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329" r:id="rId2"/>
    <p:sldId id="315" r:id="rId3"/>
    <p:sldId id="328" r:id="rId4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2" autoAdjust="0"/>
    <p:restoredTop sz="75605" autoAdjust="0"/>
  </p:normalViewPr>
  <p:slideViewPr>
    <p:cSldViewPr snapToGrid="0" snapToObjects="1">
      <p:cViewPr varScale="1">
        <p:scale>
          <a:sx n="148" d="100"/>
          <a:sy n="148" d="100"/>
        </p:scale>
        <p:origin x="1288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7F67D4-16C8-524C-82BC-8EB2CD67CEB6}" type="datetimeFigureOut">
              <a:rPr lang="de-DE" smtClean="0"/>
              <a:t>18.07.18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en-GB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7A03DF-AAB2-D746-B1C6-9B78E4CF6FC8}" type="slidenum">
              <a:rPr lang="en-GB" smtClean="0"/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433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A03DF-AAB2-D746-B1C6-9B78E4CF6FC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474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7A03DF-AAB2-D746-B1C6-9B78E4CF6FC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230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31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Cliquez pour modifier les styles du texte du masque</a:t>
            </a:r>
          </a:p>
          <a:p>
            <a:pPr lvl="1"/>
            <a:r>
              <a:rPr lang="it-IT"/>
              <a:t>Deuxième niveau</a:t>
            </a:r>
          </a:p>
          <a:p>
            <a:pPr lvl="2"/>
            <a:r>
              <a:rPr lang="it-IT"/>
              <a:t>Troisième niveau</a:t>
            </a:r>
          </a:p>
          <a:p>
            <a:pPr lvl="3"/>
            <a:r>
              <a:rPr lang="it-IT"/>
              <a:t>Quatrième niveau</a:t>
            </a:r>
          </a:p>
          <a:p>
            <a:pPr lvl="4"/>
            <a:r>
              <a:rPr lang="it-IT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66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197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Cliquez pour modifier les styles du texte du masque</a:t>
            </a:r>
          </a:p>
          <a:p>
            <a:pPr lvl="1"/>
            <a:r>
              <a:rPr lang="it-IT"/>
              <a:t>Deuxième niveau</a:t>
            </a:r>
          </a:p>
          <a:p>
            <a:pPr lvl="2"/>
            <a:r>
              <a:rPr lang="it-IT"/>
              <a:t>Troisième niveau</a:t>
            </a:r>
          </a:p>
          <a:p>
            <a:pPr lvl="3"/>
            <a:r>
              <a:rPr lang="it-IT"/>
              <a:t>Quatrième niveau</a:t>
            </a:r>
          </a:p>
          <a:p>
            <a:pPr lvl="4"/>
            <a:r>
              <a:rPr lang="it-IT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Cliquez pour modifier les styles du texte du masque</a:t>
            </a:r>
          </a:p>
          <a:p>
            <a:pPr lvl="1"/>
            <a:r>
              <a:rPr lang="it-IT"/>
              <a:t>Deuxième niveau</a:t>
            </a:r>
          </a:p>
          <a:p>
            <a:pPr lvl="2"/>
            <a:r>
              <a:rPr lang="it-IT"/>
              <a:t>Troisième niveau</a:t>
            </a:r>
          </a:p>
          <a:p>
            <a:pPr lvl="3"/>
            <a:r>
              <a:rPr lang="it-IT"/>
              <a:t>Quatrième niveau</a:t>
            </a:r>
          </a:p>
          <a:p>
            <a:pPr lvl="4"/>
            <a:r>
              <a:rPr lang="it-IT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140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Cliquez pour modifier les styles du texte du masque</a:t>
            </a:r>
          </a:p>
          <a:p>
            <a:pPr lvl="1"/>
            <a:r>
              <a:rPr lang="it-IT"/>
              <a:t>Deuxième niveau</a:t>
            </a:r>
          </a:p>
          <a:p>
            <a:pPr lvl="2"/>
            <a:r>
              <a:rPr lang="it-IT"/>
              <a:t>Troisième niveau</a:t>
            </a:r>
          </a:p>
          <a:p>
            <a:pPr lvl="3"/>
            <a:r>
              <a:rPr lang="it-IT"/>
              <a:t>Quatrième niveau</a:t>
            </a:r>
          </a:p>
          <a:p>
            <a:pPr lvl="4"/>
            <a:r>
              <a:rPr lang="it-IT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Cliquez pour modifier les styles du texte du masque</a:t>
            </a:r>
          </a:p>
          <a:p>
            <a:pPr lvl="1"/>
            <a:r>
              <a:rPr lang="it-IT"/>
              <a:t>Deuxième niveau</a:t>
            </a:r>
          </a:p>
          <a:p>
            <a:pPr lvl="2"/>
            <a:r>
              <a:rPr lang="it-IT"/>
              <a:t>Troisième niveau</a:t>
            </a:r>
          </a:p>
          <a:p>
            <a:pPr lvl="3"/>
            <a:r>
              <a:rPr lang="it-IT"/>
              <a:t>Quatrième niveau</a:t>
            </a:r>
          </a:p>
          <a:p>
            <a:pPr lvl="4"/>
            <a:r>
              <a:rPr lang="it-IT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911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6313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706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Cliquez pour modifier les styles du texte du masque</a:t>
            </a:r>
          </a:p>
          <a:p>
            <a:pPr lvl="1"/>
            <a:r>
              <a:rPr lang="it-IT"/>
              <a:t>Deuxième niveau</a:t>
            </a:r>
          </a:p>
          <a:p>
            <a:pPr lvl="2"/>
            <a:r>
              <a:rPr lang="it-IT"/>
              <a:t>Troisième niveau</a:t>
            </a:r>
          </a:p>
          <a:p>
            <a:pPr lvl="3"/>
            <a:r>
              <a:rPr lang="it-IT"/>
              <a:t>Quatrième niveau</a:t>
            </a:r>
          </a:p>
          <a:p>
            <a:pPr lvl="4"/>
            <a:r>
              <a:rPr lang="it-IT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1585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Faire glisser l'image vers l'espace réservé ou cliquer sur l'icône pour l'ajouter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100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Cliquez pour modifier les styles du texte du masque</a:t>
            </a:r>
          </a:p>
          <a:p>
            <a:pPr lvl="1"/>
            <a:r>
              <a:rPr lang="it-IT"/>
              <a:t>Deuxième niveau</a:t>
            </a:r>
          </a:p>
          <a:p>
            <a:pPr lvl="2"/>
            <a:r>
              <a:rPr lang="it-IT"/>
              <a:t>Troisième niveau</a:t>
            </a:r>
          </a:p>
          <a:p>
            <a:pPr lvl="3"/>
            <a:r>
              <a:rPr lang="it-IT"/>
              <a:t>Quatrième niveau</a:t>
            </a:r>
          </a:p>
          <a:p>
            <a:pPr lvl="4"/>
            <a:r>
              <a:rPr lang="it-IT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533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Cliquez pour modifier les styles du texte du masque</a:t>
            </a:r>
          </a:p>
          <a:p>
            <a:pPr lvl="1"/>
            <a:r>
              <a:rPr lang="it-IT"/>
              <a:t>Deuxième niveau</a:t>
            </a:r>
          </a:p>
          <a:p>
            <a:pPr lvl="2"/>
            <a:r>
              <a:rPr lang="it-IT"/>
              <a:t>Troisième niveau</a:t>
            </a:r>
          </a:p>
          <a:p>
            <a:pPr lvl="3"/>
            <a:r>
              <a:rPr lang="it-IT"/>
              <a:t>Quatrième niveau</a:t>
            </a:r>
          </a:p>
          <a:p>
            <a:pPr lvl="4"/>
            <a:r>
              <a:rPr lang="it-IT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707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Cliquez pour modifier les styles du texte du masque</a:t>
            </a:r>
          </a:p>
          <a:p>
            <a:pPr lvl="1"/>
            <a:r>
              <a:rPr lang="it-IT"/>
              <a:t>Deuxième niveau</a:t>
            </a:r>
          </a:p>
          <a:p>
            <a:pPr lvl="2"/>
            <a:r>
              <a:rPr lang="it-IT"/>
              <a:t>Troisième niveau</a:t>
            </a:r>
          </a:p>
          <a:p>
            <a:pPr lvl="3"/>
            <a:r>
              <a:rPr lang="it-IT"/>
              <a:t>Quatrième niveau</a:t>
            </a:r>
          </a:p>
          <a:p>
            <a:pPr lvl="4"/>
            <a:r>
              <a:rPr lang="it-IT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9D6A6A-143D-B94D-B2B0-F58F0CEDB42B}" type="datetimeFigureOut">
              <a:rPr lang="fr-FR" smtClean="0"/>
              <a:t>18/07/2018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6000C-008E-E940-8976-BD95C15B87D7}" type="slidenum">
              <a:rPr lang="fr-FR" smtClean="0"/>
              <a:t>‹Nr.›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6031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tif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r 3"/>
          <p:cNvGrpSpPr/>
          <p:nvPr/>
        </p:nvGrpSpPr>
        <p:grpSpPr>
          <a:xfrm>
            <a:off x="403735" y="1255966"/>
            <a:ext cx="8575912" cy="5372221"/>
            <a:chOff x="11763" y="1025519"/>
            <a:chExt cx="8393444" cy="6961977"/>
          </a:xfrm>
        </p:grpSpPr>
        <p:sp>
          <p:nvSpPr>
            <p:cNvPr id="9" name="Rectangle 8"/>
            <p:cNvSpPr/>
            <p:nvPr/>
          </p:nvSpPr>
          <p:spPr>
            <a:xfrm>
              <a:off x="11763" y="1025519"/>
              <a:ext cx="8393444" cy="51105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fr-FR" dirty="0">
                <a:solidFill>
                  <a:srgbClr val="000000"/>
                </a:solidFill>
                <a:latin typeface="Georgia"/>
                <a:cs typeface="Georgia"/>
              </a:endParaRPr>
            </a:p>
          </p:txBody>
        </p:sp>
        <p:sp>
          <p:nvSpPr>
            <p:cNvPr id="5" name="ZoneTexte 4"/>
            <p:cNvSpPr txBox="1"/>
            <p:nvPr/>
          </p:nvSpPr>
          <p:spPr>
            <a:xfrm>
              <a:off x="201552" y="1206973"/>
              <a:ext cx="7156823" cy="67805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800" dirty="0">
                  <a:latin typeface="Georgia"/>
                  <a:cs typeface="Georgia"/>
                </a:rPr>
                <a:t>Key points</a:t>
              </a:r>
            </a:p>
            <a:p>
              <a:endParaRPr lang="fr-FR" dirty="0">
                <a:latin typeface="Georgia"/>
                <a:cs typeface="Georgia"/>
              </a:endParaRPr>
            </a:p>
            <a:p>
              <a:r>
                <a:rPr lang="en-US" dirty="0">
                  <a:latin typeface="Georgia"/>
                  <a:cs typeface="Georgia"/>
                </a:rPr>
                <a:t>Keywords: Spine surgery, medical risk, medical complications, online calculator, risk assessment </a:t>
              </a:r>
            </a:p>
            <a:p>
              <a:endParaRPr lang="en-US" dirty="0">
                <a:latin typeface="Georgia"/>
                <a:cs typeface="Georgia"/>
              </a:endParaRPr>
            </a:p>
            <a:p>
              <a:r>
                <a:rPr lang="en-US" dirty="0">
                  <a:latin typeface="Georgia"/>
                  <a:cs typeface="Georgia"/>
                </a:rPr>
                <a:t>1. Preoperative prediction of medical complications is essential to optimize perioperative management. </a:t>
              </a:r>
            </a:p>
            <a:p>
              <a:endParaRPr lang="en-US" dirty="0">
                <a:latin typeface="Georgia"/>
                <a:cs typeface="Georgia"/>
              </a:endParaRPr>
            </a:p>
            <a:p>
              <a:r>
                <a:rPr lang="en-US" dirty="0">
                  <a:latin typeface="Georgia"/>
                  <a:cs typeface="Georgia"/>
                </a:rPr>
                <a:t>2. </a:t>
              </a:r>
              <a:r>
                <a:rPr lang="en-US" dirty="0" err="1">
                  <a:latin typeface="Georgia"/>
                  <a:cs typeface="Georgia"/>
                </a:rPr>
                <a:t>SpineSage</a:t>
              </a:r>
              <a:r>
                <a:rPr lang="en-US" dirty="0">
                  <a:latin typeface="Georgia"/>
                  <a:cs typeface="Georgia"/>
                </a:rPr>
                <a:t>™ is a free of charge online calculator to predict medical complications in spine surgery. </a:t>
              </a:r>
            </a:p>
            <a:p>
              <a:endParaRPr lang="en-US" dirty="0">
                <a:latin typeface="Georgia"/>
                <a:cs typeface="Georgia"/>
              </a:endParaRPr>
            </a:p>
            <a:p>
              <a:r>
                <a:rPr lang="en-US" dirty="0">
                  <a:latin typeface="Georgia"/>
                  <a:cs typeface="Georgia"/>
                </a:rPr>
                <a:t>3. The current study analyzes whether the predicted risks would correlate with the actual complication rate in clinical practice. </a:t>
              </a:r>
            </a:p>
            <a:p>
              <a:endParaRPr lang="fr-FR" dirty="0">
                <a:latin typeface="Georgia"/>
                <a:cs typeface="Georgia"/>
              </a:endParaRPr>
            </a:p>
            <a:p>
              <a:endParaRPr lang="fr-FR" dirty="0">
                <a:latin typeface="Georgia"/>
                <a:cs typeface="Georgia"/>
              </a:endParaRPr>
            </a:p>
            <a:p>
              <a:endParaRPr lang="fr-FR" dirty="0">
                <a:latin typeface="Georgia"/>
                <a:cs typeface="Georgia"/>
              </a:endParaRPr>
            </a:p>
            <a:p>
              <a:endParaRPr lang="fr-FR" dirty="0">
                <a:latin typeface="Georgia"/>
                <a:cs typeface="Georgia"/>
              </a:endParaRPr>
            </a:p>
            <a:p>
              <a:endParaRPr lang="fr-FR" dirty="0"/>
            </a:p>
          </p:txBody>
        </p:sp>
      </p:grpSp>
      <p:sp>
        <p:nvSpPr>
          <p:cNvPr id="8" name="Rectangle 7"/>
          <p:cNvSpPr/>
          <p:nvPr/>
        </p:nvSpPr>
        <p:spPr>
          <a:xfrm>
            <a:off x="403735" y="5520425"/>
            <a:ext cx="7141559" cy="9861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solidFill>
                <a:schemeClr val="tx1"/>
              </a:solidFill>
              <a:latin typeface="Georgia" panose="02040502050405020303" pitchFamily="18" charset="0"/>
              <a:cs typeface="Georgia"/>
            </a:endParaRPr>
          </a:p>
          <a:p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Maximilian F.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Kasparek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Friedrich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Boettner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Anna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Rienmueller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Michael</a:t>
            </a:r>
            <a:r>
              <a:rPr lang="en-US" sz="1400" baseline="30000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Weber, Philipp T.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Funovics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Petra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Krepler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Reinhard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Windhager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Josef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Grohs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 (2018)</a:t>
            </a:r>
            <a:r>
              <a:rPr lang="en-US" sz="1400" baseline="30000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  <a:cs typeface="Georgia"/>
              </a:rPr>
              <a:t>Predicting medical complications in spine surgery: evaluation of a novel online risk calculator.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  <a:cs typeface="Georgia"/>
              </a:rPr>
              <a:t>Eur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  <a:cs typeface="Georgia"/>
              </a:rPr>
              <a:t> Spine J;</a:t>
            </a:r>
          </a:p>
          <a:p>
            <a:endParaRPr lang="en-US" dirty="0">
              <a:solidFill>
                <a:srgbClr val="000000"/>
              </a:solidFill>
              <a:latin typeface="Georgia"/>
              <a:cs typeface="Georgia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9529" y="5841999"/>
            <a:ext cx="1240118" cy="342970"/>
          </a:xfrm>
          <a:prstGeom prst="rect">
            <a:avLst/>
          </a:prstGeom>
        </p:spPr>
      </p:pic>
      <p:grpSp>
        <p:nvGrpSpPr>
          <p:cNvPr id="3" name="Grouper 2"/>
          <p:cNvGrpSpPr/>
          <p:nvPr/>
        </p:nvGrpSpPr>
        <p:grpSpPr>
          <a:xfrm>
            <a:off x="128494" y="343657"/>
            <a:ext cx="9015506" cy="821410"/>
            <a:chOff x="128494" y="1210235"/>
            <a:chExt cx="9015506" cy="821410"/>
          </a:xfrm>
        </p:grpSpPr>
        <p:cxnSp>
          <p:nvCxnSpPr>
            <p:cNvPr id="13" name="Connecteur droit 12"/>
            <p:cNvCxnSpPr/>
            <p:nvPr/>
          </p:nvCxnSpPr>
          <p:spPr>
            <a:xfrm>
              <a:off x="2211294" y="1410442"/>
              <a:ext cx="6932706" cy="0"/>
            </a:xfrm>
            <a:prstGeom prst="line">
              <a:avLst/>
            </a:prstGeom>
            <a:ln w="31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Image 9" descr="LOGO ESJ.png"/>
            <p:cNvPicPr>
              <a:picLocks noChangeAspect="1"/>
            </p:cNvPicPr>
            <p:nvPr/>
          </p:nvPicPr>
          <p:blipFill>
            <a:blip r:embed="rId4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494" y="1210235"/>
              <a:ext cx="2202330" cy="8214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74215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r 3"/>
          <p:cNvGrpSpPr/>
          <p:nvPr/>
        </p:nvGrpSpPr>
        <p:grpSpPr>
          <a:xfrm>
            <a:off x="403735" y="1255966"/>
            <a:ext cx="8575912" cy="3943563"/>
            <a:chOff x="11763" y="1025519"/>
            <a:chExt cx="8393444" cy="5110548"/>
          </a:xfrm>
        </p:grpSpPr>
        <p:sp>
          <p:nvSpPr>
            <p:cNvPr id="9" name="Rectangle 8"/>
            <p:cNvSpPr/>
            <p:nvPr/>
          </p:nvSpPr>
          <p:spPr>
            <a:xfrm>
              <a:off x="11763" y="1025519"/>
              <a:ext cx="8393444" cy="51105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fr-FR" dirty="0">
                <a:solidFill>
                  <a:srgbClr val="000000"/>
                </a:solidFill>
                <a:latin typeface="Georgia"/>
                <a:cs typeface="Georgia"/>
              </a:endParaRPr>
            </a:p>
          </p:txBody>
        </p:sp>
        <p:sp>
          <p:nvSpPr>
            <p:cNvPr id="5" name="ZoneTexte 4"/>
            <p:cNvSpPr txBox="1"/>
            <p:nvPr/>
          </p:nvSpPr>
          <p:spPr>
            <a:xfrm>
              <a:off x="201551" y="1206973"/>
              <a:ext cx="8203655" cy="12763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latin typeface="Georgia"/>
                  <a:cs typeface="Georgia"/>
                </a:rPr>
                <a:t>The median predicted risks and actually observed medical complication rate of all patients and risk groups are presented. </a:t>
              </a:r>
              <a:endParaRPr lang="en-US" dirty="0">
                <a:latin typeface="Georgia"/>
                <a:cs typeface="Georgia"/>
              </a:endParaRPr>
            </a:p>
            <a:p>
              <a:endParaRPr lang="en-US" dirty="0"/>
            </a:p>
          </p:txBody>
        </p:sp>
      </p:grpSp>
      <p:sp>
        <p:nvSpPr>
          <p:cNvPr id="8" name="Rectangle 7"/>
          <p:cNvSpPr/>
          <p:nvPr/>
        </p:nvSpPr>
        <p:spPr>
          <a:xfrm>
            <a:off x="403735" y="5570281"/>
            <a:ext cx="7141559" cy="9861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Maximilian F.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Kasparek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Friedrich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Boettner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Anna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Rienmueller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Michael</a:t>
            </a:r>
            <a:r>
              <a:rPr lang="en-US" sz="1400" baseline="30000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Weber, Philipp T.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Funovics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Petra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Krepler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Reinhard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Windhager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Josef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Grohs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 (2018)</a:t>
            </a:r>
            <a:r>
              <a:rPr lang="en-US" sz="1400" baseline="30000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  <a:cs typeface="Georgia"/>
              </a:rPr>
              <a:t>Predicting medical complications in spine surgery: evaluation of a novel online risk calculator.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  <a:cs typeface="Georgia"/>
              </a:rPr>
              <a:t>Eur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  <a:cs typeface="Georgia"/>
              </a:rPr>
              <a:t> Spine J;</a:t>
            </a:r>
          </a:p>
          <a:p>
            <a:endParaRPr lang="en-US" sz="1600" i="1" dirty="0">
              <a:solidFill>
                <a:srgbClr val="000000"/>
              </a:solidFill>
              <a:latin typeface="Georgia"/>
              <a:cs typeface="Georgia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9529" y="5841999"/>
            <a:ext cx="1240118" cy="342970"/>
          </a:xfrm>
          <a:prstGeom prst="rect">
            <a:avLst/>
          </a:prstGeom>
        </p:spPr>
      </p:pic>
      <p:grpSp>
        <p:nvGrpSpPr>
          <p:cNvPr id="3" name="Grouper 2"/>
          <p:cNvGrpSpPr/>
          <p:nvPr/>
        </p:nvGrpSpPr>
        <p:grpSpPr>
          <a:xfrm>
            <a:off x="128494" y="343657"/>
            <a:ext cx="9015506" cy="821410"/>
            <a:chOff x="128494" y="1210235"/>
            <a:chExt cx="9015506" cy="821410"/>
          </a:xfrm>
        </p:grpSpPr>
        <p:cxnSp>
          <p:nvCxnSpPr>
            <p:cNvPr id="13" name="Connecteur droit 12"/>
            <p:cNvCxnSpPr/>
            <p:nvPr/>
          </p:nvCxnSpPr>
          <p:spPr>
            <a:xfrm>
              <a:off x="2211294" y="1410442"/>
              <a:ext cx="6932706" cy="0"/>
            </a:xfrm>
            <a:prstGeom prst="line">
              <a:avLst/>
            </a:prstGeom>
            <a:ln w="31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Image 9" descr="LOGO ESJ.png"/>
            <p:cNvPicPr>
              <a:picLocks noChangeAspect="1"/>
            </p:cNvPicPr>
            <p:nvPr/>
          </p:nvPicPr>
          <p:blipFill>
            <a:blip r:embed="rId3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494" y="1210235"/>
              <a:ext cx="2202330" cy="821410"/>
            </a:xfrm>
            <a:prstGeom prst="rect">
              <a:avLst/>
            </a:prstGeom>
          </p:spPr>
        </p:pic>
      </p:grpSp>
      <p:pic>
        <p:nvPicPr>
          <p:cNvPr id="14" name="Bild 13" descr="Figure 2 R1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630" y="2156752"/>
            <a:ext cx="4004956" cy="2937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687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r 3"/>
          <p:cNvGrpSpPr/>
          <p:nvPr/>
        </p:nvGrpSpPr>
        <p:grpSpPr>
          <a:xfrm>
            <a:off x="403735" y="1255966"/>
            <a:ext cx="8575912" cy="3943563"/>
            <a:chOff x="11763" y="1025519"/>
            <a:chExt cx="8393444" cy="5110548"/>
          </a:xfrm>
        </p:grpSpPr>
        <p:sp>
          <p:nvSpPr>
            <p:cNvPr id="9" name="Rectangle 8"/>
            <p:cNvSpPr/>
            <p:nvPr/>
          </p:nvSpPr>
          <p:spPr>
            <a:xfrm>
              <a:off x="11763" y="1025519"/>
              <a:ext cx="8393444" cy="511054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fr-FR" dirty="0">
                <a:solidFill>
                  <a:srgbClr val="000000"/>
                </a:solidFill>
                <a:latin typeface="Georgia"/>
                <a:cs typeface="Georgia"/>
              </a:endParaRPr>
            </a:p>
          </p:txBody>
        </p:sp>
        <p:sp>
          <p:nvSpPr>
            <p:cNvPr id="5" name="ZoneTexte 4"/>
            <p:cNvSpPr txBox="1"/>
            <p:nvPr/>
          </p:nvSpPr>
          <p:spPr>
            <a:xfrm>
              <a:off x="201552" y="1206973"/>
              <a:ext cx="7156823" cy="46267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Georgia"/>
                  <a:cs typeface="Georgia"/>
                </a:rPr>
                <a:t>Take Home Messages</a:t>
              </a:r>
            </a:p>
            <a:p>
              <a:endParaRPr lang="en-US" dirty="0">
                <a:latin typeface="Georgia"/>
                <a:cs typeface="Georgia"/>
              </a:endParaRPr>
            </a:p>
            <a:p>
              <a:endParaRPr lang="en-US" dirty="0">
                <a:latin typeface="Georgia"/>
                <a:cs typeface="Georgia"/>
              </a:endParaRPr>
            </a:p>
            <a:p>
              <a:r>
                <a:rPr lang="en-US" dirty="0">
                  <a:latin typeface="Georgia"/>
                  <a:cs typeface="Georgia"/>
                </a:rPr>
                <a:t>1. Prediction of medical complications using this online calculator proved to be valuable in clinical practice. </a:t>
              </a:r>
            </a:p>
            <a:p>
              <a:endParaRPr lang="en-US" dirty="0">
                <a:latin typeface="Georgia"/>
                <a:cs typeface="Georgia"/>
              </a:endParaRPr>
            </a:p>
            <a:p>
              <a:r>
                <a:rPr lang="en-US" dirty="0">
                  <a:latin typeface="Georgia"/>
                  <a:cs typeface="Georgia"/>
                </a:rPr>
                <a:t>2. It facilitates identification of patients at increased risk for medical complications. </a:t>
              </a:r>
            </a:p>
            <a:p>
              <a:endParaRPr lang="en-US" dirty="0">
                <a:latin typeface="Georgia"/>
                <a:cs typeface="Georgia"/>
              </a:endParaRPr>
            </a:p>
            <a:p>
              <a:r>
                <a:rPr lang="en-US" dirty="0">
                  <a:latin typeface="Georgia"/>
                  <a:cs typeface="Georgia"/>
                </a:rPr>
                <a:t>3. This tool can improve preoperative planning and counseling of patients. </a:t>
              </a:r>
            </a:p>
            <a:p>
              <a:endParaRPr lang="en-US" dirty="0">
                <a:latin typeface="Georgia"/>
                <a:cs typeface="Georgia"/>
              </a:endParaRPr>
            </a:p>
          </p:txBody>
        </p:sp>
      </p:grpSp>
      <p:sp>
        <p:nvSpPr>
          <p:cNvPr id="8" name="Rectangle 7"/>
          <p:cNvSpPr/>
          <p:nvPr/>
        </p:nvSpPr>
        <p:spPr>
          <a:xfrm>
            <a:off x="403735" y="5520425"/>
            <a:ext cx="7141559" cy="9861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Maximilian F.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Kasparek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Friedrich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Boettner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Anna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Rienmueller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Michael</a:t>
            </a:r>
            <a:r>
              <a:rPr lang="en-US" sz="1400" baseline="30000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Weber, Philipp T.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Funovics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Petra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Krepler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Reinhard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Windhager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, Josef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</a:rPr>
              <a:t>Grohs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</a:rPr>
              <a:t> (2018)</a:t>
            </a:r>
            <a:r>
              <a:rPr lang="en-US" sz="1400" baseline="30000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  <a:cs typeface="Georgia"/>
              </a:rPr>
              <a:t>Predicting medical complications in spine surgery: evaluation of a novel online risk calculator. </a:t>
            </a:r>
            <a:r>
              <a:rPr lang="en-US" sz="1400" dirty="0" err="1">
                <a:solidFill>
                  <a:schemeClr val="tx1"/>
                </a:solidFill>
                <a:latin typeface="Georgia" panose="02040502050405020303" pitchFamily="18" charset="0"/>
                <a:cs typeface="Georgia"/>
              </a:rPr>
              <a:t>Eur</a:t>
            </a:r>
            <a:r>
              <a:rPr lang="en-US" sz="1400" dirty="0">
                <a:solidFill>
                  <a:schemeClr val="tx1"/>
                </a:solidFill>
                <a:latin typeface="Georgia" panose="02040502050405020303" pitchFamily="18" charset="0"/>
                <a:cs typeface="Georgia"/>
              </a:rPr>
              <a:t> Spine J;</a:t>
            </a:r>
          </a:p>
          <a:p>
            <a:endParaRPr lang="fr-FR" dirty="0">
              <a:solidFill>
                <a:srgbClr val="000000"/>
              </a:solidFill>
              <a:latin typeface="Georgia"/>
              <a:cs typeface="Georgia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9529" y="5841999"/>
            <a:ext cx="1240118" cy="342970"/>
          </a:xfrm>
          <a:prstGeom prst="rect">
            <a:avLst/>
          </a:prstGeom>
        </p:spPr>
      </p:pic>
      <p:grpSp>
        <p:nvGrpSpPr>
          <p:cNvPr id="3" name="Grouper 2"/>
          <p:cNvGrpSpPr/>
          <p:nvPr/>
        </p:nvGrpSpPr>
        <p:grpSpPr>
          <a:xfrm>
            <a:off x="128494" y="343657"/>
            <a:ext cx="9015506" cy="821410"/>
            <a:chOff x="128494" y="1210235"/>
            <a:chExt cx="9015506" cy="821410"/>
          </a:xfrm>
        </p:grpSpPr>
        <p:cxnSp>
          <p:nvCxnSpPr>
            <p:cNvPr id="13" name="Connecteur droit 12"/>
            <p:cNvCxnSpPr/>
            <p:nvPr/>
          </p:nvCxnSpPr>
          <p:spPr>
            <a:xfrm>
              <a:off x="2211294" y="1410442"/>
              <a:ext cx="6932706" cy="0"/>
            </a:xfrm>
            <a:prstGeom prst="line">
              <a:avLst/>
            </a:prstGeom>
            <a:ln w="3175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0" name="Image 9" descr="LOGO ESJ.png"/>
            <p:cNvPicPr>
              <a:picLocks noChangeAspect="1"/>
            </p:cNvPicPr>
            <p:nvPr/>
          </p:nvPicPr>
          <p:blipFill>
            <a:blip r:embed="rId4">
              <a:alphaModFix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494" y="1210235"/>
              <a:ext cx="2202330" cy="8214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67440"/>
      </p:ext>
    </p:extLst>
  </p:cSld>
  <p:clrMapOvr>
    <a:masterClrMapping/>
  </p:clrMapOvr>
</p:sld>
</file>

<file path=ppt/theme/theme1.xml><?xml version="1.0" encoding="utf-8"?>
<a:theme xmlns:a="http://schemas.openxmlformats.org/drawingml/2006/main" name="ESJ_PPT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ESJ_PPT.potx</Template>
  <TotalTime>0</TotalTime>
  <Words>288</Words>
  <Application>Microsoft Macintosh PowerPoint</Application>
  <PresentationFormat>Bildschirmpräsentation (4:3)</PresentationFormat>
  <Paragraphs>27</Paragraphs>
  <Slides>3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7" baseType="lpstr">
      <vt:lpstr>Arial</vt:lpstr>
      <vt:lpstr>Calibri</vt:lpstr>
      <vt:lpstr>Georgia</vt:lpstr>
      <vt:lpstr>ESJ_PPT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16.0014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Task Force Meeting</dc:title>
  <dc:creator>Maryem-Fama Ismael Aguirre</dc:creator>
  <cp:lastModifiedBy>Irene Zintel</cp:lastModifiedBy>
  <cp:revision>63</cp:revision>
  <cp:lastPrinted>2015-11-08T10:17:41Z</cp:lastPrinted>
  <dcterms:created xsi:type="dcterms:W3CDTF">2015-11-08T09:47:16Z</dcterms:created>
  <dcterms:modified xsi:type="dcterms:W3CDTF">2018-07-18T04:29:43Z</dcterms:modified>
</cp:coreProperties>
</file>