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8" r:id="rId2"/>
    <p:sldId id="315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7" autoAdjust="0"/>
    <p:restoredTop sz="96226" autoAdjust="0"/>
  </p:normalViewPr>
  <p:slideViewPr>
    <p:cSldViewPr snapToGrid="0" snapToObjects="1">
      <p:cViewPr>
        <p:scale>
          <a:sx n="110" d="100"/>
          <a:sy n="110" d="100"/>
        </p:scale>
        <p:origin x="-89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24/07/2018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4" y="1235746"/>
            <a:ext cx="8575913" cy="3963783"/>
            <a:chOff x="11762" y="999315"/>
            <a:chExt cx="8393445" cy="5136752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1762" y="999315"/>
              <a:ext cx="8393445" cy="4985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Georgia"/>
                  <a:cs typeface="Georgia"/>
                </a:rPr>
                <a:t>Key points</a:t>
              </a:r>
              <a:endParaRPr lang="fr-FR" dirty="0">
                <a:latin typeface="Georgia"/>
                <a:cs typeface="Georgia"/>
              </a:endParaRP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A care pathway for the management of spinal disorders should include treatments ranging from primary prevention to rehabilitative services and should describe steps that are considered at each stage of care.</a:t>
              </a: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A comprehensive care pathway has the capacity to integrate guidelines for spinal disorders into a single clinical decision tree and can be applicable in clinical settings with limited professional resources.</a:t>
              </a: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At present, we are not aware of a care pathway to guide the management of the multiple potential presentations of spine symptoms, concerns, or pathology.  </a:t>
              </a: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The purpose of this study was to develop  and propose an evidence-based care pathway that could apply to any person presenting with a </a:t>
              </a:r>
              <a:r>
                <a:rPr lang="en-US" dirty="0" smtClean="0">
                  <a:latin typeface="Calibri" panose="020F0502020204030204" pitchFamily="34" charset="0"/>
                  <a:cs typeface="Georgia"/>
                </a:rPr>
                <a:t>spine-related </a:t>
              </a:r>
              <a:r>
                <a:rPr lang="en-US" dirty="0">
                  <a:latin typeface="Calibri" panose="020F0502020204030204" pitchFamily="34" charset="0"/>
                  <a:cs typeface="Georgia"/>
                </a:rPr>
                <a:t>symptom or concern, especially those who live in low- and middle-income countries or in underserved communities. </a:t>
              </a:r>
              <a:endParaRPr lang="fr-FR" dirty="0">
                <a:latin typeface="Calibri" panose="020F0502020204030204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03734" y="5528236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rgbClr val="000000"/>
                </a:solidFill>
                <a:latin typeface="Georgia"/>
                <a:cs typeface="Georgia"/>
              </a:rPr>
              <a:t>The Global Spine Care Initiative:  care pathway for people with spine-related concerns</a:t>
            </a:r>
          </a:p>
          <a:p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Haldeman S, Johnson CD, Chou R,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Nordin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M, Côté P, Green BN, Hurwitz,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H,et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al. </a:t>
            </a:r>
          </a:p>
          <a:p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Eur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Spine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J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5"/>
            <a:ext cx="8575912" cy="3943563"/>
            <a:chOff x="11763" y="1025518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8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1555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403734" y="5528236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rgbClr val="000000"/>
                </a:solidFill>
                <a:latin typeface="Georgia"/>
                <a:cs typeface="Georgia"/>
              </a:rPr>
              <a:t>The Global Spine Care Initiative:  care pathway for people with spine-related concerns</a:t>
            </a:r>
          </a:p>
          <a:p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Haldeman S, Johnson CD, Chou R,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Nordin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M, Côté P, Green BN, Hurwitz,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H,et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al. </a:t>
            </a:r>
          </a:p>
          <a:p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Eur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Spine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J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06" y="1165067"/>
            <a:ext cx="8322063" cy="453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68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3943563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025519"/>
              <a:ext cx="7917039" cy="498567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800" dirty="0" err="1">
                  <a:latin typeface="Georgia"/>
                  <a:cs typeface="Georgia"/>
                </a:rPr>
                <a:t>Take</a:t>
              </a:r>
              <a:r>
                <a:rPr lang="fr-FR" sz="2800" dirty="0">
                  <a:latin typeface="Georgia"/>
                  <a:cs typeface="Georgia"/>
                </a:rPr>
                <a:t> Home Messages</a:t>
              </a: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As far as we are aware, this is the first international and </a:t>
              </a:r>
              <a:r>
                <a:rPr lang="en-US" dirty="0" err="1">
                  <a:latin typeface="Calibri" panose="020F0502020204030204" pitchFamily="34" charset="0"/>
                  <a:cs typeface="Georgia"/>
                </a:rPr>
                <a:t>interprofessional</a:t>
              </a:r>
              <a:r>
                <a:rPr lang="en-US" dirty="0">
                  <a:latin typeface="Calibri" panose="020F0502020204030204" pitchFamily="34" charset="0"/>
                  <a:cs typeface="Georgia"/>
                </a:rPr>
                <a:t> attempt to develop a care pathway for the management of any person presenting with spine-related symptoms or concerns that incorporate the recommendations from multiple evidence-based guidelines. </a:t>
              </a: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The five simple decision steps are evidence-based, person-centered, community-based, and consistent with recommendations established by the WHO. </a:t>
              </a:r>
              <a:endParaRPr lang="en-US" dirty="0" smtClean="0">
                <a:latin typeface="Calibri" panose="020F0502020204030204" pitchFamily="34" charset="0"/>
                <a:cs typeface="Georgia"/>
              </a:endParaRPr>
            </a:p>
            <a:p>
              <a:pPr marL="342900" indent="-342900">
                <a:buFontTx/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The proposed </a:t>
              </a:r>
              <a:r>
                <a:rPr lang="en-US" dirty="0" smtClean="0">
                  <a:latin typeface="Calibri" panose="020F0502020204030204" pitchFamily="34" charset="0"/>
                  <a:cs typeface="Georgia"/>
                </a:rPr>
                <a:t>care pathway may </a:t>
              </a:r>
              <a:r>
                <a:rPr lang="en-US" dirty="0">
                  <a:latin typeface="Calibri" panose="020F0502020204030204" pitchFamily="34" charset="0"/>
                  <a:cs typeface="Georgia"/>
                </a:rPr>
                <a:t>be easily taught to clinicians and stakeholders </a:t>
              </a:r>
              <a:r>
                <a:rPr lang="en-US" dirty="0" smtClean="0">
                  <a:latin typeface="Calibri" panose="020F0502020204030204" pitchFamily="34" charset="0"/>
                  <a:cs typeface="Georgia"/>
                </a:rPr>
                <a:t>by </a:t>
              </a:r>
              <a:r>
                <a:rPr lang="en-US" dirty="0">
                  <a:latin typeface="Calibri" panose="020F0502020204030204" pitchFamily="34" charset="0"/>
                  <a:cs typeface="Georgia"/>
                </a:rPr>
                <a:t>using visual educational tools (e.g., chart or flashcards) and may be easily adapted into electronic medical record software. </a:t>
              </a:r>
            </a:p>
            <a:p>
              <a:pPr marL="342900" indent="-342900">
                <a:buAutoNum type="arabicPeriod"/>
              </a:pPr>
              <a:r>
                <a:rPr lang="en-US" dirty="0" smtClean="0">
                  <a:latin typeface="Calibri" panose="020F0502020204030204" pitchFamily="34" charset="0"/>
                  <a:cs typeface="Georgia"/>
                </a:rPr>
                <a:t>The </a:t>
              </a:r>
              <a:r>
                <a:rPr lang="en-US" dirty="0">
                  <a:latin typeface="Calibri" panose="020F0502020204030204" pitchFamily="34" charset="0"/>
                  <a:cs typeface="Georgia"/>
                </a:rPr>
                <a:t>acceptability and utility of this care pathway will need to be evaluated in various communities, especially in low- and middle-income countries, with different cultural background and resources.</a:t>
              </a:r>
              <a:endParaRPr lang="fr-FR" dirty="0">
                <a:latin typeface="Calibri" panose="020F0502020204030204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03734" y="5528236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rgbClr val="000000"/>
                </a:solidFill>
                <a:latin typeface="Georgia"/>
                <a:cs typeface="Georgia"/>
              </a:rPr>
              <a:t>The Global Spine Care Initiative:  care pathway for people with spine-related concerns</a:t>
            </a:r>
          </a:p>
          <a:p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Haldeman S, Johnson CD, Chou R,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Nordin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M, Côté P, Green BN, Hurwitz,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H,et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al. </a:t>
            </a:r>
          </a:p>
          <a:p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Eur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Spine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J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180</TotalTime>
  <Words>384</Words>
  <Application>Microsoft Office PowerPoint</Application>
  <PresentationFormat>On-screen Show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ESJ_PPT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cjohnson</cp:lastModifiedBy>
  <cp:revision>66</cp:revision>
  <cp:lastPrinted>2015-11-08T10:17:41Z</cp:lastPrinted>
  <dcterms:created xsi:type="dcterms:W3CDTF">2015-11-08T09:47:16Z</dcterms:created>
  <dcterms:modified xsi:type="dcterms:W3CDTF">2018-07-24T20:13:59Z</dcterms:modified>
</cp:coreProperties>
</file>