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sldIdLst>
    <p:sldId id="318" r:id="rId2"/>
    <p:sldId id="330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6226" autoAdjust="0"/>
  </p:normalViewPr>
  <p:slideViewPr>
    <p:cSldViewPr snapToGrid="0" snapToObjects="1">
      <p:cViewPr varScale="1">
        <p:scale>
          <a:sx n="186" d="100"/>
          <a:sy n="186" d="100"/>
        </p:scale>
        <p:origin x="20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29/09/2018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5058170"/>
            <a:chOff x="11763" y="1025519"/>
            <a:chExt cx="8393444" cy="6554991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312267" y="1158956"/>
              <a:ext cx="7156823" cy="6421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Georgia"/>
                  <a:cs typeface="Georgia"/>
                </a:rPr>
                <a:t>Key points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r>
                <a:rPr lang="en-US" dirty="0">
                  <a:latin typeface="Georgia"/>
                  <a:cs typeface="Georgia"/>
                </a:rPr>
                <a:t>1. Cervical radiculopathy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r>
                <a:rPr lang="en-US" dirty="0">
                  <a:latin typeface="Georgia"/>
                  <a:cs typeface="Georgia"/>
                </a:rPr>
                <a:t>2. Conservative management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r>
                <a:rPr lang="en-US" dirty="0">
                  <a:latin typeface="Georgia"/>
                  <a:cs typeface="Georgia"/>
                </a:rPr>
                <a:t>3. Clinical course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r>
                <a:rPr lang="en-US" dirty="0">
                  <a:latin typeface="Georgia"/>
                  <a:cs typeface="Georgia"/>
                </a:rPr>
                <a:t>4. Prognostic models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r>
                <a:rPr lang="en-US" dirty="0">
                  <a:latin typeface="Georgia"/>
                  <a:cs typeface="Georgia"/>
                </a:rPr>
                <a:t>5. Recovery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5" y="5691910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 err="1">
                <a:solidFill>
                  <a:schemeClr val="tx1"/>
                </a:solidFill>
                <a:latin typeface="Georgia" panose="02040502050405020303" pitchFamily="18" charset="0"/>
              </a:rPr>
              <a:t>Sleijser-Koehorst</a:t>
            </a:r>
            <a:r>
              <a:rPr lang="de-CH" sz="1400" dirty="0">
                <a:solidFill>
                  <a:schemeClr val="tx1"/>
                </a:solidFill>
                <a:latin typeface="Georgia" panose="02040502050405020303" pitchFamily="18" charset="0"/>
              </a:rPr>
              <a:t> MLS </a:t>
            </a:r>
            <a:r>
              <a:rPr lang="fr-FR" sz="1400" dirty="0">
                <a:solidFill>
                  <a:schemeClr val="tx1"/>
                </a:solidFill>
                <a:latin typeface="Georgia" panose="02040502050405020303" pitchFamily="18" charset="0"/>
              </a:rPr>
              <a:t>et al. (2018) </a:t>
            </a:r>
            <a:r>
              <a:rPr lang="en-US" sz="1400" dirty="0">
                <a:solidFill>
                  <a:schemeClr val="tx1"/>
                </a:solidFill>
                <a:latin typeface="Georgia" panose="02040502050405020303" pitchFamily="18" charset="0"/>
              </a:rPr>
              <a:t>Clinical course and prognostic models for the conservative management of cervical radiculopathy: A prospective cohort study. </a:t>
            </a:r>
            <a:r>
              <a:rPr lang="en-US" sz="1400" dirty="0" err="1">
                <a:solidFill>
                  <a:schemeClr val="tx1"/>
                </a:solidFill>
                <a:latin typeface="Georgia" panose="02040502050405020303" pitchFamily="18" charset="0"/>
              </a:rPr>
              <a:t>Eur</a:t>
            </a:r>
            <a:r>
              <a:rPr lang="en-US" sz="1400" dirty="0">
                <a:solidFill>
                  <a:schemeClr val="tx1"/>
                </a:solidFill>
                <a:latin typeface="Georgia" panose="02040502050405020303" pitchFamily="18" charset="0"/>
              </a:rPr>
              <a:t> Spine J;</a:t>
            </a:r>
            <a:endParaRPr lang="nl-NL" sz="140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endParaRPr lang="fr-FR" dirty="0">
              <a:solidFill>
                <a:schemeClr val="tx1"/>
              </a:solidFill>
              <a:latin typeface="Georgia"/>
              <a:cs typeface="Georgi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03735" y="1255966"/>
            <a:ext cx="8575912" cy="3943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735" y="557542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 err="1">
                <a:solidFill>
                  <a:schemeClr val="tx1"/>
                </a:solidFill>
                <a:latin typeface="Georgia" panose="02040502050405020303" pitchFamily="18" charset="0"/>
              </a:rPr>
              <a:t>Sleijser-Koehorst</a:t>
            </a:r>
            <a:r>
              <a:rPr lang="de-CH" sz="1400" dirty="0">
                <a:solidFill>
                  <a:schemeClr val="tx1"/>
                </a:solidFill>
                <a:latin typeface="Georgia" panose="02040502050405020303" pitchFamily="18" charset="0"/>
              </a:rPr>
              <a:t> MLS </a:t>
            </a:r>
            <a:r>
              <a:rPr lang="fr-FR" sz="1400" dirty="0">
                <a:solidFill>
                  <a:schemeClr val="tx1"/>
                </a:solidFill>
                <a:latin typeface="Georgia" panose="02040502050405020303" pitchFamily="18" charset="0"/>
              </a:rPr>
              <a:t>et al. (2018) </a:t>
            </a:r>
            <a:r>
              <a:rPr lang="en-US" sz="1400" dirty="0">
                <a:solidFill>
                  <a:schemeClr val="tx1"/>
                </a:solidFill>
                <a:latin typeface="Georgia" panose="02040502050405020303" pitchFamily="18" charset="0"/>
              </a:rPr>
              <a:t>Clinical course and prognostic models for the conservative management of cervical radiculopathy: A prospective cohort study. </a:t>
            </a:r>
            <a:r>
              <a:rPr lang="en-US" sz="1400" dirty="0" err="1">
                <a:solidFill>
                  <a:schemeClr val="tx1"/>
                </a:solidFill>
                <a:latin typeface="Georgia" panose="02040502050405020303" pitchFamily="18" charset="0"/>
              </a:rPr>
              <a:t>Eur</a:t>
            </a:r>
            <a:r>
              <a:rPr lang="en-US" sz="1400" dirty="0">
                <a:solidFill>
                  <a:schemeClr val="tx1"/>
                </a:solidFill>
                <a:latin typeface="Georgia" panose="02040502050405020303" pitchFamily="18" charset="0"/>
              </a:rPr>
              <a:t> Spine J;</a:t>
            </a:r>
            <a:endParaRPr lang="nl-NL" sz="14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pic>
        <p:nvPicPr>
          <p:cNvPr id="5" name="Afbeelding 4">
            <a:extLst>
              <a:ext uri="{FF2B5EF4-FFF2-40B4-BE49-F238E27FC236}">
                <a16:creationId xmlns:a16="http://schemas.microsoft.com/office/drawing/2014/main" id="{A484BB83-ABD3-45FF-AD22-0A11A40A2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23" y="1255966"/>
            <a:ext cx="8152136" cy="3359613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BEE9C04-D1CA-45EA-BD1C-BE273F26F9EE}"/>
              </a:ext>
            </a:extLst>
          </p:cNvPr>
          <p:cNvSpPr/>
          <p:nvPr/>
        </p:nvSpPr>
        <p:spPr>
          <a:xfrm>
            <a:off x="615623" y="4129783"/>
            <a:ext cx="81521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*p-value &lt;0.05. </a:t>
            </a:r>
            <a:r>
              <a:rPr lang="en-US" sz="2400" baseline="30000" dirty="0">
                <a:latin typeface="Arial" panose="020B0604020202020204" pitchFamily="34" charset="0"/>
                <a:ea typeface="Calibri" panose="020F0502020204030204" pitchFamily="34" charset="0"/>
              </a:rPr>
              <a:t>Ⱡ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 category is ‘no’ (OR=1) †acquired from the imputed datasets. § performance measure acquired from bootstrapping procedure on the imputed datasets. ‡ regression coefficients multiplied by the shrinkage factor of 0.70 retrieved from bootstrapping procedure. 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836741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284044" y="1221150"/>
            <a:ext cx="8575912" cy="3943563"/>
            <a:chOff x="-105381" y="980400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-105381" y="980400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4267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>
                  <a:latin typeface="Georgia"/>
                  <a:cs typeface="Georgia"/>
                </a:rPr>
                <a:t>Take</a:t>
              </a:r>
              <a:r>
                <a:rPr lang="fr-FR" sz="2800" dirty="0">
                  <a:latin typeface="Georgia"/>
                  <a:cs typeface="Georgia"/>
                </a:rPr>
                <a:t> Home Messages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pPr marL="342900" indent="-342900">
                <a:buAutoNum type="arabicPeriod"/>
              </a:pPr>
              <a:r>
                <a:rPr lang="en-US" dirty="0"/>
                <a:t>The clinical course of patients with cervical radiculopathy appears to be long, with only approximately half of the patients recovered at 6 and 12 months. </a:t>
              </a:r>
            </a:p>
            <a:p>
              <a:pPr marL="342900" indent="-342900">
                <a:buAutoNum type="arabicPeriod"/>
              </a:pPr>
              <a:endParaRPr lang="en-US" dirty="0"/>
            </a:p>
            <a:p>
              <a:pPr marL="342900" indent="-342900">
                <a:buAutoNum type="arabicPeriod"/>
              </a:pPr>
              <a:r>
                <a:rPr lang="en-US" dirty="0"/>
                <a:t>A longer duration of symptoms, absence of paresthesia, a higher neck pain intensity at baseline, a higher baseline disability score and a lower active rotation towards the affected side were related to poor perceived recovery, poor relief of neck pain and/or disability. </a:t>
              </a:r>
            </a:p>
            <a:p>
              <a:endParaRPr lang="fr-FR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07797" y="5568551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 err="1">
                <a:solidFill>
                  <a:schemeClr val="tx1"/>
                </a:solidFill>
                <a:latin typeface="Georgia" panose="02040502050405020303" pitchFamily="18" charset="0"/>
              </a:rPr>
              <a:t>Sleijser-Koehorst</a:t>
            </a:r>
            <a:r>
              <a:rPr lang="de-CH" sz="1400" dirty="0">
                <a:solidFill>
                  <a:schemeClr val="tx1"/>
                </a:solidFill>
                <a:latin typeface="Georgia" panose="02040502050405020303" pitchFamily="18" charset="0"/>
              </a:rPr>
              <a:t> MLS </a:t>
            </a:r>
            <a:r>
              <a:rPr lang="fr-FR" sz="1400" dirty="0">
                <a:solidFill>
                  <a:schemeClr val="tx1"/>
                </a:solidFill>
                <a:latin typeface="Georgia" panose="02040502050405020303" pitchFamily="18" charset="0"/>
              </a:rPr>
              <a:t>et al. (2018) </a:t>
            </a:r>
            <a:r>
              <a:rPr lang="en-US" sz="1400" dirty="0">
                <a:solidFill>
                  <a:schemeClr val="tx1"/>
                </a:solidFill>
                <a:latin typeface="Georgia" panose="02040502050405020303" pitchFamily="18" charset="0"/>
              </a:rPr>
              <a:t>Clinical course and prognostic models for the conservative management of cervical radiculopathy: A prospective cohort study. </a:t>
            </a:r>
            <a:r>
              <a:rPr lang="en-US" sz="1400" dirty="0" err="1">
                <a:solidFill>
                  <a:schemeClr val="tx1"/>
                </a:solidFill>
                <a:latin typeface="Georgia" panose="02040502050405020303" pitchFamily="18" charset="0"/>
              </a:rPr>
              <a:t>Eur</a:t>
            </a:r>
            <a:r>
              <a:rPr lang="en-US" sz="1400" dirty="0">
                <a:solidFill>
                  <a:schemeClr val="tx1"/>
                </a:solidFill>
                <a:latin typeface="Georgia" panose="02040502050405020303" pitchFamily="18" charset="0"/>
              </a:rPr>
              <a:t> Spine J;</a:t>
            </a:r>
            <a:endParaRPr lang="nl-NL" sz="14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241</Words>
  <Application>Microsoft Macintosh PowerPoint</Application>
  <PresentationFormat>Bildschirmpräsentation (4:3)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Georgia</vt:lpstr>
      <vt:lpstr>Times New Roman</vt:lpstr>
      <vt:lpstr>ESJ_PPT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Irene Zintel</cp:lastModifiedBy>
  <cp:revision>60</cp:revision>
  <cp:lastPrinted>2015-11-08T10:17:41Z</cp:lastPrinted>
  <dcterms:created xsi:type="dcterms:W3CDTF">2015-11-08T09:47:16Z</dcterms:created>
  <dcterms:modified xsi:type="dcterms:W3CDTF">2018-09-29T10:03:13Z</dcterms:modified>
</cp:coreProperties>
</file>