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1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16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5"/>
            <a:ext cx="8575912" cy="5387478"/>
            <a:chOff x="11763" y="1025519"/>
            <a:chExt cx="8393444" cy="6295753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1" y="1206973"/>
              <a:ext cx="7982522" cy="611429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sz="2800" dirty="0">
                  <a:latin typeface="Georgia"/>
                  <a:cs typeface="Georgia"/>
                </a:rPr>
                <a:t>Key points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Non-neurologic adverse events after complex adult spinal deformity surgical correction in a prospective cohort of 272 patients (Scoli-RISK-1 study) were reported.</a:t>
              </a:r>
            </a:p>
            <a:p>
              <a:pPr marL="342900" indent="-342900" algn="just">
                <a:buFont typeface="+mj-lt"/>
                <a:buAutoNum type="arabicPeriod"/>
              </a:pPr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184 of the 272 patients experienced a total of 515 non-neurologic adverse events for an incidence of 67.6%. </a:t>
              </a:r>
            </a:p>
            <a:p>
              <a:pPr marL="342900" indent="-342900" algn="just">
                <a:buFont typeface="+mj-lt"/>
                <a:buAutoNum type="arabicPeriod"/>
              </a:pPr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The most frequent non-neurologic adverse events were surgically-related (27.6%), of which implant failure and </a:t>
              </a:r>
              <a:r>
                <a:rPr lang="en-US" dirty="0" err="1">
                  <a:latin typeface="Georgia"/>
                  <a:cs typeface="Georgia"/>
                </a:rPr>
                <a:t>dural</a:t>
              </a:r>
              <a:r>
                <a:rPr lang="en-US" dirty="0">
                  <a:latin typeface="Georgia"/>
                  <a:cs typeface="Georgia"/>
                </a:rPr>
                <a:t> tear were most common. </a:t>
              </a:r>
            </a:p>
            <a:p>
              <a:pPr marL="342900" indent="-342900" algn="just">
                <a:buFont typeface="+mj-lt"/>
                <a:buAutoNum type="arabicPeriod"/>
              </a:pPr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On multivariable logistic regression analysis, previous spine surgery was the only independent risk factor for non-neurologic adverse events.</a:t>
              </a:r>
            </a:p>
            <a:p>
              <a:pPr marL="342900" indent="-342900" algn="just">
                <a:buFont typeface="+mj-lt"/>
                <a:buAutoNum type="arabicPeriod"/>
              </a:pPr>
              <a:endParaRPr lang="fr-FR" dirty="0">
                <a:latin typeface="Georgia"/>
                <a:cs typeface="Georgia"/>
              </a:endParaRPr>
            </a:p>
            <a:p>
              <a:pPr algn="just"/>
              <a:endParaRPr lang="fr-FR" dirty="0">
                <a:latin typeface="Georgia"/>
                <a:cs typeface="Georgia"/>
              </a:endParaRPr>
            </a:p>
            <a:p>
              <a:pPr algn="just"/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D3511695-F4EA-4549-9612-B464ABE56A30}"/>
              </a:ext>
            </a:extLst>
          </p:cNvPr>
          <p:cNvSpPr txBox="1"/>
          <p:nvPr/>
        </p:nvSpPr>
        <p:spPr>
          <a:xfrm>
            <a:off x="403735" y="5841999"/>
            <a:ext cx="70904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Kenny </a:t>
            </a:r>
            <a:r>
              <a:rPr lang="en-US" sz="1400" dirty="0" err="1">
                <a:latin typeface="Georgia" panose="02040502050405020303" pitchFamily="18" charset="0"/>
              </a:rPr>
              <a:t>Yat</a:t>
            </a:r>
            <a:r>
              <a:rPr lang="en-US" sz="1400" dirty="0">
                <a:latin typeface="Georgia" panose="02040502050405020303" pitchFamily="18" charset="0"/>
              </a:rPr>
              <a:t> Hong Kwan</a:t>
            </a:r>
            <a:r>
              <a:rPr lang="de-CH" sz="1400" dirty="0">
                <a:latin typeface="Georgia" panose="02040502050405020303" pitchFamily="18" charset="0"/>
              </a:rPr>
              <a:t> et al. (2018) </a:t>
            </a:r>
            <a:r>
              <a:rPr lang="en-US" sz="1400" dirty="0">
                <a:latin typeface="Georgia" panose="02040502050405020303" pitchFamily="18" charset="0"/>
              </a:rPr>
              <a:t>Non-neurologic adverse events after complex adult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spinal deformity surgery: results from the prospective, multicenter Scoli-RISK-1 study.</a:t>
            </a:r>
          </a:p>
          <a:p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endParaRPr lang="de-DE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7"/>
            <a:ext cx="8575912" cy="4257327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1" y="1206973"/>
              <a:ext cx="8037092" cy="2179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Georgia"/>
                  <a:cs typeface="Georgia"/>
                </a:rPr>
                <a:t>Risk factors for non-neurological adverse events during 2 years after surgery - results from multivariable logistic regression models.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F2C4500-FBFF-634B-8239-BA8B73C3E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418082"/>
              </p:ext>
            </p:extLst>
          </p:nvPr>
        </p:nvGraphicFramePr>
        <p:xfrm>
          <a:off x="457200" y="2476763"/>
          <a:ext cx="8229600" cy="2772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2334">
                  <a:extLst>
                    <a:ext uri="{9D8B030D-6E8A-4147-A177-3AD203B41FA5}">
                      <a16:colId xmlns:a16="http://schemas.microsoft.com/office/drawing/2014/main" val="3346566535"/>
                    </a:ext>
                  </a:extLst>
                </a:gridCol>
                <a:gridCol w="1997134">
                  <a:extLst>
                    <a:ext uri="{9D8B030D-6E8A-4147-A177-3AD203B41FA5}">
                      <a16:colId xmlns:a16="http://schemas.microsoft.com/office/drawing/2014/main" val="3622220598"/>
                    </a:ext>
                  </a:extLst>
                </a:gridCol>
                <a:gridCol w="623545">
                  <a:extLst>
                    <a:ext uri="{9D8B030D-6E8A-4147-A177-3AD203B41FA5}">
                      <a16:colId xmlns:a16="http://schemas.microsoft.com/office/drawing/2014/main" val="1735431990"/>
                    </a:ext>
                  </a:extLst>
                </a:gridCol>
                <a:gridCol w="1105077">
                  <a:extLst>
                    <a:ext uri="{9D8B030D-6E8A-4147-A177-3AD203B41FA5}">
                      <a16:colId xmlns:a16="http://schemas.microsoft.com/office/drawing/2014/main" val="3382672821"/>
                    </a:ext>
                  </a:extLst>
                </a:gridCol>
                <a:gridCol w="521510">
                  <a:extLst>
                    <a:ext uri="{9D8B030D-6E8A-4147-A177-3AD203B41FA5}">
                      <a16:colId xmlns:a16="http://schemas.microsoft.com/office/drawing/2014/main" val="2205880449"/>
                    </a:ext>
                  </a:extLst>
                </a:gridCol>
              </a:tblGrid>
              <a:tr h="577600">
                <a:tc>
                  <a:txBody>
                    <a:bodyPr/>
                    <a:lstStyle/>
                    <a:p>
                      <a:pPr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Prognostic factor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Details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Adjusted Odds Ratio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95%-Confidence Interval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p-value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4225839785"/>
                  </a:ext>
                </a:extLst>
              </a:tr>
              <a:tr h="192732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Age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Per 10 years increase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1.16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(0.95 ; 1.43)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0.147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3628037222"/>
                  </a:ext>
                </a:extLst>
              </a:tr>
              <a:tr h="206456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BMI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25.0 to &lt;30.0 vs &lt;25.0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1.05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(0.53 ; 2.11)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0.986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2556952445"/>
                  </a:ext>
                </a:extLst>
              </a:tr>
              <a:tr h="206456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&gt;=30.0 vs &lt;25.0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0.99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(0.48 ; 2.06)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2448986188"/>
                  </a:ext>
                </a:extLst>
              </a:tr>
              <a:tr h="192732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 b="1">
                          <a:solidFill>
                            <a:srgbClr val="FF0000"/>
                          </a:solidFill>
                          <a:effectLst/>
                        </a:rPr>
                        <a:t>Previous spine surgeries</a:t>
                      </a:r>
                      <a:endParaRPr lang="en-HK" sz="1100" b="1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 b="1">
                          <a:solidFill>
                            <a:srgbClr val="FF0000"/>
                          </a:solidFill>
                          <a:effectLst/>
                        </a:rPr>
                        <a:t>Yes vs No</a:t>
                      </a:r>
                      <a:endParaRPr lang="en-HK" sz="1100" b="1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 b="1">
                          <a:solidFill>
                            <a:srgbClr val="FF0000"/>
                          </a:solidFill>
                          <a:effectLst/>
                        </a:rPr>
                        <a:t>2.35</a:t>
                      </a:r>
                      <a:endParaRPr lang="en-HK" sz="1100" b="1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 b="1">
                          <a:solidFill>
                            <a:srgbClr val="FF0000"/>
                          </a:solidFill>
                          <a:effectLst/>
                        </a:rPr>
                        <a:t>(1.29 ; 4.27)</a:t>
                      </a:r>
                      <a:endParaRPr lang="en-HK" sz="1100" b="1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 b="1" dirty="0">
                          <a:solidFill>
                            <a:srgbClr val="FF0000"/>
                          </a:solidFill>
                          <a:effectLst/>
                        </a:rPr>
                        <a:t>0.005</a:t>
                      </a:r>
                      <a:endParaRPr lang="en-HK" sz="11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2314698648"/>
                  </a:ext>
                </a:extLst>
              </a:tr>
              <a:tr h="206456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Total operative time in min.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Per 1 hour increase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1.06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(0.94 ; 1.19)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0.356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2170812010"/>
                  </a:ext>
                </a:extLst>
              </a:tr>
              <a:tr h="392028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Number of documented comorbidities (excluding neurological ones)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Per 1 comorbidity increase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0.99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(0.79 ; 1.24)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0.951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934316359"/>
                  </a:ext>
                </a:extLst>
              </a:tr>
              <a:tr h="206456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Total estimated blood loss in ccs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Per 500 ccs increase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1.01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(0.93 ; 1.09)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0.803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2099538660"/>
                  </a:ext>
                </a:extLst>
              </a:tr>
              <a:tr h="192732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3 Column osteotomy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Yes vs No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0.98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(0.49 ; 1.93)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0.945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3540420973"/>
                  </a:ext>
                </a:extLst>
              </a:tr>
              <a:tr h="206456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Preoperative LEMS Category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LEMS &lt; 50 vs LEMS = 50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1.33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(0.66 ; 2.65)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0.423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4074192310"/>
                  </a:ext>
                </a:extLst>
              </a:tr>
              <a:tr h="192732"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ASA grade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ASA III+IV vs ASA I+II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1.94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>
                          <a:effectLst/>
                        </a:rPr>
                        <a:t>(0.99 ; 3.80)</a:t>
                      </a:r>
                      <a:endParaRPr lang="en-HK" sz="110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tc>
                  <a:txBody>
                    <a:bodyPr/>
                    <a:lstStyle/>
                    <a:p>
                      <a:pPr marL="31750" marR="31750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en-GB" sz="1100" dirty="0">
                          <a:effectLst/>
                        </a:rPr>
                        <a:t>0.052</a:t>
                      </a:r>
                      <a:endParaRPr lang="en-HK" sz="1100" dirty="0">
                        <a:effectLst/>
                        <a:latin typeface="Cambria" panose="02040503050406030204" pitchFamily="18" charset="0"/>
                        <a:ea typeface="｢ﾛ｢・ｩ嶸ﾂ"/>
                        <a:cs typeface="Times New Roman" panose="02020603050405020304" pitchFamily="18" charset="0"/>
                      </a:endParaRPr>
                    </a:p>
                  </a:txBody>
                  <a:tcPr marL="5967" marR="5967" marT="0" marB="0"/>
                </a:tc>
                <a:extLst>
                  <a:ext uri="{0D108BD9-81ED-4DB2-BD59-A6C34878D82A}">
                    <a16:rowId xmlns:a16="http://schemas.microsoft.com/office/drawing/2014/main" val="256131608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58620D10-B60F-E14E-8B61-33CF3E7C2C62}"/>
              </a:ext>
            </a:extLst>
          </p:cNvPr>
          <p:cNvSpPr txBox="1"/>
          <p:nvPr/>
        </p:nvSpPr>
        <p:spPr>
          <a:xfrm>
            <a:off x="403735" y="5841999"/>
            <a:ext cx="70904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Kenny </a:t>
            </a:r>
            <a:r>
              <a:rPr lang="en-US" sz="1400" dirty="0" err="1">
                <a:latin typeface="Georgia" panose="02040502050405020303" pitchFamily="18" charset="0"/>
              </a:rPr>
              <a:t>Yat</a:t>
            </a:r>
            <a:r>
              <a:rPr lang="en-US" sz="1400" dirty="0">
                <a:latin typeface="Georgia" panose="02040502050405020303" pitchFamily="18" charset="0"/>
              </a:rPr>
              <a:t> Hong Kwan</a:t>
            </a:r>
            <a:r>
              <a:rPr lang="de-CH" sz="1400" dirty="0">
                <a:latin typeface="Georgia" panose="02040502050405020303" pitchFamily="18" charset="0"/>
              </a:rPr>
              <a:t> et al. (2018) </a:t>
            </a:r>
            <a:r>
              <a:rPr lang="en-US" sz="1400" dirty="0">
                <a:latin typeface="Georgia" panose="02040502050405020303" pitchFamily="18" charset="0"/>
              </a:rPr>
              <a:t>Non-neurologic adverse events after complex adult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spinal deformity surgery: results from the prospective, multicenter Scoli-RISK-1 study.</a:t>
            </a:r>
          </a:p>
          <a:p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endParaRPr lang="de-DE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830332"/>
            <a:chOff x="11763" y="1025519"/>
            <a:chExt cx="8393444" cy="576148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917039" cy="558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Georgia"/>
                  <a:cs typeface="Georgia"/>
                </a:rPr>
                <a:t>Take Home Messages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The incidence of non-neurologic adverse events for patients undergoing corrective surgeries for ASD was 67.6%.  </a:t>
              </a:r>
            </a:p>
            <a:p>
              <a:pPr marL="342900" indent="-342900" algn="just">
                <a:buFont typeface="+mj-lt"/>
                <a:buAutoNum type="arabicPeriod"/>
              </a:pPr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Previous spinal surgery was the only independent risk factor predicting the occurrence of non-neurologic adverse events.  </a:t>
              </a:r>
            </a:p>
            <a:p>
              <a:pPr marL="342900" indent="-342900" algn="just">
                <a:buFont typeface="+mj-lt"/>
                <a:buAutoNum type="arabicPeriod"/>
              </a:pPr>
              <a:endParaRPr lang="en-US" dirty="0">
                <a:latin typeface="Georgia"/>
                <a:cs typeface="Georgia"/>
              </a:endParaRPr>
            </a:p>
            <a:p>
              <a:pPr marL="342900" indent="-342900" algn="just">
                <a:buFont typeface="+mj-lt"/>
                <a:buAutoNum type="arabicPeriod"/>
              </a:pPr>
              <a:r>
                <a:rPr lang="en-US" dirty="0">
                  <a:latin typeface="Georgia"/>
                  <a:cs typeface="Georgia"/>
                </a:rPr>
                <a:t>These findings complement the earlier report of neurologic complications after ASD surgeries from the Scoli-RISK-1 study.  </a:t>
              </a:r>
            </a:p>
            <a:p>
              <a:pPr algn="just"/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DA0EFC57-7890-A84C-9E56-4D786F521EBC}"/>
              </a:ext>
            </a:extLst>
          </p:cNvPr>
          <p:cNvSpPr txBox="1"/>
          <p:nvPr/>
        </p:nvSpPr>
        <p:spPr>
          <a:xfrm>
            <a:off x="403735" y="5841999"/>
            <a:ext cx="70904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Kenny </a:t>
            </a:r>
            <a:r>
              <a:rPr lang="en-US" sz="1400" dirty="0" err="1">
                <a:latin typeface="Georgia" panose="02040502050405020303" pitchFamily="18" charset="0"/>
              </a:rPr>
              <a:t>Yat</a:t>
            </a:r>
            <a:r>
              <a:rPr lang="en-US" sz="1400" dirty="0">
                <a:latin typeface="Georgia" panose="02040502050405020303" pitchFamily="18" charset="0"/>
              </a:rPr>
              <a:t> Hong Kwan</a:t>
            </a:r>
            <a:r>
              <a:rPr lang="de-CH" sz="1400" dirty="0">
                <a:latin typeface="Georgia" panose="02040502050405020303" pitchFamily="18" charset="0"/>
              </a:rPr>
              <a:t> et al. (2018) </a:t>
            </a:r>
            <a:r>
              <a:rPr lang="en-US" sz="1400" dirty="0">
                <a:latin typeface="Georgia" panose="02040502050405020303" pitchFamily="18" charset="0"/>
              </a:rPr>
              <a:t>Non-neurologic adverse events after complex adult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spinal deformity surgery: results from the prospective, multicenter Scoli-RISK-1 study.</a:t>
            </a:r>
          </a:p>
          <a:p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endParaRPr lang="de-DE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422</Words>
  <Application>Microsoft Macintosh PowerPoint</Application>
  <PresentationFormat>Bildschirmpräsentation (4:3)</PresentationFormat>
  <Paragraphs>89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｢ﾛ｢・ｩ嶸ﾂ</vt:lpstr>
      <vt:lpstr>Arial</vt:lpstr>
      <vt:lpstr>Calibri</vt:lpstr>
      <vt:lpstr>Cambria</vt:lpstr>
      <vt:lpstr>Georgia</vt:lpstr>
      <vt:lpstr>Times New Roman</vt:lpstr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Irene Zintel</cp:lastModifiedBy>
  <cp:revision>57</cp:revision>
  <cp:lastPrinted>2015-11-08T10:17:41Z</cp:lastPrinted>
  <dcterms:created xsi:type="dcterms:W3CDTF">2015-11-08T09:47:16Z</dcterms:created>
  <dcterms:modified xsi:type="dcterms:W3CDTF">2018-10-05T03:28:35Z</dcterms:modified>
</cp:coreProperties>
</file>