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14/10/2018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package" Target="../embeddings/Microsoft_Word-Dokument.docx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4626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Georgia"/>
                  <a:cs typeface="Georgia"/>
                </a:rPr>
                <a:t>Key points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1. Surgical site infection</a:t>
              </a:r>
            </a:p>
            <a:p>
              <a:endParaRPr lang="en-US" dirty="0">
                <a:latin typeface="Georgia"/>
                <a:cs typeface="Georgia"/>
              </a:endParaRPr>
            </a:p>
            <a:p>
              <a:r>
                <a:rPr lang="en-US" dirty="0">
                  <a:latin typeface="Georgia"/>
                  <a:cs typeface="Georgia"/>
                </a:rPr>
                <a:t>2. Metastatic Cord Compression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6F8EB620-4B65-254A-87F3-A4927F99276B}"/>
              </a:ext>
            </a:extLst>
          </p:cNvPr>
          <p:cNvSpPr txBox="1"/>
          <p:nvPr/>
        </p:nvSpPr>
        <p:spPr>
          <a:xfrm>
            <a:off x="403735" y="5841999"/>
            <a:ext cx="69044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Georgia" panose="02040502050405020303" pitchFamily="18" charset="0"/>
              </a:rPr>
              <a:t>NA Quraishi, MS Ahmed, G </a:t>
            </a:r>
            <a:r>
              <a:rPr lang="en-GB" sz="1400" dirty="0" err="1">
                <a:latin typeface="Georgia" panose="02040502050405020303" pitchFamily="18" charset="0"/>
              </a:rPr>
              <a:t>Arealis</a:t>
            </a:r>
            <a:r>
              <a:rPr lang="en-GB" sz="1400" dirty="0">
                <a:latin typeface="Georgia" panose="02040502050405020303" pitchFamily="18" charset="0"/>
              </a:rPr>
              <a:t>, BM </a:t>
            </a:r>
            <a:r>
              <a:rPr lang="en-GB" sz="1400" dirty="0" err="1">
                <a:latin typeface="Georgia" panose="02040502050405020303" pitchFamily="18" charset="0"/>
              </a:rPr>
              <a:t>Boszczyk</a:t>
            </a:r>
            <a:r>
              <a:rPr lang="en-GB" sz="1400" dirty="0">
                <a:latin typeface="Georgia" panose="02040502050405020303" pitchFamily="18" charset="0"/>
              </a:rPr>
              <a:t>, KL Edwards (2018)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GB" sz="1400" dirty="0">
                <a:latin typeface="Georgia" panose="02040502050405020303" pitchFamily="18" charset="0"/>
              </a:rPr>
              <a:t>Does Surgical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Site Infection Influence Neurological Outcome and Survival in Patients Undergoing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Surgery for Metastatic Spinal Cord Compression? </a:t>
            </a:r>
            <a:r>
              <a:rPr lang="en-GB" sz="1400" dirty="0" err="1">
                <a:latin typeface="Georgia" panose="02040502050405020303" pitchFamily="18" charset="0"/>
              </a:rPr>
              <a:t>Eur</a:t>
            </a:r>
            <a:r>
              <a:rPr lang="en-GB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1555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5263185"/>
              </p:ext>
            </p:extLst>
          </p:nvPr>
        </p:nvGraphicFramePr>
        <p:xfrm>
          <a:off x="2287373" y="1996149"/>
          <a:ext cx="58166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5" imgW="5816600" imgH="2692400" progId="Word.Document.12">
                  <p:embed/>
                </p:oleObj>
              </mc:Choice>
              <mc:Fallback>
                <p:oleObj name="Document" r:id="rId5" imgW="5816600" imgH="2692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87373" y="1996149"/>
                        <a:ext cx="5816600" cy="269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20E40356-F000-7A45-9AF7-F7BA6F826808}"/>
              </a:ext>
            </a:extLst>
          </p:cNvPr>
          <p:cNvSpPr txBox="1"/>
          <p:nvPr/>
        </p:nvSpPr>
        <p:spPr>
          <a:xfrm>
            <a:off x="403735" y="5841999"/>
            <a:ext cx="69044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Georgia" panose="02040502050405020303" pitchFamily="18" charset="0"/>
              </a:rPr>
              <a:t>NA Quraishi, MS Ahmed, G </a:t>
            </a:r>
            <a:r>
              <a:rPr lang="en-GB" sz="1400" dirty="0" err="1">
                <a:latin typeface="Georgia" panose="02040502050405020303" pitchFamily="18" charset="0"/>
              </a:rPr>
              <a:t>Arealis</a:t>
            </a:r>
            <a:r>
              <a:rPr lang="en-GB" sz="1400" dirty="0">
                <a:latin typeface="Georgia" panose="02040502050405020303" pitchFamily="18" charset="0"/>
              </a:rPr>
              <a:t>, BM </a:t>
            </a:r>
            <a:r>
              <a:rPr lang="en-GB" sz="1400" dirty="0" err="1">
                <a:latin typeface="Georgia" panose="02040502050405020303" pitchFamily="18" charset="0"/>
              </a:rPr>
              <a:t>Boszczyk</a:t>
            </a:r>
            <a:r>
              <a:rPr lang="en-GB" sz="1400" dirty="0">
                <a:latin typeface="Georgia" panose="02040502050405020303" pitchFamily="18" charset="0"/>
              </a:rPr>
              <a:t>, KL Edwards (2018)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GB" sz="1400" dirty="0">
                <a:latin typeface="Georgia" panose="02040502050405020303" pitchFamily="18" charset="0"/>
              </a:rPr>
              <a:t>Does Surgical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Site Infection Influence Neurological Outcome and Survival in Patients Undergoing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Surgery for Metastatic Spinal Cord Compression? </a:t>
            </a:r>
            <a:r>
              <a:rPr lang="en-GB" sz="1400" dirty="0" err="1">
                <a:latin typeface="Georgia" panose="02040502050405020303" pitchFamily="18" charset="0"/>
              </a:rPr>
              <a:t>Eur</a:t>
            </a:r>
            <a:r>
              <a:rPr lang="en-GB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4267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Georgia" panose="02040502050405020303" pitchFamily="18" charset="0"/>
                </a:rPr>
                <a:t>The occurrence of surgical site infection increases the morbidity following surgery for MSCC with significantly longer in-patient stay, more procedures and shorter survival. </a:t>
              </a:r>
              <a:endParaRPr lang="en-US" dirty="0">
                <a:latin typeface="Georgia" panose="02040502050405020303" pitchFamily="18" charset="0"/>
              </a:endParaRP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Georgia" panose="02040502050405020303" pitchFamily="18" charset="0"/>
                </a:rPr>
                <a:t>However, the neurological outcome is not adversely affected by the occurrence of an infection.</a:t>
              </a:r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B43979FB-8A82-974A-8521-11FE85623E2C}"/>
              </a:ext>
            </a:extLst>
          </p:cNvPr>
          <p:cNvSpPr txBox="1"/>
          <p:nvPr/>
        </p:nvSpPr>
        <p:spPr>
          <a:xfrm>
            <a:off x="403735" y="5841999"/>
            <a:ext cx="69044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Georgia" panose="02040502050405020303" pitchFamily="18" charset="0"/>
              </a:rPr>
              <a:t>NA Quraishi, MS Ahmed, G </a:t>
            </a:r>
            <a:r>
              <a:rPr lang="en-GB" sz="1400" dirty="0" err="1">
                <a:latin typeface="Georgia" panose="02040502050405020303" pitchFamily="18" charset="0"/>
              </a:rPr>
              <a:t>Arealis</a:t>
            </a:r>
            <a:r>
              <a:rPr lang="en-GB" sz="1400" dirty="0">
                <a:latin typeface="Georgia" panose="02040502050405020303" pitchFamily="18" charset="0"/>
              </a:rPr>
              <a:t>, BM </a:t>
            </a:r>
            <a:r>
              <a:rPr lang="en-GB" sz="1400" dirty="0" err="1">
                <a:latin typeface="Georgia" panose="02040502050405020303" pitchFamily="18" charset="0"/>
              </a:rPr>
              <a:t>Boszczyk</a:t>
            </a:r>
            <a:r>
              <a:rPr lang="en-GB" sz="1400" dirty="0">
                <a:latin typeface="Georgia" panose="02040502050405020303" pitchFamily="18" charset="0"/>
              </a:rPr>
              <a:t>, KL Edwards (2018)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GB" sz="1400" dirty="0">
                <a:latin typeface="Georgia" panose="02040502050405020303" pitchFamily="18" charset="0"/>
              </a:rPr>
              <a:t>Does Surgical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Site Infection Influence Neurological Outcome and Survival in Patients Undergoing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Surgery for Metastatic Spinal Cord Compression? </a:t>
            </a:r>
            <a:r>
              <a:rPr lang="en-GB" sz="1400" dirty="0" err="1">
                <a:latin typeface="Georgia" panose="02040502050405020303" pitchFamily="18" charset="0"/>
              </a:rPr>
              <a:t>Eur</a:t>
            </a:r>
            <a:r>
              <a:rPr lang="en-GB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176</Words>
  <Application>Microsoft Macintosh PowerPoint</Application>
  <PresentationFormat>Bildschirmpräsentation (4:3)</PresentationFormat>
  <Paragraphs>28</Paragraphs>
  <Slides>3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</vt:lpstr>
      <vt:lpstr>ESJ_PPT</vt:lpstr>
      <vt:lpstr>Document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Irene Zintel</cp:lastModifiedBy>
  <cp:revision>57</cp:revision>
  <cp:lastPrinted>2015-11-08T10:17:41Z</cp:lastPrinted>
  <dcterms:created xsi:type="dcterms:W3CDTF">2015-11-08T09:47:16Z</dcterms:created>
  <dcterms:modified xsi:type="dcterms:W3CDTF">2018-10-14T17:07:36Z</dcterms:modified>
</cp:coreProperties>
</file>