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8" r:id="rId2"/>
    <p:sldId id="315" r:id="rId3"/>
    <p:sldId id="328" r:id="rId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22" autoAdjust="0"/>
    <p:restoredTop sz="96226" autoAdjust="0"/>
  </p:normalViewPr>
  <p:slideViewPr>
    <p:cSldViewPr snapToGrid="0" snapToObjects="1">
      <p:cViewPr varScale="1">
        <p:scale>
          <a:sx n="186" d="100"/>
          <a:sy n="186" d="100"/>
        </p:scale>
        <p:origin x="208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031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7266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197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40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911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6313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706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585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Faire glisser l'image vers l'espace réservé ou cliquer sur l'icône pour l'ajouter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100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2533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6A6A-143D-B94D-B2B0-F58F0CEDB42B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70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Cliquez pour modifier les styles du texte du masque</a:t>
            </a:r>
          </a:p>
          <a:p>
            <a:pPr lvl="1"/>
            <a:r>
              <a:rPr lang="it-IT"/>
              <a:t>Deuxième niveau</a:t>
            </a:r>
          </a:p>
          <a:p>
            <a:pPr lvl="2"/>
            <a:r>
              <a:rPr lang="it-IT"/>
              <a:t>Troisième niveau</a:t>
            </a:r>
          </a:p>
          <a:p>
            <a:pPr lvl="3"/>
            <a:r>
              <a:rPr lang="it-IT"/>
              <a:t>Quatrième niveau</a:t>
            </a:r>
          </a:p>
          <a:p>
            <a:pPr lvl="4"/>
            <a:r>
              <a:rPr lang="it-IT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D6A6A-143D-B94D-B2B0-F58F0CEDB42B}" type="datetimeFigureOut">
              <a:rPr lang="fr-FR" smtClean="0"/>
              <a:t>15/11/2018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6000C-008E-E940-8976-BD95C15B87D7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03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403735" y="1255965"/>
            <a:ext cx="8575912" cy="4373260"/>
            <a:chOff x="11763" y="1025519"/>
            <a:chExt cx="8393444" cy="5110548"/>
          </a:xfrm>
        </p:grpSpPr>
        <p:sp>
          <p:nvSpPr>
            <p:cNvPr id="9" name="Rectangle 8"/>
            <p:cNvSpPr/>
            <p:nvPr/>
          </p:nvSpPr>
          <p:spPr>
            <a:xfrm>
              <a:off x="11763" y="1025519"/>
              <a:ext cx="8393444" cy="5110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rgbClr val="000000"/>
                </a:solidFill>
                <a:latin typeface="Georgia"/>
                <a:cs typeface="Georgia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01552" y="1206973"/>
              <a:ext cx="7156823" cy="4172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>
                  <a:latin typeface="Georgia"/>
                  <a:cs typeface="Georgia"/>
                </a:rPr>
                <a:t>Key points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>
                  <a:latin typeface="Georgia"/>
                  <a:cs typeface="Georgia"/>
                </a:rPr>
                <a:t>1. Cervical spine 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>
                  <a:latin typeface="Georgia"/>
                  <a:cs typeface="Georgia"/>
                </a:rPr>
                <a:t>2. Severe and rigid cervical kyphosis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r>
                <a:rPr lang="fr-FR" dirty="0">
                  <a:latin typeface="Georgia"/>
                  <a:cs typeface="Georgia"/>
                </a:rPr>
                <a:t>3. Surgical correction and outcomes with osteotomies</a:t>
              </a: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>
                <a:latin typeface="Georgia"/>
                <a:cs typeface="Georgia"/>
              </a:endParaRPr>
            </a:p>
            <a:p>
              <a:endParaRPr lang="fr-FR" dirty="0"/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  <p:sp>
        <p:nvSpPr>
          <p:cNvPr id="6" name="Textfeld 5">
            <a:extLst>
              <a:ext uri="{FF2B5EF4-FFF2-40B4-BE49-F238E27FC236}">
                <a16:creationId xmlns:a16="http://schemas.microsoft.com/office/drawing/2014/main" id="{C3FD7A08-3994-EB4B-9D0E-B546ADA3D445}"/>
              </a:ext>
            </a:extLst>
          </p:cNvPr>
          <p:cNvSpPr txBox="1"/>
          <p:nvPr/>
        </p:nvSpPr>
        <p:spPr>
          <a:xfrm>
            <a:off x="403735" y="5841999"/>
            <a:ext cx="71177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Georgia" panose="02040502050405020303" pitchFamily="18" charset="0"/>
              </a:rPr>
              <a:t>Koller H, </a:t>
            </a:r>
            <a:r>
              <a:rPr lang="de-CH" sz="1400" dirty="0">
                <a:latin typeface="Georgia" panose="02040502050405020303" pitchFamily="18" charset="0"/>
              </a:rPr>
              <a:t>Ames C, </a:t>
            </a:r>
            <a:r>
              <a:rPr lang="de-CH" sz="1400" dirty="0" err="1">
                <a:latin typeface="Georgia" panose="02040502050405020303" pitchFamily="18" charset="0"/>
              </a:rPr>
              <a:t>Mehdian</a:t>
            </a:r>
            <a:r>
              <a:rPr lang="de-CH" sz="1400" dirty="0">
                <a:latin typeface="Georgia" panose="02040502050405020303" pitchFamily="18" charset="0"/>
              </a:rPr>
              <a:t> H, Bartels R, Ferch R, </a:t>
            </a:r>
            <a:r>
              <a:rPr lang="de-CH" sz="1400" dirty="0" err="1">
                <a:latin typeface="Georgia" panose="02040502050405020303" pitchFamily="18" charset="0"/>
              </a:rPr>
              <a:t>Deriven</a:t>
            </a:r>
            <a:r>
              <a:rPr lang="de-CH" sz="1400" dirty="0">
                <a:latin typeface="Georgia" panose="02040502050405020303" pitchFamily="18" charset="0"/>
              </a:rPr>
              <a:t> V, </a:t>
            </a:r>
            <a:r>
              <a:rPr lang="de-CH" sz="1400" dirty="0" err="1">
                <a:latin typeface="Georgia" panose="02040502050405020303" pitchFamily="18" charset="0"/>
              </a:rPr>
              <a:t>Toyone</a:t>
            </a:r>
            <a:r>
              <a:rPr lang="de-CH" sz="1400" dirty="0">
                <a:latin typeface="Georgia" panose="02040502050405020303" pitchFamily="18" charset="0"/>
              </a:rPr>
              <a:t> T, </a:t>
            </a:r>
            <a:r>
              <a:rPr lang="de-CH" sz="1400" dirty="0" err="1">
                <a:latin typeface="Georgia" panose="02040502050405020303" pitchFamily="18" charset="0"/>
              </a:rPr>
              <a:t>Shaffrey</a:t>
            </a:r>
            <a:r>
              <a:rPr lang="de-CH" sz="1400" dirty="0">
                <a:latin typeface="Georgia" panose="02040502050405020303" pitchFamily="18" charset="0"/>
              </a:rPr>
              <a:t> C, Smith J, </a:t>
            </a:r>
            <a:r>
              <a:rPr lang="de-CH" sz="1400" dirty="0" err="1">
                <a:latin typeface="Georgia" panose="02040502050405020303" pitchFamily="18" charset="0"/>
              </a:rPr>
              <a:t>Hitzl</a:t>
            </a:r>
            <a:r>
              <a:rPr lang="de-CH" sz="1400" dirty="0">
                <a:latin typeface="Georgia" panose="02040502050405020303" pitchFamily="18" charset="0"/>
              </a:rPr>
              <a:t> W, Schröder J, Robinson Y (2018) </a:t>
            </a:r>
            <a:r>
              <a:rPr lang="en-GB" sz="1400" dirty="0">
                <a:latin typeface="Georgia" panose="02040502050405020303" pitchFamily="18" charset="0"/>
              </a:rPr>
              <a:t>Characteristics of deformity surgery in patients with severe and rigid cervical kyphosis (CK) – Results of the CSRS-Europe multi-centre study project. </a:t>
            </a:r>
            <a:r>
              <a:rPr lang="en-GB" sz="1400" dirty="0" err="1">
                <a:latin typeface="Georgia" panose="02040502050405020303" pitchFamily="18" charset="0"/>
              </a:rPr>
              <a:t>Eur</a:t>
            </a:r>
            <a:r>
              <a:rPr lang="en-GB" sz="1400" dirty="0">
                <a:latin typeface="Georgia" panose="02040502050405020303" pitchFamily="18" charset="0"/>
              </a:rPr>
              <a:t> Spine J;</a:t>
            </a:r>
            <a:endParaRPr lang="de-CH" sz="1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63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  <p:pic>
        <p:nvPicPr>
          <p:cNvPr id="6" name="Bild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50" y="1451790"/>
            <a:ext cx="8384583" cy="3725479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2348933" y="934759"/>
            <a:ext cx="4585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charset="0"/>
                <a:ea typeface="Times New Roman" charset="0"/>
                <a:cs typeface="Times New Roman" charset="0"/>
              </a:rPr>
              <a:t>Classification of cervical spine sagittal balance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3EBEFA3-9F18-9848-8044-0F22C4B1D188}"/>
              </a:ext>
            </a:extLst>
          </p:cNvPr>
          <p:cNvSpPr txBox="1"/>
          <p:nvPr/>
        </p:nvSpPr>
        <p:spPr>
          <a:xfrm>
            <a:off x="394449" y="5841999"/>
            <a:ext cx="715612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Georgia" panose="02040502050405020303" pitchFamily="18" charset="0"/>
              </a:rPr>
              <a:t>Koller H, </a:t>
            </a:r>
            <a:r>
              <a:rPr lang="de-CH" sz="1400" dirty="0">
                <a:latin typeface="Georgia" panose="02040502050405020303" pitchFamily="18" charset="0"/>
              </a:rPr>
              <a:t>Ames C, </a:t>
            </a:r>
            <a:r>
              <a:rPr lang="de-CH" sz="1400" dirty="0" err="1">
                <a:latin typeface="Georgia" panose="02040502050405020303" pitchFamily="18" charset="0"/>
              </a:rPr>
              <a:t>Mehdian</a:t>
            </a:r>
            <a:r>
              <a:rPr lang="de-CH" sz="1400" dirty="0">
                <a:latin typeface="Georgia" panose="02040502050405020303" pitchFamily="18" charset="0"/>
              </a:rPr>
              <a:t> H, Bartels R, Ferch R, </a:t>
            </a:r>
            <a:r>
              <a:rPr lang="de-CH" sz="1400" dirty="0" err="1">
                <a:latin typeface="Georgia" panose="02040502050405020303" pitchFamily="18" charset="0"/>
              </a:rPr>
              <a:t>Deriven</a:t>
            </a:r>
            <a:r>
              <a:rPr lang="de-CH" sz="1400" dirty="0">
                <a:latin typeface="Georgia" panose="02040502050405020303" pitchFamily="18" charset="0"/>
              </a:rPr>
              <a:t> V, </a:t>
            </a:r>
            <a:r>
              <a:rPr lang="de-CH" sz="1400" dirty="0" err="1">
                <a:latin typeface="Georgia" panose="02040502050405020303" pitchFamily="18" charset="0"/>
              </a:rPr>
              <a:t>Toyone</a:t>
            </a:r>
            <a:r>
              <a:rPr lang="de-CH" sz="1400" dirty="0">
                <a:latin typeface="Georgia" panose="02040502050405020303" pitchFamily="18" charset="0"/>
              </a:rPr>
              <a:t> T, </a:t>
            </a:r>
            <a:r>
              <a:rPr lang="de-CH" sz="1400" dirty="0" err="1">
                <a:latin typeface="Georgia" panose="02040502050405020303" pitchFamily="18" charset="0"/>
              </a:rPr>
              <a:t>Shaffrey</a:t>
            </a:r>
            <a:r>
              <a:rPr lang="de-CH" sz="1400" dirty="0">
                <a:latin typeface="Georgia" panose="02040502050405020303" pitchFamily="18" charset="0"/>
              </a:rPr>
              <a:t> C, </a:t>
            </a:r>
          </a:p>
          <a:p>
            <a:r>
              <a:rPr lang="de-CH" sz="1400" dirty="0">
                <a:latin typeface="Georgia" panose="02040502050405020303" pitchFamily="18" charset="0"/>
              </a:rPr>
              <a:t>Smith J, </a:t>
            </a:r>
            <a:r>
              <a:rPr lang="de-CH" sz="1400" dirty="0" err="1">
                <a:latin typeface="Georgia" panose="02040502050405020303" pitchFamily="18" charset="0"/>
              </a:rPr>
              <a:t>Hitzl</a:t>
            </a:r>
            <a:r>
              <a:rPr lang="de-CH" sz="1400" dirty="0">
                <a:latin typeface="Georgia" panose="02040502050405020303" pitchFamily="18" charset="0"/>
              </a:rPr>
              <a:t> W, Schröder J, Robinson Y (2018) </a:t>
            </a:r>
            <a:r>
              <a:rPr lang="en-GB" sz="1400" dirty="0">
                <a:latin typeface="Georgia" panose="02040502050405020303" pitchFamily="18" charset="0"/>
              </a:rPr>
              <a:t>Characteristics of deformity surgery in </a:t>
            </a:r>
          </a:p>
          <a:p>
            <a:r>
              <a:rPr lang="en-GB" sz="1400" dirty="0">
                <a:latin typeface="Georgia" panose="02040502050405020303" pitchFamily="18" charset="0"/>
              </a:rPr>
              <a:t>patients with severe and rigid cervical kyphosis (CK) – Results of the CSRS-Europe </a:t>
            </a:r>
          </a:p>
          <a:p>
            <a:r>
              <a:rPr lang="en-GB" sz="1400" dirty="0">
                <a:latin typeface="Georgia" panose="02040502050405020303" pitchFamily="18" charset="0"/>
              </a:rPr>
              <a:t>multi-centre study project. </a:t>
            </a:r>
            <a:r>
              <a:rPr lang="en-GB" sz="1400" dirty="0" err="1">
                <a:latin typeface="Georgia" panose="02040502050405020303" pitchFamily="18" charset="0"/>
              </a:rPr>
              <a:t>Eur</a:t>
            </a:r>
            <a:r>
              <a:rPr lang="en-GB" sz="1400" dirty="0">
                <a:latin typeface="Georgia" panose="02040502050405020303" pitchFamily="18" charset="0"/>
              </a:rPr>
              <a:t> Spine J;</a:t>
            </a:r>
            <a:endParaRPr lang="de-CH" sz="1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687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r 3"/>
          <p:cNvGrpSpPr/>
          <p:nvPr/>
        </p:nvGrpSpPr>
        <p:grpSpPr>
          <a:xfrm>
            <a:off x="403735" y="1255966"/>
            <a:ext cx="8575912" cy="4284595"/>
            <a:chOff x="11763" y="1025519"/>
            <a:chExt cx="8393444" cy="5110548"/>
          </a:xfrm>
        </p:grpSpPr>
        <p:sp>
          <p:nvSpPr>
            <p:cNvPr id="9" name="Rectangle 8"/>
            <p:cNvSpPr/>
            <p:nvPr/>
          </p:nvSpPr>
          <p:spPr>
            <a:xfrm>
              <a:off x="11763" y="1025519"/>
              <a:ext cx="8393444" cy="51105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dirty="0">
                <a:solidFill>
                  <a:srgbClr val="000000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201551" y="1206973"/>
              <a:ext cx="7671435" cy="4882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 err="1">
                  <a:latin typeface="Times New Roman" charset="0"/>
                  <a:ea typeface="Times New Roman" charset="0"/>
                  <a:cs typeface="Times New Roman" charset="0"/>
                </a:rPr>
                <a:t>Take</a:t>
              </a:r>
              <a:r>
                <a:rPr lang="fr-FR" sz="2800" dirty="0">
                  <a:latin typeface="Times New Roman" charset="0"/>
                  <a:ea typeface="Times New Roman" charset="0"/>
                  <a:cs typeface="Times New Roman" charset="0"/>
                </a:rPr>
                <a:t> Home Messages</a:t>
              </a:r>
            </a:p>
            <a:p>
              <a:endParaRPr lang="fr-FR" sz="1600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endParaRPr lang="fr-FR" sz="1600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en-GB" sz="1600" dirty="0">
                  <a:latin typeface="Times New Roman" charset="0"/>
                  <a:ea typeface="Times New Roman" charset="0"/>
                  <a:cs typeface="Times New Roman" charset="0"/>
                </a:rPr>
                <a:t>Analysis of large series of 88 patients with rigid cervical kyphosis.</a:t>
              </a:r>
              <a:endParaRPr lang="de-DE" sz="1600" dirty="0">
                <a:effectLst/>
                <a:latin typeface="Times New Roman" charset="0"/>
                <a:ea typeface="Times New Roman" charset="0"/>
                <a:cs typeface="Times New Roman" charset="0"/>
              </a:endParaRPr>
            </a:p>
            <a:p>
              <a:pPr marL="342900" indent="-342900">
                <a:buFont typeface="+mj-lt"/>
                <a:buAutoNum type="arabicPeriod"/>
              </a:pPr>
              <a:endParaRPr lang="fr-FR" sz="1600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en-GB" sz="1600" dirty="0">
                  <a:latin typeface="Times New Roman" charset="0"/>
                  <a:ea typeface="Times New Roman" charset="0"/>
                  <a:cs typeface="Times New Roman" charset="0"/>
                </a:rPr>
                <a:t>Results of multi-</a:t>
              </a:r>
              <a:r>
                <a:rPr lang="en-GB" sz="1600" dirty="0" err="1">
                  <a:latin typeface="Times New Roman" charset="0"/>
                  <a:ea typeface="Times New Roman" charset="0"/>
                  <a:cs typeface="Times New Roman" charset="0"/>
                </a:rPr>
                <a:t>center</a:t>
              </a:r>
              <a:r>
                <a:rPr lang="en-GB" sz="1600" dirty="0">
                  <a:latin typeface="Times New Roman" charset="0"/>
                  <a:ea typeface="Times New Roman" charset="0"/>
                  <a:cs typeface="Times New Roman" charset="0"/>
                </a:rPr>
                <a:t> international study stressed that pre-op patient-specific, radiographic and surgical variables had a significant bearing on alignment changes, outcomes and complication occurrence in the treatment of rigid CK.</a:t>
              </a:r>
              <a:endParaRPr lang="fr-FR" sz="1600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pPr marL="342900" indent="-342900">
                <a:buFont typeface="+mj-lt"/>
                <a:buAutoNum type="arabicPeriod"/>
              </a:pPr>
              <a:endParaRPr lang="fr-FR" sz="1600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fr-FR" sz="1600" dirty="0" err="1">
                  <a:latin typeface="Times New Roman" charset="0"/>
                  <a:ea typeface="Times New Roman" charset="0"/>
                  <a:cs typeface="Times New Roman" charset="0"/>
                </a:rPr>
                <a:t>Significant</a:t>
              </a:r>
              <a:r>
                <a:rPr lang="fr-FR" sz="1600" dirty="0">
                  <a:latin typeface="Times New Roman" charset="0"/>
                  <a:ea typeface="Times New Roman" charset="0"/>
                  <a:cs typeface="Times New Roman" charset="0"/>
                </a:rPr>
                <a:t> spinal corrections can be achieved with use of cervical osteotomies, the risk of a complication increases with the cervical osteotomy grades.</a:t>
              </a:r>
            </a:p>
            <a:p>
              <a:endParaRPr lang="fr-FR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endParaRPr lang="fr-FR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endParaRPr lang="fr-FR" dirty="0">
                <a:latin typeface="Times New Roman" charset="0"/>
                <a:ea typeface="Times New Roman" charset="0"/>
                <a:cs typeface="Times New Roman" charset="0"/>
              </a:endParaRPr>
            </a:p>
            <a:p>
              <a:endParaRPr lang="fr-FR" dirty="0"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529" y="5841999"/>
            <a:ext cx="1240118" cy="342970"/>
          </a:xfrm>
          <a:prstGeom prst="rect">
            <a:avLst/>
          </a:prstGeom>
        </p:spPr>
      </p:pic>
      <p:grpSp>
        <p:nvGrpSpPr>
          <p:cNvPr id="3" name="Grouper 2"/>
          <p:cNvGrpSpPr/>
          <p:nvPr/>
        </p:nvGrpSpPr>
        <p:grpSpPr>
          <a:xfrm>
            <a:off x="128494" y="343657"/>
            <a:ext cx="9015506" cy="821410"/>
            <a:chOff x="128494" y="1210235"/>
            <a:chExt cx="9015506" cy="821410"/>
          </a:xfrm>
        </p:grpSpPr>
        <p:cxnSp>
          <p:nvCxnSpPr>
            <p:cNvPr id="13" name="Connecteur droit 12"/>
            <p:cNvCxnSpPr/>
            <p:nvPr/>
          </p:nvCxnSpPr>
          <p:spPr>
            <a:xfrm>
              <a:off x="2211294" y="1410442"/>
              <a:ext cx="6932706" cy="0"/>
            </a:xfrm>
            <a:prstGeom prst="line">
              <a:avLst/>
            </a:prstGeom>
            <a:ln w="31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age 9" descr="LOGO ESJ.png"/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94" y="1210235"/>
              <a:ext cx="2202330" cy="821410"/>
            </a:xfrm>
            <a:prstGeom prst="rect">
              <a:avLst/>
            </a:prstGeom>
          </p:spPr>
        </p:pic>
      </p:grpSp>
      <p:sp>
        <p:nvSpPr>
          <p:cNvPr id="6" name="Textfeld 5">
            <a:extLst>
              <a:ext uri="{FF2B5EF4-FFF2-40B4-BE49-F238E27FC236}">
                <a16:creationId xmlns:a16="http://schemas.microsoft.com/office/drawing/2014/main" id="{5C793BB0-7F6D-924F-97A4-0DEDBEF327E2}"/>
              </a:ext>
            </a:extLst>
          </p:cNvPr>
          <p:cNvSpPr txBox="1"/>
          <p:nvPr/>
        </p:nvSpPr>
        <p:spPr>
          <a:xfrm>
            <a:off x="403735" y="5841999"/>
            <a:ext cx="7156126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Georgia" panose="02040502050405020303" pitchFamily="18" charset="0"/>
              </a:rPr>
              <a:t>Koller H, </a:t>
            </a:r>
            <a:r>
              <a:rPr lang="de-CH" sz="1400" dirty="0">
                <a:latin typeface="Georgia" panose="02040502050405020303" pitchFamily="18" charset="0"/>
              </a:rPr>
              <a:t>Ames C, </a:t>
            </a:r>
            <a:r>
              <a:rPr lang="de-CH" sz="1400" dirty="0" err="1">
                <a:latin typeface="Georgia" panose="02040502050405020303" pitchFamily="18" charset="0"/>
              </a:rPr>
              <a:t>Mehdian</a:t>
            </a:r>
            <a:r>
              <a:rPr lang="de-CH" sz="1400" dirty="0">
                <a:latin typeface="Georgia" panose="02040502050405020303" pitchFamily="18" charset="0"/>
              </a:rPr>
              <a:t> H, Bartels R, Ferch R, </a:t>
            </a:r>
            <a:r>
              <a:rPr lang="de-CH" sz="1400" dirty="0" err="1">
                <a:latin typeface="Georgia" panose="02040502050405020303" pitchFamily="18" charset="0"/>
              </a:rPr>
              <a:t>Deriven</a:t>
            </a:r>
            <a:r>
              <a:rPr lang="de-CH" sz="1400" dirty="0">
                <a:latin typeface="Georgia" panose="02040502050405020303" pitchFamily="18" charset="0"/>
              </a:rPr>
              <a:t> V, </a:t>
            </a:r>
            <a:r>
              <a:rPr lang="de-CH" sz="1400" dirty="0" err="1">
                <a:latin typeface="Georgia" panose="02040502050405020303" pitchFamily="18" charset="0"/>
              </a:rPr>
              <a:t>Toyone</a:t>
            </a:r>
            <a:r>
              <a:rPr lang="de-CH" sz="1400" dirty="0">
                <a:latin typeface="Georgia" panose="02040502050405020303" pitchFamily="18" charset="0"/>
              </a:rPr>
              <a:t> T, </a:t>
            </a:r>
            <a:r>
              <a:rPr lang="de-CH" sz="1400" dirty="0" err="1">
                <a:latin typeface="Georgia" panose="02040502050405020303" pitchFamily="18" charset="0"/>
              </a:rPr>
              <a:t>Shaffrey</a:t>
            </a:r>
            <a:r>
              <a:rPr lang="de-CH" sz="1400" dirty="0">
                <a:latin typeface="Georgia" panose="02040502050405020303" pitchFamily="18" charset="0"/>
              </a:rPr>
              <a:t> C, </a:t>
            </a:r>
          </a:p>
          <a:p>
            <a:r>
              <a:rPr lang="de-CH" sz="1400" dirty="0">
                <a:latin typeface="Georgia" panose="02040502050405020303" pitchFamily="18" charset="0"/>
              </a:rPr>
              <a:t>Smith J, </a:t>
            </a:r>
            <a:r>
              <a:rPr lang="de-CH" sz="1400" dirty="0" err="1">
                <a:latin typeface="Georgia" panose="02040502050405020303" pitchFamily="18" charset="0"/>
              </a:rPr>
              <a:t>Hitzl</a:t>
            </a:r>
            <a:r>
              <a:rPr lang="de-CH" sz="1400" dirty="0">
                <a:latin typeface="Georgia" panose="02040502050405020303" pitchFamily="18" charset="0"/>
              </a:rPr>
              <a:t> W, Schröder J, Robinson Y (2018) </a:t>
            </a:r>
            <a:r>
              <a:rPr lang="en-GB" sz="1400" dirty="0">
                <a:latin typeface="Georgia" panose="02040502050405020303" pitchFamily="18" charset="0"/>
              </a:rPr>
              <a:t>Characteristics of deformity surgery in </a:t>
            </a:r>
          </a:p>
          <a:p>
            <a:r>
              <a:rPr lang="en-GB" sz="1400" dirty="0">
                <a:latin typeface="Georgia" panose="02040502050405020303" pitchFamily="18" charset="0"/>
              </a:rPr>
              <a:t>patients with severe and rigid cervical kyphosis (CK) – Results of the CSRS-Europe </a:t>
            </a:r>
          </a:p>
          <a:p>
            <a:r>
              <a:rPr lang="en-GB" sz="1400" dirty="0">
                <a:latin typeface="Georgia" panose="02040502050405020303" pitchFamily="18" charset="0"/>
              </a:rPr>
              <a:t>multi-centre study project. </a:t>
            </a:r>
            <a:r>
              <a:rPr lang="en-GB" sz="1400" dirty="0" err="1">
                <a:latin typeface="Georgia" panose="02040502050405020303" pitchFamily="18" charset="0"/>
              </a:rPr>
              <a:t>Eur</a:t>
            </a:r>
            <a:r>
              <a:rPr lang="en-GB" sz="1400" dirty="0">
                <a:latin typeface="Georgia" panose="02040502050405020303" pitchFamily="18" charset="0"/>
              </a:rPr>
              <a:t> Spine J;</a:t>
            </a:r>
            <a:endParaRPr lang="de-CH" sz="1400" dirty="0">
              <a:latin typeface="Georgia" panose="02040502050405020303" pitchFamily="18" charset="0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7440"/>
      </p:ext>
    </p:extLst>
  </p:cSld>
  <p:clrMapOvr>
    <a:masterClrMapping/>
  </p:clrMapOvr>
</p:sld>
</file>

<file path=ppt/theme/theme1.xml><?xml version="1.0" encoding="utf-8"?>
<a:theme xmlns:a="http://schemas.openxmlformats.org/drawingml/2006/main" name="ESJ_PPT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ESJ_PPT.potx</Template>
  <TotalTime>0</TotalTime>
  <Words>297</Words>
  <Application>Microsoft Macintosh PowerPoint</Application>
  <PresentationFormat>Bildschirmpräsentation (4:3)</PresentationFormat>
  <Paragraphs>30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</vt:lpstr>
      <vt:lpstr>Georgia</vt:lpstr>
      <vt:lpstr>Times New Roman</vt:lpstr>
      <vt:lpstr>ESJ_PPT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Task Force Meeting</dc:title>
  <dc:creator>Maryem-Fama Ismael Aguirre</dc:creator>
  <cp:lastModifiedBy>Irene Zintel</cp:lastModifiedBy>
  <cp:revision>60</cp:revision>
  <cp:lastPrinted>2015-11-08T10:17:41Z</cp:lastPrinted>
  <dcterms:created xsi:type="dcterms:W3CDTF">2015-11-08T09:47:16Z</dcterms:created>
  <dcterms:modified xsi:type="dcterms:W3CDTF">2018-11-15T05:18:55Z</dcterms:modified>
</cp:coreProperties>
</file>