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2" autoAdjust="0"/>
    <p:restoredTop sz="96226" autoAdjust="0"/>
  </p:normalViewPr>
  <p:slideViewPr>
    <p:cSldViewPr snapToGrid="0" snapToObjects="1">
      <p:cViewPr varScale="1">
        <p:scale>
          <a:sx n="186" d="100"/>
          <a:sy n="186" d="100"/>
        </p:scale>
        <p:origin x="208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24/03/2019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373260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172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en-US" dirty="0">
                  <a:latin typeface="Georgia"/>
                  <a:cs typeface="Georgia"/>
                </a:rPr>
                <a:t>1. Kyphoscoliosis</a:t>
              </a:r>
            </a:p>
            <a:p>
              <a:endParaRPr lang="en-US" dirty="0">
                <a:latin typeface="Georgia"/>
                <a:cs typeface="Georgia"/>
              </a:endParaRPr>
            </a:p>
            <a:p>
              <a:r>
                <a:rPr lang="en-US" dirty="0">
                  <a:latin typeface="Georgia"/>
                  <a:cs typeface="Georgia"/>
                </a:rPr>
                <a:t>2. Classification</a:t>
              </a:r>
            </a:p>
            <a:p>
              <a:endParaRPr lang="en-US" dirty="0">
                <a:latin typeface="Georgia"/>
                <a:cs typeface="Georgia"/>
              </a:endParaRPr>
            </a:p>
            <a:p>
              <a:r>
                <a:rPr lang="en-US" dirty="0">
                  <a:latin typeface="Georgia"/>
                  <a:cs typeface="Georgia"/>
                </a:rPr>
                <a:t>3. Spinal deformity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1619C673-E1AA-0E49-8AC9-4FA25C594692}"/>
              </a:ext>
            </a:extLst>
          </p:cNvPr>
          <p:cNvSpPr txBox="1"/>
          <p:nvPr/>
        </p:nvSpPr>
        <p:spPr>
          <a:xfrm>
            <a:off x="307483" y="5841999"/>
            <a:ext cx="76578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Georgia" panose="02040502050405020303" pitchFamily="18" charset="0"/>
              </a:rPr>
              <a:t>Karikari</a:t>
            </a:r>
            <a:r>
              <a:rPr lang="en-US" sz="1400" dirty="0">
                <a:latin typeface="Georgia" panose="02040502050405020303" pitchFamily="18" charset="0"/>
              </a:rPr>
              <a:t> IO, Pang H, </a:t>
            </a:r>
            <a:r>
              <a:rPr lang="en-US" sz="1400" dirty="0" err="1">
                <a:latin typeface="Georgia" panose="02040502050405020303" pitchFamily="18" charset="0"/>
              </a:rPr>
              <a:t>Yankey</a:t>
            </a:r>
            <a:r>
              <a:rPr lang="en-US" sz="1400" dirty="0">
                <a:latin typeface="Georgia" panose="02040502050405020303" pitchFamily="18" charset="0"/>
              </a:rPr>
              <a:t> KP, </a:t>
            </a:r>
            <a:r>
              <a:rPr lang="en-US" sz="1400" dirty="0" err="1">
                <a:latin typeface="Georgia" panose="02040502050405020303" pitchFamily="18" charset="0"/>
              </a:rPr>
              <a:t>Duah</a:t>
            </a:r>
            <a:r>
              <a:rPr lang="en-US" sz="1400" dirty="0">
                <a:latin typeface="Georgia" panose="02040502050405020303" pitchFamily="18" charset="0"/>
              </a:rPr>
              <a:t> HO, </a:t>
            </a:r>
            <a:r>
              <a:rPr lang="en-US" sz="1400" dirty="0" err="1">
                <a:latin typeface="Georgia" panose="02040502050405020303" pitchFamily="18" charset="0"/>
              </a:rPr>
              <a:t>Akoto</a:t>
            </a:r>
            <a:r>
              <a:rPr lang="en-US" sz="1400" dirty="0">
                <a:latin typeface="Georgia" panose="02040502050405020303" pitchFamily="18" charset="0"/>
              </a:rPr>
              <a:t> H, Hodes R, </a:t>
            </a:r>
            <a:r>
              <a:rPr lang="en-US" sz="1400" dirty="0" err="1">
                <a:latin typeface="Georgia" panose="02040502050405020303" pitchFamily="18" charset="0"/>
              </a:rPr>
              <a:t>Boachie</a:t>
            </a:r>
            <a:r>
              <a:rPr lang="en-US" sz="1400" dirty="0">
                <a:latin typeface="Georgia" panose="02040502050405020303" pitchFamily="18" charset="0"/>
              </a:rPr>
              <a:t>-Adjei O, FOCOS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Spine Research Group</a:t>
            </a:r>
            <a:r>
              <a:rPr lang="en-US" sz="1400" baseline="30000" dirty="0">
                <a:latin typeface="Georgia" panose="02040502050405020303" pitchFamily="18" charset="0"/>
              </a:rPr>
              <a:t> </a:t>
            </a:r>
            <a:r>
              <a:rPr lang="en-US" sz="1400" dirty="0">
                <a:latin typeface="Georgia" panose="02040502050405020303" pitchFamily="18" charset="0"/>
              </a:rPr>
              <a:t>(2019) A Novel Radiographic Classification of Severe Spinal Curvatures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Exceeding 100 degrees:  The Omega (</a:t>
            </a:r>
            <a:r>
              <a:rPr lang="en-US" sz="1400" dirty="0" err="1">
                <a:latin typeface="Georgia" panose="02040502050405020303" pitchFamily="18" charset="0"/>
              </a:rPr>
              <a:t>Ω</a:t>
            </a:r>
            <a:r>
              <a:rPr lang="en-US" sz="1400" dirty="0">
                <a:latin typeface="Georgia" panose="02040502050405020303" pitchFamily="18" charset="0"/>
              </a:rPr>
              <a:t>), Gamma (</a:t>
            </a:r>
            <a:r>
              <a:rPr lang="en-US" sz="1400" dirty="0" err="1">
                <a:latin typeface="Georgia" panose="02040502050405020303" pitchFamily="18" charset="0"/>
              </a:rPr>
              <a:t>γ</a:t>
            </a:r>
            <a:r>
              <a:rPr lang="en-US" sz="1400" dirty="0">
                <a:latin typeface="Georgia" panose="02040502050405020303" pitchFamily="18" charset="0"/>
              </a:rPr>
              <a:t>) and Alpha (α) deformities. </a:t>
            </a:r>
            <a:r>
              <a:rPr lang="en-US" sz="1400" dirty="0" err="1">
                <a:latin typeface="Georgia" panose="02040502050405020303" pitchFamily="18" charset="0"/>
              </a:rPr>
              <a:t>Eur</a:t>
            </a:r>
            <a:r>
              <a:rPr lang="en-US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3735" y="1255967"/>
            <a:ext cx="8575912" cy="4257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624592"/>
              </p:ext>
            </p:extLst>
          </p:nvPr>
        </p:nvGraphicFramePr>
        <p:xfrm>
          <a:off x="1528225" y="1795803"/>
          <a:ext cx="6115050" cy="2794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4160">
                  <a:extLst>
                    <a:ext uri="{9D8B030D-6E8A-4147-A177-3AD203B41FA5}">
                      <a16:colId xmlns:a16="http://schemas.microsoft.com/office/drawing/2014/main" val="2942059948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3583942796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3566300460"/>
                    </a:ext>
                  </a:extLst>
                </a:gridCol>
                <a:gridCol w="1668780">
                  <a:extLst>
                    <a:ext uri="{9D8B030D-6E8A-4147-A177-3AD203B41FA5}">
                      <a16:colId xmlns:a16="http://schemas.microsoft.com/office/drawing/2014/main" val="642403848"/>
                    </a:ext>
                  </a:extLst>
                </a:gridCol>
                <a:gridCol w="1531620">
                  <a:extLst>
                    <a:ext uri="{9D8B030D-6E8A-4147-A177-3AD203B41FA5}">
                      <a16:colId xmlns:a16="http://schemas.microsoft.com/office/drawing/2014/main" val="6006660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Coronal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Sagittal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UEV at or below apex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LEV at above apex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4416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236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8454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1CS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9821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2P(partial Omega)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8595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2D(half omega)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2581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2PD (full omega)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899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 (Gamma)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&gt;180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2495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 (Alpha)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&lt;100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&gt;180</a:t>
                      </a:r>
                      <a:r>
                        <a:rPr lang="en-US" sz="1200" baseline="30000">
                          <a:effectLst/>
                        </a:rPr>
                        <a:t> o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8861687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71B01CFB-E4C8-784F-ACB9-7401F2A52651}"/>
              </a:ext>
            </a:extLst>
          </p:cNvPr>
          <p:cNvSpPr txBox="1"/>
          <p:nvPr/>
        </p:nvSpPr>
        <p:spPr>
          <a:xfrm>
            <a:off x="309384" y="5841999"/>
            <a:ext cx="76578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Georgia" panose="02040502050405020303" pitchFamily="18" charset="0"/>
              </a:rPr>
              <a:t>Karikari</a:t>
            </a:r>
            <a:r>
              <a:rPr lang="en-US" sz="1400" dirty="0">
                <a:latin typeface="Georgia" panose="02040502050405020303" pitchFamily="18" charset="0"/>
              </a:rPr>
              <a:t> IO, Pang H, </a:t>
            </a:r>
            <a:r>
              <a:rPr lang="en-US" sz="1400" dirty="0" err="1">
                <a:latin typeface="Georgia" panose="02040502050405020303" pitchFamily="18" charset="0"/>
              </a:rPr>
              <a:t>Yankey</a:t>
            </a:r>
            <a:r>
              <a:rPr lang="en-US" sz="1400" dirty="0">
                <a:latin typeface="Georgia" panose="02040502050405020303" pitchFamily="18" charset="0"/>
              </a:rPr>
              <a:t> KP, </a:t>
            </a:r>
            <a:r>
              <a:rPr lang="en-US" sz="1400" dirty="0" err="1">
                <a:latin typeface="Georgia" panose="02040502050405020303" pitchFamily="18" charset="0"/>
              </a:rPr>
              <a:t>Duah</a:t>
            </a:r>
            <a:r>
              <a:rPr lang="en-US" sz="1400" dirty="0">
                <a:latin typeface="Georgia" panose="02040502050405020303" pitchFamily="18" charset="0"/>
              </a:rPr>
              <a:t> HO, </a:t>
            </a:r>
            <a:r>
              <a:rPr lang="en-US" sz="1400" dirty="0" err="1">
                <a:latin typeface="Georgia" panose="02040502050405020303" pitchFamily="18" charset="0"/>
              </a:rPr>
              <a:t>Akoto</a:t>
            </a:r>
            <a:r>
              <a:rPr lang="en-US" sz="1400" dirty="0">
                <a:latin typeface="Georgia" panose="02040502050405020303" pitchFamily="18" charset="0"/>
              </a:rPr>
              <a:t> H, Hodes R, </a:t>
            </a:r>
            <a:r>
              <a:rPr lang="en-US" sz="1400" dirty="0" err="1">
                <a:latin typeface="Georgia" panose="02040502050405020303" pitchFamily="18" charset="0"/>
              </a:rPr>
              <a:t>Boachie</a:t>
            </a:r>
            <a:r>
              <a:rPr lang="en-US" sz="1400" dirty="0">
                <a:latin typeface="Georgia" panose="02040502050405020303" pitchFamily="18" charset="0"/>
              </a:rPr>
              <a:t>-Adjei O, FOCOS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Spine Research Group</a:t>
            </a:r>
            <a:r>
              <a:rPr lang="en-US" sz="1400" baseline="30000" dirty="0">
                <a:latin typeface="Georgia" panose="02040502050405020303" pitchFamily="18" charset="0"/>
              </a:rPr>
              <a:t> </a:t>
            </a:r>
            <a:r>
              <a:rPr lang="en-US" sz="1400" dirty="0">
                <a:latin typeface="Georgia" panose="02040502050405020303" pitchFamily="18" charset="0"/>
              </a:rPr>
              <a:t>(2019) A Novel Radiographic Classification of Severe Spinal Curvatures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Exceeding 100 degrees:  The Omega (</a:t>
            </a:r>
            <a:r>
              <a:rPr lang="en-US" sz="1400" dirty="0" err="1">
                <a:latin typeface="Georgia" panose="02040502050405020303" pitchFamily="18" charset="0"/>
              </a:rPr>
              <a:t>Ω</a:t>
            </a:r>
            <a:r>
              <a:rPr lang="en-US" sz="1400" dirty="0">
                <a:latin typeface="Georgia" panose="02040502050405020303" pitchFamily="18" charset="0"/>
              </a:rPr>
              <a:t>), Gamma (</a:t>
            </a:r>
            <a:r>
              <a:rPr lang="en-US" sz="1400" dirty="0" err="1">
                <a:latin typeface="Georgia" panose="02040502050405020303" pitchFamily="18" charset="0"/>
              </a:rPr>
              <a:t>γ</a:t>
            </a:r>
            <a:r>
              <a:rPr lang="en-US" sz="1400" dirty="0">
                <a:latin typeface="Georgia" panose="02040502050405020303" pitchFamily="18" charset="0"/>
              </a:rPr>
              <a:t>) and Alpha (α) deformities. </a:t>
            </a:r>
            <a:r>
              <a:rPr lang="en-US" sz="1400" dirty="0" err="1">
                <a:latin typeface="Georgia" panose="02040502050405020303" pitchFamily="18" charset="0"/>
              </a:rPr>
              <a:t>Eur</a:t>
            </a:r>
            <a:r>
              <a:rPr lang="en-US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284595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1" y="1206973"/>
              <a:ext cx="7577229" cy="392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Georgia"/>
                  <a:cs typeface="Georgia"/>
                </a:rPr>
                <a:t>Take Home Messages</a:t>
              </a:r>
            </a:p>
            <a:p>
              <a:endParaRPr lang="en-US" dirty="0">
                <a:latin typeface="Georgia"/>
                <a:cs typeface="Georgia"/>
              </a:endParaRPr>
            </a:p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Georgia" panose="02040502050405020303" pitchFamily="18" charset="0"/>
                  <a:cs typeface="Times New Roman" panose="02020603050405020304" pitchFamily="18" charset="0"/>
                </a:rPr>
                <a:t>Current and existing classification schemes cannot be easily applied to severe kyphoscoliosis.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Georgia" panose="02040502050405020303" pitchFamily="18" charset="0"/>
                  <a:cs typeface="Times New Roman" panose="02020603050405020304" pitchFamily="18" charset="0"/>
                </a:rPr>
                <a:t>Severe kyphoscoliosis can be classified using a combination of </a:t>
              </a:r>
              <a:r>
                <a:rPr lang="en-US" dirty="0" err="1">
                  <a:latin typeface="Georgia" panose="02040502050405020303" pitchFamily="18" charset="0"/>
                  <a:cs typeface="Times New Roman" panose="02020603050405020304" pitchFamily="18" charset="0"/>
                </a:rPr>
                <a:t>radiograhs</a:t>
              </a:r>
              <a:r>
                <a:rPr lang="en-US" dirty="0">
                  <a:latin typeface="Georgia" panose="02040502050405020303" pitchFamily="18" charset="0"/>
                  <a:cs typeface="Times New Roman" panose="02020603050405020304" pitchFamily="18" charset="0"/>
                </a:rPr>
                <a:t> and 3-D CT.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>
                <a:latin typeface="Georgia" panose="02040502050405020303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Georgia" panose="02040502050405020303" pitchFamily="18" charset="0"/>
                  <a:cs typeface="Times New Roman" panose="02020603050405020304" pitchFamily="18" charset="0"/>
                </a:rPr>
                <a:t>Classification schemes facilitate communication, research and aid in the development of treatment protocols for complex pathologies. </a:t>
              </a:r>
              <a:endParaRPr lang="en-US" dirty="0">
                <a:latin typeface="Georgia" panose="02040502050405020303" pitchFamily="18" charset="0"/>
                <a:cs typeface="Georgia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D0885479-64AB-B241-B24B-11DD2F0D1ADE}"/>
              </a:ext>
            </a:extLst>
          </p:cNvPr>
          <p:cNvSpPr txBox="1"/>
          <p:nvPr/>
        </p:nvSpPr>
        <p:spPr>
          <a:xfrm>
            <a:off x="304678" y="5841999"/>
            <a:ext cx="76578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Georgia" panose="02040502050405020303" pitchFamily="18" charset="0"/>
              </a:rPr>
              <a:t>Karikari</a:t>
            </a:r>
            <a:r>
              <a:rPr lang="en-US" sz="1400" dirty="0">
                <a:latin typeface="Georgia" panose="02040502050405020303" pitchFamily="18" charset="0"/>
              </a:rPr>
              <a:t> IO, Pang H, </a:t>
            </a:r>
            <a:r>
              <a:rPr lang="en-US" sz="1400" dirty="0" err="1">
                <a:latin typeface="Georgia" panose="02040502050405020303" pitchFamily="18" charset="0"/>
              </a:rPr>
              <a:t>Yankey</a:t>
            </a:r>
            <a:r>
              <a:rPr lang="en-US" sz="1400" dirty="0">
                <a:latin typeface="Georgia" panose="02040502050405020303" pitchFamily="18" charset="0"/>
              </a:rPr>
              <a:t> KP, </a:t>
            </a:r>
            <a:r>
              <a:rPr lang="en-US" sz="1400" dirty="0" err="1">
                <a:latin typeface="Georgia" panose="02040502050405020303" pitchFamily="18" charset="0"/>
              </a:rPr>
              <a:t>Duah</a:t>
            </a:r>
            <a:r>
              <a:rPr lang="en-US" sz="1400" dirty="0">
                <a:latin typeface="Georgia" panose="02040502050405020303" pitchFamily="18" charset="0"/>
              </a:rPr>
              <a:t> HO, </a:t>
            </a:r>
            <a:r>
              <a:rPr lang="en-US" sz="1400" dirty="0" err="1">
                <a:latin typeface="Georgia" panose="02040502050405020303" pitchFamily="18" charset="0"/>
              </a:rPr>
              <a:t>Akoto</a:t>
            </a:r>
            <a:r>
              <a:rPr lang="en-US" sz="1400" dirty="0">
                <a:latin typeface="Georgia" panose="02040502050405020303" pitchFamily="18" charset="0"/>
              </a:rPr>
              <a:t> H, Hodes R, </a:t>
            </a:r>
            <a:r>
              <a:rPr lang="en-US" sz="1400" dirty="0" err="1">
                <a:latin typeface="Georgia" panose="02040502050405020303" pitchFamily="18" charset="0"/>
              </a:rPr>
              <a:t>Boachie</a:t>
            </a:r>
            <a:r>
              <a:rPr lang="en-US" sz="1400" dirty="0">
                <a:latin typeface="Georgia" panose="02040502050405020303" pitchFamily="18" charset="0"/>
              </a:rPr>
              <a:t>-Adjei O, FOCOS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Spine Research Group</a:t>
            </a:r>
            <a:r>
              <a:rPr lang="en-US" sz="1400" baseline="30000" dirty="0">
                <a:latin typeface="Georgia" panose="02040502050405020303" pitchFamily="18" charset="0"/>
              </a:rPr>
              <a:t> </a:t>
            </a:r>
            <a:r>
              <a:rPr lang="en-US" sz="1400" dirty="0">
                <a:latin typeface="Georgia" panose="02040502050405020303" pitchFamily="18" charset="0"/>
              </a:rPr>
              <a:t>(2019) A Novel Radiographic Classification of Severe Spinal Curvatures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Exceeding 100 degrees:  The Omega (</a:t>
            </a:r>
            <a:r>
              <a:rPr lang="en-US" sz="1400" dirty="0" err="1">
                <a:latin typeface="Georgia" panose="02040502050405020303" pitchFamily="18" charset="0"/>
              </a:rPr>
              <a:t>Ω</a:t>
            </a:r>
            <a:r>
              <a:rPr lang="en-US" sz="1400" dirty="0">
                <a:latin typeface="Georgia" panose="02040502050405020303" pitchFamily="18" charset="0"/>
              </a:rPr>
              <a:t>), Gamma (</a:t>
            </a:r>
            <a:r>
              <a:rPr lang="en-US" sz="1400" dirty="0" err="1">
                <a:latin typeface="Georgia" panose="02040502050405020303" pitchFamily="18" charset="0"/>
              </a:rPr>
              <a:t>γ</a:t>
            </a:r>
            <a:r>
              <a:rPr lang="en-US" sz="1400" dirty="0">
                <a:latin typeface="Georgia" panose="02040502050405020303" pitchFamily="18" charset="0"/>
              </a:rPr>
              <a:t>) and Alpha (α) deformities. </a:t>
            </a:r>
            <a:r>
              <a:rPr lang="en-US" sz="1400" dirty="0" err="1">
                <a:latin typeface="Georgia" panose="02040502050405020303" pitchFamily="18" charset="0"/>
              </a:rPr>
              <a:t>Eur</a:t>
            </a:r>
            <a:r>
              <a:rPr lang="en-US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0</TotalTime>
  <Words>342</Words>
  <Application>Microsoft Macintosh PowerPoint</Application>
  <PresentationFormat>Bildschirmpräsentation (4:3)</PresentationFormat>
  <Paragraphs>72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Cambria</vt:lpstr>
      <vt:lpstr>Georgia</vt:lpstr>
      <vt:lpstr>Times New Roman</vt:lpstr>
      <vt:lpstr>ESJ_PPT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Irene Zintel</cp:lastModifiedBy>
  <cp:revision>56</cp:revision>
  <cp:lastPrinted>2015-11-08T10:17:41Z</cp:lastPrinted>
  <dcterms:created xsi:type="dcterms:W3CDTF">2015-11-08T09:47:16Z</dcterms:created>
  <dcterms:modified xsi:type="dcterms:W3CDTF">2019-03-24T10:47:14Z</dcterms:modified>
</cp:coreProperties>
</file>