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8" r:id="rId2"/>
    <p:sldId id="315" r:id="rId3"/>
    <p:sldId id="328" r:id="rId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2" autoAdjust="0"/>
    <p:restoredTop sz="96226" autoAdjust="0"/>
  </p:normalViewPr>
  <p:slideViewPr>
    <p:cSldViewPr snapToGrid="0" snapToObjects="1">
      <p:cViewPr varScale="1">
        <p:scale>
          <a:sx n="186" d="100"/>
          <a:sy n="186" d="100"/>
        </p:scale>
        <p:origin x="208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03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266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197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40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911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31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706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585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10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53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0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D6A6A-143D-B94D-B2B0-F58F0CEDB42B}" type="datetimeFigureOut">
              <a:rPr lang="fr-FR" smtClean="0"/>
              <a:t>14/03/2019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03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5"/>
            <a:ext cx="8575912" cy="4402593"/>
            <a:chOff x="11763" y="1025519"/>
            <a:chExt cx="8393444" cy="5144826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1" y="1206973"/>
              <a:ext cx="7870161" cy="4963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latin typeface="Georgia"/>
                  <a:cs typeface="Georgia"/>
                </a:rPr>
                <a:t>Key points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pPr marL="342900" indent="-342900">
                <a:buAutoNum type="arabicPeriod"/>
              </a:pPr>
              <a:r>
                <a:rPr lang="en-US" sz="1600" dirty="0">
                  <a:latin typeface="Georgia"/>
                  <a:cs typeface="Georgia"/>
                </a:rPr>
                <a:t>Among the </a:t>
              </a:r>
              <a:r>
                <a:rPr lang="en-US" sz="1600" dirty="0" err="1">
                  <a:latin typeface="Georgia"/>
                  <a:cs typeface="Georgia"/>
                </a:rPr>
                <a:t>Modic</a:t>
              </a:r>
              <a:r>
                <a:rPr lang="en-US" sz="1600" dirty="0">
                  <a:latin typeface="Georgia"/>
                  <a:cs typeface="Georgia"/>
                </a:rPr>
                <a:t> endplate changes, MC type I are the most frequently associated with low back pain, and several authors define </a:t>
              </a:r>
              <a:r>
                <a:rPr lang="en-US" sz="1600" dirty="0" err="1">
                  <a:latin typeface="Georgia"/>
                  <a:cs typeface="Georgia"/>
                </a:rPr>
                <a:t>Modic</a:t>
              </a:r>
              <a:r>
                <a:rPr lang="en-US" sz="1600" dirty="0">
                  <a:latin typeface="Georgia"/>
                  <a:cs typeface="Georgia"/>
                </a:rPr>
                <a:t> changes as specific indicators of “discogenic” low back pain with a strong association.</a:t>
              </a:r>
            </a:p>
            <a:p>
              <a:pPr marL="342900" indent="-342900">
                <a:buAutoNum type="arabicPeriod"/>
              </a:pPr>
              <a:r>
                <a:rPr lang="en-US" sz="1600" dirty="0">
                  <a:latin typeface="Georgia"/>
                  <a:cs typeface="Georgia"/>
                </a:rPr>
                <a:t>Despite the long debate, the exact relationship remains controversial, as well as the explanation of the possible pathogenetic mechanisms.</a:t>
              </a:r>
              <a:endParaRPr lang="fr-FR" sz="1600" dirty="0">
                <a:latin typeface="Georgia"/>
                <a:cs typeface="Georgia"/>
              </a:endParaRPr>
            </a:p>
            <a:p>
              <a:pPr marL="342900" indent="-342900">
                <a:buAutoNum type="arabicPeriod"/>
              </a:pPr>
              <a:r>
                <a:rPr lang="en-US" sz="1600" dirty="0">
                  <a:latin typeface="Georgia"/>
                  <a:cs typeface="Georgia"/>
                </a:rPr>
                <a:t>One of the most accredited theory, among others such as the inflammation and infection ones, is the biomechanical </a:t>
              </a:r>
              <a:r>
                <a:rPr lang="en-US" sz="1600">
                  <a:latin typeface="Georgia"/>
                  <a:cs typeface="Georgia"/>
                </a:rPr>
                <a:t>stress theory.</a:t>
              </a:r>
              <a:endParaRPr lang="en-US" sz="1600" dirty="0">
                <a:latin typeface="Georgia"/>
                <a:cs typeface="Georgia"/>
              </a:endParaRPr>
            </a:p>
            <a:p>
              <a:pPr marL="342900" indent="-342900">
                <a:buAutoNum type="arabicPeriod"/>
              </a:pPr>
              <a:r>
                <a:rPr lang="en-US" sz="1600" dirty="0">
                  <a:latin typeface="Georgia"/>
                </a:rPr>
                <a:t>In our study, evaluating standard supine and weight-bearing MR scans of 38 patients with nonspecific low back pain and MRI evidence of </a:t>
              </a:r>
              <a:r>
                <a:rPr lang="en-US" sz="1600" dirty="0" err="1">
                  <a:latin typeface="Georgia"/>
                </a:rPr>
                <a:t>Modic</a:t>
              </a:r>
              <a:r>
                <a:rPr lang="en-US" sz="1600" dirty="0">
                  <a:latin typeface="Georgia"/>
                </a:rPr>
                <a:t> I vertebral changes, we found </a:t>
              </a:r>
              <a:r>
                <a:rPr lang="en-US" sz="1600" dirty="0" err="1">
                  <a:latin typeface="Georgia"/>
                </a:rPr>
                <a:t>Modic</a:t>
              </a:r>
              <a:r>
                <a:rPr lang="en-US" sz="1600" dirty="0">
                  <a:latin typeface="Georgia"/>
                </a:rPr>
                <a:t> I changes extent increase in the upright position in 26 patients (68.4%). 30 patients (78.9%) reported worsening of low back pain standing in the upright position, with significant correlation between increase in VAS values on the upright position and the increase of </a:t>
              </a:r>
              <a:r>
                <a:rPr lang="en-US" sz="1600" dirty="0" err="1">
                  <a:latin typeface="Georgia"/>
                </a:rPr>
                <a:t>Modic</a:t>
              </a:r>
              <a:r>
                <a:rPr lang="en-US" sz="1600" dirty="0">
                  <a:latin typeface="Georgia"/>
                </a:rPr>
                <a:t> I changes extent (ρ=0.34).</a:t>
              </a:r>
              <a:endParaRPr lang="fr-FR" sz="1600" dirty="0">
                <a:latin typeface="Georgia"/>
              </a:endParaRPr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sp>
        <p:nvSpPr>
          <p:cNvPr id="6" name="Textfeld 5">
            <a:extLst>
              <a:ext uri="{FF2B5EF4-FFF2-40B4-BE49-F238E27FC236}">
                <a16:creationId xmlns:a16="http://schemas.microsoft.com/office/drawing/2014/main" id="{A8F3F0A3-3241-E140-93F8-5C5E7677DA4C}"/>
              </a:ext>
            </a:extLst>
          </p:cNvPr>
          <p:cNvSpPr txBox="1"/>
          <p:nvPr/>
        </p:nvSpPr>
        <p:spPr>
          <a:xfrm>
            <a:off x="403735" y="5841999"/>
            <a:ext cx="75632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>
                <a:latin typeface="Georgia" panose="02040502050405020303" pitchFamily="18" charset="0"/>
              </a:rPr>
              <a:t>Splendiani</a:t>
            </a:r>
            <a:r>
              <a:rPr lang="it-IT" sz="1400" dirty="0">
                <a:latin typeface="Georgia" panose="02040502050405020303" pitchFamily="18" charset="0"/>
              </a:rPr>
              <a:t> A, Bruno </a:t>
            </a:r>
            <a:r>
              <a:rPr lang="it-IT" sz="1400" dirty="0" err="1">
                <a:latin typeface="Georgia" panose="02040502050405020303" pitchFamily="18" charset="0"/>
              </a:rPr>
              <a:t>F</a:t>
            </a:r>
            <a:r>
              <a:rPr lang="it-IT" sz="1400" dirty="0">
                <a:latin typeface="Georgia" panose="02040502050405020303" pitchFamily="18" charset="0"/>
              </a:rPr>
              <a:t>, </a:t>
            </a:r>
            <a:r>
              <a:rPr lang="it-IT" sz="1400" dirty="0" err="1">
                <a:latin typeface="Georgia" panose="02040502050405020303" pitchFamily="18" charset="0"/>
              </a:rPr>
              <a:t>Marsecano</a:t>
            </a:r>
            <a:r>
              <a:rPr lang="it-IT" sz="1400" dirty="0">
                <a:latin typeface="Georgia" panose="02040502050405020303" pitchFamily="18" charset="0"/>
              </a:rPr>
              <a:t> C, </a:t>
            </a:r>
            <a:r>
              <a:rPr lang="it-IT" sz="1400" dirty="0" err="1">
                <a:latin typeface="Georgia" panose="02040502050405020303" pitchFamily="18" charset="0"/>
              </a:rPr>
              <a:t>Arrigoni</a:t>
            </a:r>
            <a:r>
              <a:rPr lang="it-IT" sz="1400" dirty="0">
                <a:latin typeface="Georgia" panose="02040502050405020303" pitchFamily="18" charset="0"/>
              </a:rPr>
              <a:t> </a:t>
            </a:r>
            <a:r>
              <a:rPr lang="it-IT" sz="1400" dirty="0" err="1">
                <a:latin typeface="Georgia" panose="02040502050405020303" pitchFamily="18" charset="0"/>
              </a:rPr>
              <a:t>F</a:t>
            </a:r>
            <a:r>
              <a:rPr lang="it-IT" sz="1400" dirty="0">
                <a:latin typeface="Georgia" panose="02040502050405020303" pitchFamily="18" charset="0"/>
              </a:rPr>
              <a:t>, di Cesare E, Barile A, Masciocchi C (2019)</a:t>
            </a:r>
            <a:endParaRPr lang="de-CH" sz="1400" dirty="0">
              <a:latin typeface="Georgia" panose="02040502050405020303" pitchFamily="18" charset="0"/>
            </a:endParaRPr>
          </a:p>
          <a:p>
            <a:r>
              <a:rPr lang="en-US" sz="1400" dirty="0" err="1">
                <a:latin typeface="Georgia" panose="02040502050405020303" pitchFamily="18" charset="0"/>
              </a:rPr>
              <a:t>Modic</a:t>
            </a:r>
            <a:r>
              <a:rPr lang="en-US" sz="1400" dirty="0">
                <a:latin typeface="Georgia" panose="02040502050405020303" pitchFamily="18" charset="0"/>
              </a:rPr>
              <a:t> I changes size increase from supine to standing MRI correlates with increase of pain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intensity in standing position: uncovering the "biomechanical stress" and "active </a:t>
            </a:r>
            <a:r>
              <a:rPr lang="en-US" sz="1400" dirty="0" err="1">
                <a:latin typeface="Georgia" panose="02040502050405020303" pitchFamily="18" charset="0"/>
              </a:rPr>
              <a:t>discopathy</a:t>
            </a:r>
            <a:r>
              <a:rPr lang="en-US" sz="1400" dirty="0">
                <a:latin typeface="Georgia" panose="02040502050405020303" pitchFamily="18" charset="0"/>
              </a:rPr>
              <a:t>"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theories in low back pain</a:t>
            </a:r>
            <a:r>
              <a:rPr lang="it-IT" sz="1400" dirty="0">
                <a:latin typeface="Georgia" panose="02040502050405020303" pitchFamily="18" charset="0"/>
              </a:rPr>
              <a:t>. </a:t>
            </a:r>
            <a:r>
              <a:rPr lang="it-IT" sz="1400" dirty="0" err="1">
                <a:latin typeface="Georgia" panose="02040502050405020303" pitchFamily="18" charset="0"/>
              </a:rPr>
              <a:t>Eur</a:t>
            </a:r>
            <a:r>
              <a:rPr lang="it-IT" sz="1400" dirty="0">
                <a:latin typeface="Georgia" panose="02040502050405020303" pitchFamily="18" charset="0"/>
              </a:rPr>
              <a:t> Spine </a:t>
            </a:r>
            <a:r>
              <a:rPr lang="it-IT" sz="1400" dirty="0" err="1">
                <a:latin typeface="Georgia" panose="02040502050405020303" pitchFamily="18" charset="0"/>
              </a:rPr>
              <a:t>J</a:t>
            </a:r>
            <a:r>
              <a:rPr lang="it-IT" sz="1400" dirty="0">
                <a:latin typeface="Georgia" panose="02040502050405020303" pitchFamily="18" charset="0"/>
              </a:rPr>
              <a:t>;</a:t>
            </a:r>
            <a:endParaRPr lang="de-CH" sz="1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6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03735" y="1255967"/>
            <a:ext cx="8575912" cy="4257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dirty="0">
              <a:solidFill>
                <a:srgbClr val="000000"/>
              </a:solidFill>
              <a:latin typeface="Georgia"/>
              <a:cs typeface="Georgia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pic>
        <p:nvPicPr>
          <p:cNvPr id="7" name="Immagine 6" descr="Immagine che contiene fotografia, cravatta&#10;&#10;Descrizione generata con affidabilità elevata">
            <a:extLst>
              <a:ext uri="{FF2B5EF4-FFF2-40B4-BE49-F238E27FC236}">
                <a16:creationId xmlns:a16="http://schemas.microsoft.com/office/drawing/2014/main" id="{78385C73-7101-43EF-BF7E-258B8A7AF9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4376" y="1302438"/>
            <a:ext cx="4534629" cy="2800382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E4B6CB71-CDBB-42FC-BD86-E643F0C0F224}"/>
              </a:ext>
            </a:extLst>
          </p:cNvPr>
          <p:cNvSpPr/>
          <p:nvPr/>
        </p:nvSpPr>
        <p:spPr>
          <a:xfrm>
            <a:off x="449745" y="4292398"/>
            <a:ext cx="82445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Georgia" panose="02040502050405020303" pitchFamily="18" charset="0"/>
              </a:rPr>
              <a:t>Sagittal T2 and T1-weighted images of a lumbar spine of the same patient in supine and upright (yellow-squared) position. We can appreciate the reduction of L5-S1 intervertebral disc hydration and the increased extent of </a:t>
            </a:r>
            <a:r>
              <a:rPr lang="en-US" sz="1600" dirty="0" err="1">
                <a:latin typeface="Georgia" panose="02040502050405020303" pitchFamily="18" charset="0"/>
              </a:rPr>
              <a:t>Modic</a:t>
            </a:r>
            <a:r>
              <a:rPr lang="en-US" sz="1600" dirty="0">
                <a:latin typeface="Georgia" panose="02040502050405020303" pitchFamily="18" charset="0"/>
              </a:rPr>
              <a:t> 1 changes at the level of both endplates at the same level</a:t>
            </a:r>
            <a:endParaRPr lang="it-IT" sz="1600" dirty="0">
              <a:latin typeface="Georgia" panose="02040502050405020303" pitchFamily="18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62511F9-D008-7641-9448-C17C92EFFD6A}"/>
              </a:ext>
            </a:extLst>
          </p:cNvPr>
          <p:cNvSpPr txBox="1"/>
          <p:nvPr/>
        </p:nvSpPr>
        <p:spPr>
          <a:xfrm>
            <a:off x="403735" y="5841999"/>
            <a:ext cx="75632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>
                <a:latin typeface="Georgia" panose="02040502050405020303" pitchFamily="18" charset="0"/>
              </a:rPr>
              <a:t>Splendiani</a:t>
            </a:r>
            <a:r>
              <a:rPr lang="it-IT" sz="1400" dirty="0">
                <a:latin typeface="Georgia" panose="02040502050405020303" pitchFamily="18" charset="0"/>
              </a:rPr>
              <a:t> A, Bruno </a:t>
            </a:r>
            <a:r>
              <a:rPr lang="it-IT" sz="1400" dirty="0" err="1">
                <a:latin typeface="Georgia" panose="02040502050405020303" pitchFamily="18" charset="0"/>
              </a:rPr>
              <a:t>F</a:t>
            </a:r>
            <a:r>
              <a:rPr lang="it-IT" sz="1400" dirty="0">
                <a:latin typeface="Georgia" panose="02040502050405020303" pitchFamily="18" charset="0"/>
              </a:rPr>
              <a:t>, </a:t>
            </a:r>
            <a:r>
              <a:rPr lang="it-IT" sz="1400" dirty="0" err="1">
                <a:latin typeface="Georgia" panose="02040502050405020303" pitchFamily="18" charset="0"/>
              </a:rPr>
              <a:t>Marsecano</a:t>
            </a:r>
            <a:r>
              <a:rPr lang="it-IT" sz="1400" dirty="0">
                <a:latin typeface="Georgia" panose="02040502050405020303" pitchFamily="18" charset="0"/>
              </a:rPr>
              <a:t> C, </a:t>
            </a:r>
            <a:r>
              <a:rPr lang="it-IT" sz="1400" dirty="0" err="1">
                <a:latin typeface="Georgia" panose="02040502050405020303" pitchFamily="18" charset="0"/>
              </a:rPr>
              <a:t>Arrigoni</a:t>
            </a:r>
            <a:r>
              <a:rPr lang="it-IT" sz="1400" dirty="0">
                <a:latin typeface="Georgia" panose="02040502050405020303" pitchFamily="18" charset="0"/>
              </a:rPr>
              <a:t> </a:t>
            </a:r>
            <a:r>
              <a:rPr lang="it-IT" sz="1400" dirty="0" err="1">
                <a:latin typeface="Georgia" panose="02040502050405020303" pitchFamily="18" charset="0"/>
              </a:rPr>
              <a:t>F</a:t>
            </a:r>
            <a:r>
              <a:rPr lang="it-IT" sz="1400" dirty="0">
                <a:latin typeface="Georgia" panose="02040502050405020303" pitchFamily="18" charset="0"/>
              </a:rPr>
              <a:t>, di Cesare E, Barile A, Masciocchi C (2019)</a:t>
            </a:r>
            <a:endParaRPr lang="de-CH" sz="1400" dirty="0">
              <a:latin typeface="Georgia" panose="02040502050405020303" pitchFamily="18" charset="0"/>
            </a:endParaRPr>
          </a:p>
          <a:p>
            <a:r>
              <a:rPr lang="en-US" sz="1400" dirty="0" err="1">
                <a:latin typeface="Georgia" panose="02040502050405020303" pitchFamily="18" charset="0"/>
              </a:rPr>
              <a:t>Modic</a:t>
            </a:r>
            <a:r>
              <a:rPr lang="en-US" sz="1400" dirty="0">
                <a:latin typeface="Georgia" panose="02040502050405020303" pitchFamily="18" charset="0"/>
              </a:rPr>
              <a:t> I changes size increase from supine to standing MRI correlates with increase of pain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intensity in standing position: uncovering the "biomechanical stress" and "active </a:t>
            </a:r>
            <a:r>
              <a:rPr lang="en-US" sz="1400" dirty="0" err="1">
                <a:latin typeface="Georgia" panose="02040502050405020303" pitchFamily="18" charset="0"/>
              </a:rPr>
              <a:t>discopathy</a:t>
            </a:r>
            <a:r>
              <a:rPr lang="en-US" sz="1400" dirty="0">
                <a:latin typeface="Georgia" panose="02040502050405020303" pitchFamily="18" charset="0"/>
              </a:rPr>
              <a:t>"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theories in low back pain</a:t>
            </a:r>
            <a:r>
              <a:rPr lang="it-IT" sz="1400" dirty="0">
                <a:latin typeface="Georgia" panose="02040502050405020303" pitchFamily="18" charset="0"/>
              </a:rPr>
              <a:t>. </a:t>
            </a:r>
            <a:r>
              <a:rPr lang="it-IT" sz="1400" dirty="0" err="1">
                <a:latin typeface="Georgia" panose="02040502050405020303" pitchFamily="18" charset="0"/>
              </a:rPr>
              <a:t>Eur</a:t>
            </a:r>
            <a:r>
              <a:rPr lang="it-IT" sz="1400" dirty="0">
                <a:latin typeface="Georgia" panose="02040502050405020303" pitchFamily="18" charset="0"/>
              </a:rPr>
              <a:t> Spine </a:t>
            </a:r>
            <a:r>
              <a:rPr lang="it-IT" sz="1400" dirty="0" err="1">
                <a:latin typeface="Georgia" panose="02040502050405020303" pitchFamily="18" charset="0"/>
              </a:rPr>
              <a:t>J</a:t>
            </a:r>
            <a:r>
              <a:rPr lang="it-IT" sz="1400" dirty="0">
                <a:latin typeface="Georgia" panose="02040502050405020303" pitchFamily="18" charset="0"/>
              </a:rPr>
              <a:t>;</a:t>
            </a:r>
            <a:endParaRPr lang="de-CH" sz="1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687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314376"/>
            <a:ext cx="8575912" cy="4284596"/>
            <a:chOff x="11763" y="1095189"/>
            <a:chExt cx="8393444" cy="5110548"/>
          </a:xfrm>
        </p:grpSpPr>
        <p:sp>
          <p:nvSpPr>
            <p:cNvPr id="9" name="Rectangle 8"/>
            <p:cNvSpPr/>
            <p:nvPr/>
          </p:nvSpPr>
          <p:spPr>
            <a:xfrm>
              <a:off x="11763" y="109518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1" y="1206973"/>
              <a:ext cx="8075168" cy="4919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err="1">
                  <a:latin typeface="Georgia"/>
                  <a:cs typeface="Georgia"/>
                </a:rPr>
                <a:t>Take</a:t>
              </a:r>
              <a:r>
                <a:rPr lang="fr-FR" sz="2800" dirty="0">
                  <a:latin typeface="Georgia"/>
                  <a:cs typeface="Georgia"/>
                </a:rPr>
                <a:t> Home Messages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en-US" dirty="0">
                  <a:latin typeface="Georgia"/>
                  <a:cs typeface="Georgia"/>
                </a:rPr>
                <a:t>Using a dedicated MRI unit with table tilt system, we performed an “in vivo” evaluation of the effects of loading on the disco-vertebral unit.</a:t>
              </a:r>
              <a:endParaRPr lang="fr-FR" dirty="0">
                <a:latin typeface="Georgia"/>
                <a:cs typeface="Georgia"/>
              </a:endParaRPr>
            </a:p>
            <a:p>
              <a:pPr marL="342900" indent="-342900">
                <a:buFont typeface="+mj-lt"/>
                <a:buAutoNum type="arabicPeriod"/>
              </a:pPr>
              <a:endParaRPr lang="fr-FR" dirty="0">
                <a:latin typeface="Georgia"/>
                <a:cs typeface="Georgia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en-US" dirty="0">
                  <a:latin typeface="Georgia"/>
                </a:rPr>
                <a:t>In the light of our findings, </a:t>
              </a:r>
              <a:r>
                <a:rPr lang="en-GB" dirty="0">
                  <a:latin typeface="Georgia"/>
                </a:rPr>
                <a:t>we support the view that under sustained load, endplate fissuring may provoke redistribution of water from the reduced and dehydrated disc to the adjacent subchondral bone, leading to marrow </a:t>
              </a:r>
              <a:r>
                <a:rPr lang="en-GB" dirty="0" err="1">
                  <a:latin typeface="Georgia"/>
                </a:rPr>
                <a:t>edema</a:t>
              </a:r>
              <a:r>
                <a:rPr lang="en-GB" dirty="0">
                  <a:latin typeface="Georgia"/>
                </a:rPr>
                <a:t> and pain.</a:t>
              </a:r>
              <a:endParaRPr lang="fr-FR" dirty="0">
                <a:latin typeface="Georgia"/>
                <a:cs typeface="Georgia"/>
              </a:endParaRPr>
            </a:p>
            <a:p>
              <a:pPr marL="342900" indent="-342900">
                <a:buFont typeface="+mj-lt"/>
                <a:buAutoNum type="arabicPeriod"/>
              </a:pPr>
              <a:endParaRPr lang="fr-FR" dirty="0">
                <a:latin typeface="Georgia"/>
                <a:cs typeface="Georgia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en-US" dirty="0">
                  <a:latin typeface="Georgia"/>
                  <a:cs typeface="Georgia"/>
                </a:rPr>
                <a:t>Upright scans under physiological load may represent a valid complement to standard sequences, being able to provide additional diagnostic information significant for the treatments of  pain due to “active </a:t>
              </a:r>
              <a:r>
                <a:rPr lang="en-US" dirty="0" err="1">
                  <a:latin typeface="Georgia"/>
                  <a:cs typeface="Georgia"/>
                </a:rPr>
                <a:t>discopathy</a:t>
              </a:r>
              <a:r>
                <a:rPr lang="en-US" dirty="0">
                  <a:latin typeface="Georgia"/>
                  <a:cs typeface="Georgia"/>
                </a:rPr>
                <a:t>” in presence of </a:t>
              </a:r>
              <a:r>
                <a:rPr lang="en-US" dirty="0" err="1">
                  <a:latin typeface="Georgia"/>
                  <a:cs typeface="Georgia"/>
                </a:rPr>
                <a:t>Modic</a:t>
              </a:r>
              <a:r>
                <a:rPr lang="en-US" dirty="0">
                  <a:latin typeface="Georgia"/>
                  <a:cs typeface="Georgia"/>
                </a:rPr>
                <a:t> I changes</a:t>
              </a:r>
              <a:endParaRPr lang="fr-FR" dirty="0">
                <a:latin typeface="Georgia"/>
                <a:cs typeface="Georgia"/>
              </a:endParaRPr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sp>
        <p:nvSpPr>
          <p:cNvPr id="6" name="Textfeld 5">
            <a:extLst>
              <a:ext uri="{FF2B5EF4-FFF2-40B4-BE49-F238E27FC236}">
                <a16:creationId xmlns:a16="http://schemas.microsoft.com/office/drawing/2014/main" id="{362C1BAB-A768-5B4D-8809-9E6810BBE4DD}"/>
              </a:ext>
            </a:extLst>
          </p:cNvPr>
          <p:cNvSpPr txBox="1"/>
          <p:nvPr/>
        </p:nvSpPr>
        <p:spPr>
          <a:xfrm>
            <a:off x="403735" y="5841999"/>
            <a:ext cx="75632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>
                <a:latin typeface="Georgia" panose="02040502050405020303" pitchFamily="18" charset="0"/>
              </a:rPr>
              <a:t>Splendiani</a:t>
            </a:r>
            <a:r>
              <a:rPr lang="it-IT" sz="1400" dirty="0">
                <a:latin typeface="Georgia" panose="02040502050405020303" pitchFamily="18" charset="0"/>
              </a:rPr>
              <a:t> A, Bruno </a:t>
            </a:r>
            <a:r>
              <a:rPr lang="it-IT" sz="1400" dirty="0" err="1">
                <a:latin typeface="Georgia" panose="02040502050405020303" pitchFamily="18" charset="0"/>
              </a:rPr>
              <a:t>F</a:t>
            </a:r>
            <a:r>
              <a:rPr lang="it-IT" sz="1400" dirty="0">
                <a:latin typeface="Georgia" panose="02040502050405020303" pitchFamily="18" charset="0"/>
              </a:rPr>
              <a:t>, </a:t>
            </a:r>
            <a:r>
              <a:rPr lang="it-IT" sz="1400" dirty="0" err="1">
                <a:latin typeface="Georgia" panose="02040502050405020303" pitchFamily="18" charset="0"/>
              </a:rPr>
              <a:t>Marsecano</a:t>
            </a:r>
            <a:r>
              <a:rPr lang="it-IT" sz="1400" dirty="0">
                <a:latin typeface="Georgia" panose="02040502050405020303" pitchFamily="18" charset="0"/>
              </a:rPr>
              <a:t> C, </a:t>
            </a:r>
            <a:r>
              <a:rPr lang="it-IT" sz="1400" dirty="0" err="1">
                <a:latin typeface="Georgia" panose="02040502050405020303" pitchFamily="18" charset="0"/>
              </a:rPr>
              <a:t>Arrigoni</a:t>
            </a:r>
            <a:r>
              <a:rPr lang="it-IT" sz="1400" dirty="0">
                <a:latin typeface="Georgia" panose="02040502050405020303" pitchFamily="18" charset="0"/>
              </a:rPr>
              <a:t> </a:t>
            </a:r>
            <a:r>
              <a:rPr lang="it-IT" sz="1400" dirty="0" err="1">
                <a:latin typeface="Georgia" panose="02040502050405020303" pitchFamily="18" charset="0"/>
              </a:rPr>
              <a:t>F</a:t>
            </a:r>
            <a:r>
              <a:rPr lang="it-IT" sz="1400" dirty="0">
                <a:latin typeface="Georgia" panose="02040502050405020303" pitchFamily="18" charset="0"/>
              </a:rPr>
              <a:t>, di Cesare E, Barile A, Masciocchi C (2019)</a:t>
            </a:r>
            <a:endParaRPr lang="de-CH" sz="1400" dirty="0">
              <a:latin typeface="Georgia" panose="02040502050405020303" pitchFamily="18" charset="0"/>
            </a:endParaRPr>
          </a:p>
          <a:p>
            <a:r>
              <a:rPr lang="en-US" sz="1400" dirty="0" err="1">
                <a:latin typeface="Georgia" panose="02040502050405020303" pitchFamily="18" charset="0"/>
              </a:rPr>
              <a:t>Modic</a:t>
            </a:r>
            <a:r>
              <a:rPr lang="en-US" sz="1400" dirty="0">
                <a:latin typeface="Georgia" panose="02040502050405020303" pitchFamily="18" charset="0"/>
              </a:rPr>
              <a:t> I changes size increase from supine to standing MRI correlates with increase of pain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intensity in standing position: uncovering the "biomechanical stress" and "active </a:t>
            </a:r>
            <a:r>
              <a:rPr lang="en-US" sz="1400" dirty="0" err="1">
                <a:latin typeface="Georgia" panose="02040502050405020303" pitchFamily="18" charset="0"/>
              </a:rPr>
              <a:t>discopathy</a:t>
            </a:r>
            <a:r>
              <a:rPr lang="en-US" sz="1400" dirty="0">
                <a:latin typeface="Georgia" panose="02040502050405020303" pitchFamily="18" charset="0"/>
              </a:rPr>
              <a:t>"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theories in low back pain</a:t>
            </a:r>
            <a:r>
              <a:rPr lang="it-IT" sz="1400" dirty="0">
                <a:latin typeface="Georgia" panose="02040502050405020303" pitchFamily="18" charset="0"/>
              </a:rPr>
              <a:t>. </a:t>
            </a:r>
            <a:r>
              <a:rPr lang="it-IT" sz="1400" dirty="0" err="1">
                <a:latin typeface="Georgia" panose="02040502050405020303" pitchFamily="18" charset="0"/>
              </a:rPr>
              <a:t>Eur</a:t>
            </a:r>
            <a:r>
              <a:rPr lang="it-IT" sz="1400" dirty="0">
                <a:latin typeface="Georgia" panose="02040502050405020303" pitchFamily="18" charset="0"/>
              </a:rPr>
              <a:t> Spine </a:t>
            </a:r>
            <a:r>
              <a:rPr lang="it-IT" sz="1400" dirty="0" err="1">
                <a:latin typeface="Georgia" panose="02040502050405020303" pitchFamily="18" charset="0"/>
              </a:rPr>
              <a:t>J</a:t>
            </a:r>
            <a:r>
              <a:rPr lang="it-IT" sz="1400" dirty="0">
                <a:latin typeface="Georgia" panose="02040502050405020303" pitchFamily="18" charset="0"/>
              </a:rPr>
              <a:t>;</a:t>
            </a:r>
            <a:endParaRPr lang="de-CH" sz="1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440"/>
      </p:ext>
    </p:extLst>
  </p:cSld>
  <p:clrMapOvr>
    <a:masterClrMapping/>
  </p:clrMapOvr>
</p:sld>
</file>

<file path=ppt/theme/theme1.xml><?xml version="1.0" encoding="utf-8"?>
<a:theme xmlns:a="http://schemas.openxmlformats.org/drawingml/2006/main" name="ESJ_PPT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ESJ_PPT.potx</Template>
  <TotalTime>0</TotalTime>
  <Words>531</Words>
  <Application>Microsoft Macintosh PowerPoint</Application>
  <PresentationFormat>Bildschirmpräsentation (4:3)</PresentationFormat>
  <Paragraphs>26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Georgia</vt:lpstr>
      <vt:lpstr>ESJ_PPT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Force Meeting</dc:title>
  <dc:creator>Maryem-Fama Ismael Aguirre</dc:creator>
  <cp:lastModifiedBy>Irene Zintel</cp:lastModifiedBy>
  <cp:revision>61</cp:revision>
  <cp:lastPrinted>2015-11-08T10:17:41Z</cp:lastPrinted>
  <dcterms:created xsi:type="dcterms:W3CDTF">2015-11-08T09:47:16Z</dcterms:created>
  <dcterms:modified xsi:type="dcterms:W3CDTF">2019-03-14T05:13:51Z</dcterms:modified>
</cp:coreProperties>
</file>