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8" r:id="rId2"/>
    <p:sldId id="329" r:id="rId3"/>
    <p:sldId id="328" r:id="rId4"/>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Krüger Jensen" initials="RKJ" lastIdx="6"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22" autoAdjust="0"/>
    <p:restoredTop sz="96226" autoAdjust="0"/>
  </p:normalViewPr>
  <p:slideViewPr>
    <p:cSldViewPr snapToGrid="0" snapToObjects="1">
      <p:cViewPr varScale="1">
        <p:scale>
          <a:sx n="186" d="100"/>
          <a:sy n="186" d="100"/>
        </p:scale>
        <p:origin x="208"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3-05T10:23:45.454" idx="5">
    <p:pos x="10" y="10"/>
    <p:text>Jeg har været inde på ESJ og kigget lidt på hvad andre har skrevet i deres slides. Har rettet til derefter.</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3-05T10:23:45.454" idx="5">
    <p:pos x="10" y="10"/>
    <p:text>Har forkortet lidt så det passer til slide formatet</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9-03-05T10:53:21.971" idx="6">
    <p:pos x="5311" y="1385"/>
    <p:text>Har rettet til efter formuleringen i NKR.</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it-IT"/>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Cliquez pour modifier le style des sous-titres du masque</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19/04/2019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43903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19/04/2019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79253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it-IT"/>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19/04/2019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5570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contenu 2"/>
          <p:cNvSpPr>
            <a:spLocks noGrp="1"/>
          </p:cNvSpPr>
          <p:nvPr>
            <p:ph idx="1"/>
          </p:nvPr>
        </p:nvSpPr>
        <p:spPr/>
        <p:txBody>
          <a:body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19/04/2019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057266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it-IT"/>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Cliquez pour modifier les styles du texte du masque</a:t>
            </a:r>
          </a:p>
        </p:txBody>
      </p:sp>
      <p:sp>
        <p:nvSpPr>
          <p:cNvPr id="4" name="Espace réservé de la date 3"/>
          <p:cNvSpPr>
            <a:spLocks noGrp="1"/>
          </p:cNvSpPr>
          <p:nvPr>
            <p:ph type="dt" sz="half" idx="10"/>
          </p:nvPr>
        </p:nvSpPr>
        <p:spPr/>
        <p:txBody>
          <a:bodyPr/>
          <a:lstStyle/>
          <a:p>
            <a:fld id="{DB9D6A6A-143D-B94D-B2B0-F58F0CEDB42B}" type="datetimeFigureOut">
              <a:rPr lang="fr-FR" smtClean="0"/>
              <a:t>19/04/2019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416319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5" name="Espace réservé de la date 4"/>
          <p:cNvSpPr>
            <a:spLocks noGrp="1"/>
          </p:cNvSpPr>
          <p:nvPr>
            <p:ph type="dt" sz="half" idx="10"/>
          </p:nvPr>
        </p:nvSpPr>
        <p:spPr/>
        <p:txBody>
          <a:bodyPr/>
          <a:lstStyle/>
          <a:p>
            <a:fld id="{DB9D6A6A-143D-B94D-B2B0-F58F0CEDB42B}" type="datetimeFigureOut">
              <a:rPr lang="fr-FR" smtClean="0"/>
              <a:t>19/04/2019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91614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it-IT"/>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7" name="Espace réservé de la date 6"/>
          <p:cNvSpPr>
            <a:spLocks noGrp="1"/>
          </p:cNvSpPr>
          <p:nvPr>
            <p:ph type="dt" sz="half" idx="10"/>
          </p:nvPr>
        </p:nvSpPr>
        <p:spPr/>
        <p:txBody>
          <a:bodyPr/>
          <a:lstStyle/>
          <a:p>
            <a:fld id="{DB9D6A6A-143D-B94D-B2B0-F58F0CEDB42B}" type="datetimeFigureOut">
              <a:rPr lang="fr-FR" smtClean="0"/>
              <a:t>19/04/2019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394691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e la date 2"/>
          <p:cNvSpPr>
            <a:spLocks noGrp="1"/>
          </p:cNvSpPr>
          <p:nvPr>
            <p:ph type="dt" sz="half" idx="10"/>
          </p:nvPr>
        </p:nvSpPr>
        <p:spPr/>
        <p:txBody>
          <a:bodyPr/>
          <a:lstStyle/>
          <a:p>
            <a:fld id="{DB9D6A6A-143D-B94D-B2B0-F58F0CEDB42B}" type="datetimeFigureOut">
              <a:rPr lang="fr-FR" smtClean="0"/>
              <a:t>19/04/2019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07631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9D6A6A-143D-B94D-B2B0-F58F0CEDB42B}" type="datetimeFigureOut">
              <a:rPr lang="fr-FR" smtClean="0"/>
              <a:t>19/04/2019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045706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it-IT"/>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Cliquez pour modifier les styles du texte du masque</a:t>
            </a:r>
          </a:p>
        </p:txBody>
      </p:sp>
      <p:sp>
        <p:nvSpPr>
          <p:cNvPr id="5" name="Espace réservé de la date 4"/>
          <p:cNvSpPr>
            <a:spLocks noGrp="1"/>
          </p:cNvSpPr>
          <p:nvPr>
            <p:ph type="dt" sz="half" idx="10"/>
          </p:nvPr>
        </p:nvSpPr>
        <p:spPr/>
        <p:txBody>
          <a:bodyPr/>
          <a:lstStyle/>
          <a:p>
            <a:fld id="{DB9D6A6A-143D-B94D-B2B0-F58F0CEDB42B}" type="datetimeFigureOut">
              <a:rPr lang="fr-FR" smtClean="0"/>
              <a:t>19/04/2019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841585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it-IT"/>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Faire glisser l'image vers l'espace réservé ou cliquer sur l'icône pour l'ajouter</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Cliquez pour modifier les styles du texte du masque</a:t>
            </a:r>
          </a:p>
        </p:txBody>
      </p:sp>
      <p:sp>
        <p:nvSpPr>
          <p:cNvPr id="5" name="Espace réservé de la date 4"/>
          <p:cNvSpPr>
            <a:spLocks noGrp="1"/>
          </p:cNvSpPr>
          <p:nvPr>
            <p:ph type="dt" sz="half" idx="10"/>
          </p:nvPr>
        </p:nvSpPr>
        <p:spPr/>
        <p:txBody>
          <a:bodyPr/>
          <a:lstStyle/>
          <a:p>
            <a:fld id="{DB9D6A6A-143D-B94D-B2B0-F58F0CEDB42B}" type="datetimeFigureOut">
              <a:rPr lang="fr-FR" smtClean="0"/>
              <a:t>19/04/2019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76610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D6A6A-143D-B94D-B2B0-F58F0CEDB42B}" type="datetimeFigureOut">
              <a:rPr lang="fr-FR" smtClean="0"/>
              <a:t>19/04/2019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66000C-008E-E940-8976-BD95C15B87D7}" type="slidenum">
              <a:rPr lang="fr-FR" smtClean="0"/>
              <a:t>‹Nr.›</a:t>
            </a:fld>
            <a:endParaRPr lang="fr-FR"/>
          </a:p>
        </p:txBody>
      </p:sp>
    </p:spTree>
    <p:extLst>
      <p:ext uri="{BB962C8B-B14F-4D97-AF65-F5344CB8AC3E}">
        <p14:creationId xmlns:p14="http://schemas.microsoft.com/office/powerpoint/2010/main" val="2546031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255966"/>
            <a:ext cx="8575912" cy="3943562"/>
            <a:chOff x="11763" y="1025519"/>
            <a:chExt cx="8393444" cy="5110548"/>
          </a:xfrm>
        </p:grpSpPr>
        <p:sp>
          <p:nvSpPr>
            <p:cNvPr id="9" name="Rectangle 8"/>
            <p:cNvSpPr/>
            <p:nvPr/>
          </p:nvSpPr>
          <p:spPr>
            <a:xfrm>
              <a:off x="11763" y="1025519"/>
              <a:ext cx="8393444" cy="51105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2" y="1206973"/>
              <a:ext cx="7156823" cy="4307627"/>
            </a:xfrm>
            <a:prstGeom prst="rect">
              <a:avLst/>
            </a:prstGeom>
            <a:noFill/>
          </p:spPr>
          <p:txBody>
            <a:bodyPr wrap="square" rtlCol="0">
              <a:spAutoFit/>
            </a:bodyPr>
            <a:lstStyle/>
            <a:p>
              <a:r>
                <a:rPr lang="fr-FR" sz="2800" dirty="0">
                  <a:latin typeface="Georgia" panose="02040502050405020303" pitchFamily="18" charset="0"/>
                  <a:cs typeface="Georgia"/>
                </a:rPr>
                <a:t>Key points</a:t>
              </a:r>
            </a:p>
            <a:p>
              <a:endParaRPr lang="fr-FR" dirty="0">
                <a:latin typeface="Georgia" panose="02040502050405020303" pitchFamily="18" charset="0"/>
                <a:cs typeface="Georgia"/>
              </a:endParaRPr>
            </a:p>
            <a:p>
              <a:endParaRPr lang="fr-FR" dirty="0">
                <a:latin typeface="Georgia" panose="02040502050405020303" pitchFamily="18" charset="0"/>
                <a:cs typeface="Georgia"/>
              </a:endParaRPr>
            </a:p>
            <a:p>
              <a:pPr marL="342900" indent="-342900">
                <a:spcAft>
                  <a:spcPts val="1200"/>
                </a:spcAft>
                <a:buFontTx/>
                <a:buAutoNum type="arabicPeriod"/>
              </a:pPr>
              <a:r>
                <a:rPr lang="en-US" dirty="0">
                  <a:latin typeface="Georgia" panose="02040502050405020303" pitchFamily="18" charset="0"/>
                  <a:cs typeface="Georgia"/>
                </a:rPr>
                <a:t>A multidisciplinary work group developed a Danish national clinical guideline for non-surgical and surgical treatment in patients over 65 years of age with lumbar spinal stenosis</a:t>
              </a:r>
            </a:p>
            <a:p>
              <a:pPr marL="342900" indent="-342900">
                <a:spcAft>
                  <a:spcPts val="1200"/>
                </a:spcAft>
                <a:buAutoNum type="arabicPeriod"/>
              </a:pPr>
              <a:r>
                <a:rPr lang="en-US" dirty="0">
                  <a:latin typeface="Georgia" panose="02040502050405020303" pitchFamily="18" charset="0"/>
                  <a:cs typeface="Georgia"/>
                </a:rPr>
                <a:t>The recommendations were all based on either weak evidence or professional consensus. </a:t>
              </a:r>
            </a:p>
            <a:p>
              <a:pPr marL="342900" indent="-342900">
                <a:spcAft>
                  <a:spcPts val="1200"/>
                </a:spcAft>
                <a:buAutoNum type="arabicPeriod"/>
              </a:pPr>
              <a:r>
                <a:rPr lang="en-US" dirty="0">
                  <a:latin typeface="Georgia" panose="02040502050405020303" pitchFamily="18" charset="0"/>
                </a:rPr>
                <a:t>High-quality RCTs on all aspects of treatment of lumbar spinal stenosis are needed to move the field of research forward. </a:t>
              </a:r>
              <a:endParaRPr lang="fr-FR" dirty="0">
                <a:latin typeface="Georgia" panose="02040502050405020303" pitchFamily="18" charset="0"/>
                <a:cs typeface="Georgia"/>
              </a:endParaRPr>
            </a:p>
          </p:txBody>
        </p:sp>
      </p:grpSp>
      <p:sp>
        <p:nvSpPr>
          <p:cNvPr id="8" name="Rectangle 7"/>
          <p:cNvSpPr/>
          <p:nvPr/>
        </p:nvSpPr>
        <p:spPr>
          <a:xfrm>
            <a:off x="403734" y="5528236"/>
            <a:ext cx="7141559" cy="98611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da-DK" sz="1400" dirty="0">
              <a:solidFill>
                <a:schemeClr val="tx1"/>
              </a:solidFill>
              <a:latin typeface="Georgia" panose="02040502050405020303" pitchFamily="18" charset="0"/>
            </a:endParaRPr>
          </a:p>
          <a:p>
            <a:r>
              <a:rPr lang="da-DK" sz="1400" dirty="0">
                <a:solidFill>
                  <a:schemeClr val="tx1"/>
                </a:solidFill>
                <a:latin typeface="Georgia" panose="02040502050405020303" pitchFamily="18" charset="0"/>
              </a:rPr>
              <a:t>Rousing R, Krüger Jensen R,</a:t>
            </a:r>
            <a:r>
              <a:rPr lang="da-DK" sz="1400" baseline="30000" dirty="0">
                <a:solidFill>
                  <a:schemeClr val="tx1"/>
                </a:solidFill>
                <a:latin typeface="Georgia" panose="02040502050405020303" pitchFamily="18" charset="0"/>
              </a:rPr>
              <a:t> </a:t>
            </a:r>
            <a:r>
              <a:rPr lang="da-DK" sz="1400" dirty="0">
                <a:solidFill>
                  <a:schemeClr val="tx1"/>
                </a:solidFill>
                <a:latin typeface="Georgia" panose="02040502050405020303" pitchFamily="18" charset="0"/>
              </a:rPr>
              <a:t>Fruensgaard S, Strøm J, Brøgger HA, Degn JDM, Andersen MO (2019) </a:t>
            </a:r>
            <a:r>
              <a:rPr lang="en-GB" sz="1400" dirty="0">
                <a:solidFill>
                  <a:schemeClr val="tx1"/>
                </a:solidFill>
                <a:latin typeface="Georgia" panose="02040502050405020303" pitchFamily="18" charset="0"/>
              </a:rPr>
              <a:t>Danish National Clinical Guidelines for surgical and non-surgical treatment of patients with lumbar spinal stenosis.</a:t>
            </a:r>
            <a:r>
              <a:rPr lang="de-CH" sz="1400" dirty="0">
                <a:solidFill>
                  <a:schemeClr val="tx1"/>
                </a:solidFill>
                <a:latin typeface="Georgia" panose="02040502050405020303" pitchFamily="18" charset="0"/>
              </a:rPr>
              <a:t> </a:t>
            </a:r>
            <a:r>
              <a:rPr lang="de-CH" sz="1400" dirty="0" err="1">
                <a:solidFill>
                  <a:schemeClr val="tx1"/>
                </a:solidFill>
                <a:latin typeface="Georgia" panose="02040502050405020303" pitchFamily="18" charset="0"/>
              </a:rPr>
              <a:t>Eur</a:t>
            </a:r>
            <a:r>
              <a:rPr lang="de-CH" sz="1400" dirty="0">
                <a:solidFill>
                  <a:schemeClr val="tx1"/>
                </a:solidFill>
                <a:latin typeface="Georgia" panose="02040502050405020303" pitchFamily="18" charset="0"/>
              </a:rPr>
              <a:t> </a:t>
            </a:r>
            <a:r>
              <a:rPr lang="de-CH" sz="1400" dirty="0" err="1">
                <a:solidFill>
                  <a:schemeClr val="tx1"/>
                </a:solidFill>
                <a:latin typeface="Georgia" panose="02040502050405020303" pitchFamily="18" charset="0"/>
              </a:rPr>
              <a:t>Spine</a:t>
            </a:r>
            <a:r>
              <a:rPr lang="de-CH" sz="1400" dirty="0">
                <a:solidFill>
                  <a:schemeClr val="tx1"/>
                </a:solidFill>
                <a:latin typeface="Georgia" panose="02040502050405020303" pitchFamily="18" charset="0"/>
              </a:rPr>
              <a:t> J;</a:t>
            </a:r>
          </a:p>
          <a:p>
            <a:endParaRPr lang="fr-FR" sz="1400" dirty="0">
              <a:solidFill>
                <a:schemeClr val="tx1"/>
              </a:solidFill>
              <a:latin typeface="Georgia" panose="02040502050405020303" pitchFamily="18" charset="0"/>
              <a:cs typeface="Georgia"/>
            </a:endParaRPr>
          </a:p>
        </p:txBody>
      </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Tree>
    <p:extLst>
      <p:ext uri="{BB962C8B-B14F-4D97-AF65-F5344CB8AC3E}">
        <p14:creationId xmlns:p14="http://schemas.microsoft.com/office/powerpoint/2010/main" val="21156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255966"/>
            <a:ext cx="8575912" cy="3943563"/>
            <a:chOff x="11763" y="1025519"/>
            <a:chExt cx="8393444" cy="5110548"/>
          </a:xfrm>
        </p:grpSpPr>
        <p:sp>
          <p:nvSpPr>
            <p:cNvPr id="9" name="Rectangle 8"/>
            <p:cNvSpPr/>
            <p:nvPr/>
          </p:nvSpPr>
          <p:spPr>
            <a:xfrm>
              <a:off x="11763" y="1025519"/>
              <a:ext cx="8393444" cy="51105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1" y="1206973"/>
              <a:ext cx="7182199" cy="4666595"/>
            </a:xfrm>
            <a:prstGeom prst="rect">
              <a:avLst/>
            </a:prstGeom>
            <a:noFill/>
          </p:spPr>
          <p:txBody>
            <a:bodyPr wrap="square" rtlCol="0">
              <a:spAutoFit/>
            </a:bodyPr>
            <a:lstStyle/>
            <a:p>
              <a:r>
                <a:rPr lang="fr-FR" b="1" dirty="0">
                  <a:latin typeface="Georgia" panose="02040502050405020303" pitchFamily="18" charset="0"/>
                  <a:cs typeface="Georgia"/>
                </a:rPr>
                <a:t>PICO questions</a:t>
              </a:r>
            </a:p>
            <a:p>
              <a:r>
                <a:rPr lang="en-US" sz="1400" dirty="0">
                  <a:latin typeface="Georgia" panose="02040502050405020303" pitchFamily="18" charset="0"/>
                  <a:cs typeface="Georgia"/>
                </a:rPr>
                <a:t>Should patients with lumbar spinal stenosis be:</a:t>
              </a:r>
            </a:p>
            <a:p>
              <a:pPr marL="342900" indent="-342900">
                <a:buFontTx/>
                <a:buAutoNum type="arabicPeriod"/>
              </a:pPr>
              <a:r>
                <a:rPr lang="en-US" sz="1400" dirty="0">
                  <a:latin typeface="Georgia" panose="02040502050405020303" pitchFamily="18" charset="0"/>
                  <a:cs typeface="Georgia"/>
                </a:rPr>
                <a:t>advised to supervised exercise rather than usual care?</a:t>
              </a:r>
            </a:p>
            <a:p>
              <a:pPr marL="342900" indent="-342900">
                <a:buFontTx/>
                <a:buAutoNum type="arabicPeriod"/>
              </a:pPr>
              <a:r>
                <a:rPr lang="en-US" sz="1400" dirty="0">
                  <a:latin typeface="Georgia" panose="02040502050405020303" pitchFamily="18" charset="0"/>
                  <a:cs typeface="Georgia"/>
                </a:rPr>
                <a:t>offered spinal manual therapy as compared to usual care?</a:t>
              </a:r>
            </a:p>
            <a:p>
              <a:pPr marL="342900" indent="-342900">
                <a:buFontTx/>
                <a:buAutoNum type="arabicPeriod"/>
              </a:pPr>
              <a:r>
                <a:rPr lang="en-US" sz="1400" dirty="0">
                  <a:latin typeface="Georgia" panose="02040502050405020303" pitchFamily="18" charset="0"/>
                  <a:cs typeface="Georgia"/>
                </a:rPr>
                <a:t>be offered paracetamol rather than no treatment with pain medication?</a:t>
              </a:r>
            </a:p>
            <a:p>
              <a:pPr marL="342900" indent="-342900">
                <a:buFontTx/>
                <a:buAutoNum type="arabicPeriod"/>
              </a:pPr>
              <a:r>
                <a:rPr lang="en-US" sz="1400" dirty="0">
                  <a:latin typeface="Georgia" panose="02040502050405020303" pitchFamily="18" charset="0"/>
                  <a:cs typeface="Georgia"/>
                </a:rPr>
                <a:t>offered non-steroidal anti-inflammatory medicine (NSAID) rather than no pain medication?</a:t>
              </a:r>
            </a:p>
            <a:p>
              <a:pPr marL="342900" indent="-342900">
                <a:buFontTx/>
                <a:buAutoNum type="arabicPeriod"/>
              </a:pPr>
              <a:r>
                <a:rPr lang="en-US" sz="1400" dirty="0">
                  <a:latin typeface="Georgia" panose="02040502050405020303" pitchFamily="18" charset="0"/>
                  <a:cs typeface="Georgia"/>
                </a:rPr>
                <a:t>offered opioids in addition to treatment with non-opioid pain medication?</a:t>
              </a:r>
            </a:p>
            <a:p>
              <a:pPr marL="342900" indent="-342900">
                <a:buFontTx/>
                <a:buAutoNum type="arabicPeriod"/>
              </a:pPr>
              <a:r>
                <a:rPr lang="en-US" sz="1400" dirty="0">
                  <a:latin typeface="Georgia" panose="02040502050405020303" pitchFamily="18" charset="0"/>
                  <a:cs typeface="Georgia"/>
                </a:rPr>
                <a:t>offered muscle relaxants in addition to treatment with weak pain medication?</a:t>
              </a:r>
            </a:p>
            <a:p>
              <a:pPr marL="342900" indent="-342900">
                <a:buFontTx/>
                <a:buAutoNum type="arabicPeriod"/>
              </a:pPr>
              <a:r>
                <a:rPr lang="en-US" sz="1400" dirty="0">
                  <a:latin typeface="Georgia" panose="02040502050405020303" pitchFamily="18" charset="0"/>
                  <a:cs typeface="Georgia"/>
                </a:rPr>
                <a:t>offered medication for neurogenic pain in addition to treatment with weak pain medication?</a:t>
              </a:r>
            </a:p>
            <a:p>
              <a:pPr marL="342900" indent="-342900">
                <a:buFontTx/>
                <a:buAutoNum type="arabicPeriod"/>
              </a:pPr>
              <a:r>
                <a:rPr lang="en-US" sz="1400" dirty="0">
                  <a:latin typeface="Georgia" panose="02040502050405020303" pitchFamily="18" charset="0"/>
                  <a:cs typeface="Georgia"/>
                </a:rPr>
                <a:t>offered surgical decompression in case of insufficient effect of non-surgical treatment?</a:t>
              </a:r>
            </a:p>
            <a:p>
              <a:pPr marL="342900" indent="-342900">
                <a:buFontTx/>
                <a:buAutoNum type="arabicPeriod"/>
              </a:pPr>
              <a:r>
                <a:rPr lang="en-US" sz="1400" dirty="0">
                  <a:latin typeface="Georgia" panose="02040502050405020303" pitchFamily="18" charset="0"/>
                  <a:cs typeface="Georgia"/>
                </a:rPr>
                <a:t>offered stabilization procedure (with or without instrumentation) in addition to decompression?</a:t>
              </a:r>
            </a:p>
            <a:p>
              <a:pPr marL="342900" indent="-342900">
                <a:buFontTx/>
                <a:buAutoNum type="arabicPeriod"/>
              </a:pPr>
              <a:r>
                <a:rPr lang="en-US" sz="1400" dirty="0">
                  <a:latin typeface="Georgia" panose="02040502050405020303" pitchFamily="18" charset="0"/>
                  <a:cs typeface="Georgia"/>
                </a:rPr>
                <a:t>offered supervised exercise following surgery for lumbar spinal stenosis rather than no supervision?</a:t>
              </a:r>
              <a:endParaRPr lang="fr-FR" dirty="0">
                <a:latin typeface="Georgia" panose="02040502050405020303" pitchFamily="18" charset="0"/>
              </a:endParaRPr>
            </a:p>
          </p:txBody>
        </p:sp>
      </p:grpSp>
      <p:sp>
        <p:nvSpPr>
          <p:cNvPr id="8" name="Rectangle 7"/>
          <p:cNvSpPr/>
          <p:nvPr/>
        </p:nvSpPr>
        <p:spPr>
          <a:xfrm>
            <a:off x="403735" y="5520425"/>
            <a:ext cx="7141559" cy="98611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a-DK" sz="1400" dirty="0">
                <a:solidFill>
                  <a:schemeClr val="tx1"/>
                </a:solidFill>
                <a:latin typeface="Georgia" panose="02040502050405020303" pitchFamily="18" charset="0"/>
              </a:rPr>
              <a:t>Rousing R, Krüger Jensen R,</a:t>
            </a:r>
            <a:r>
              <a:rPr lang="da-DK" sz="1400" baseline="30000" dirty="0">
                <a:solidFill>
                  <a:schemeClr val="tx1"/>
                </a:solidFill>
                <a:latin typeface="Georgia" panose="02040502050405020303" pitchFamily="18" charset="0"/>
              </a:rPr>
              <a:t> </a:t>
            </a:r>
            <a:r>
              <a:rPr lang="da-DK" sz="1400" dirty="0">
                <a:solidFill>
                  <a:schemeClr val="tx1"/>
                </a:solidFill>
                <a:latin typeface="Georgia" panose="02040502050405020303" pitchFamily="18" charset="0"/>
              </a:rPr>
              <a:t>Fruensgaard S, Strøm J, Brøgger HA, Degn JDM, Andersen MO (2019) </a:t>
            </a:r>
            <a:r>
              <a:rPr lang="en-GB" sz="1400" dirty="0">
                <a:solidFill>
                  <a:schemeClr val="tx1"/>
                </a:solidFill>
                <a:latin typeface="Georgia" panose="02040502050405020303" pitchFamily="18" charset="0"/>
              </a:rPr>
              <a:t>Danish National Clinical Guidelines for surgical and non-surgical treatment of patients with lumbar spinal stenosis.</a:t>
            </a:r>
            <a:r>
              <a:rPr lang="de-CH" sz="1400" dirty="0">
                <a:solidFill>
                  <a:schemeClr val="tx1"/>
                </a:solidFill>
                <a:latin typeface="Georgia" panose="02040502050405020303" pitchFamily="18" charset="0"/>
              </a:rPr>
              <a:t> </a:t>
            </a:r>
            <a:r>
              <a:rPr lang="de-CH" sz="1400" dirty="0" err="1">
                <a:solidFill>
                  <a:schemeClr val="tx1"/>
                </a:solidFill>
                <a:latin typeface="Georgia" panose="02040502050405020303" pitchFamily="18" charset="0"/>
              </a:rPr>
              <a:t>Eur</a:t>
            </a:r>
            <a:r>
              <a:rPr lang="de-CH" sz="1400" dirty="0">
                <a:solidFill>
                  <a:schemeClr val="tx1"/>
                </a:solidFill>
                <a:latin typeface="Georgia" panose="02040502050405020303" pitchFamily="18" charset="0"/>
              </a:rPr>
              <a:t> </a:t>
            </a:r>
            <a:r>
              <a:rPr lang="de-CH" sz="1400" dirty="0" err="1">
                <a:solidFill>
                  <a:schemeClr val="tx1"/>
                </a:solidFill>
                <a:latin typeface="Georgia" panose="02040502050405020303" pitchFamily="18" charset="0"/>
              </a:rPr>
              <a:t>Spine</a:t>
            </a:r>
            <a:r>
              <a:rPr lang="de-CH" sz="1400" dirty="0">
                <a:solidFill>
                  <a:schemeClr val="tx1"/>
                </a:solidFill>
                <a:latin typeface="Georgia" panose="02040502050405020303" pitchFamily="18" charset="0"/>
              </a:rPr>
              <a:t> J;</a:t>
            </a:r>
          </a:p>
        </p:txBody>
      </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Tree>
    <p:extLst>
      <p:ext uri="{BB962C8B-B14F-4D97-AF65-F5344CB8AC3E}">
        <p14:creationId xmlns:p14="http://schemas.microsoft.com/office/powerpoint/2010/main" val="2609513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255966"/>
            <a:ext cx="8575912" cy="4018004"/>
            <a:chOff x="11763" y="1025519"/>
            <a:chExt cx="8393444" cy="5207018"/>
          </a:xfrm>
        </p:grpSpPr>
        <p:sp>
          <p:nvSpPr>
            <p:cNvPr id="9" name="Rectangle 8"/>
            <p:cNvSpPr/>
            <p:nvPr/>
          </p:nvSpPr>
          <p:spPr>
            <a:xfrm>
              <a:off x="11763" y="1025519"/>
              <a:ext cx="8393444" cy="51105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2" y="1206973"/>
              <a:ext cx="7967506" cy="5025564"/>
            </a:xfrm>
            <a:prstGeom prst="rect">
              <a:avLst/>
            </a:prstGeom>
            <a:noFill/>
          </p:spPr>
          <p:txBody>
            <a:bodyPr wrap="square" rtlCol="0">
              <a:spAutoFit/>
            </a:bodyPr>
            <a:lstStyle/>
            <a:p>
              <a:r>
                <a:rPr lang="fr-FR" sz="2800" dirty="0" err="1">
                  <a:latin typeface="Georgia"/>
                  <a:cs typeface="Georgia"/>
                </a:rPr>
                <a:t>Take</a:t>
              </a:r>
              <a:r>
                <a:rPr lang="fr-FR" sz="2800" dirty="0">
                  <a:latin typeface="Georgia"/>
                  <a:cs typeface="Georgia"/>
                </a:rPr>
                <a:t> Home Messages</a:t>
              </a:r>
            </a:p>
            <a:p>
              <a:endParaRPr lang="fr-FR" dirty="0">
                <a:latin typeface="Georgia"/>
                <a:cs typeface="Georgia"/>
              </a:endParaRPr>
            </a:p>
            <a:p>
              <a:pPr marL="342900" indent="-342900">
                <a:spcAft>
                  <a:spcPts val="1200"/>
                </a:spcAft>
                <a:buFont typeface="+mj-lt"/>
                <a:buAutoNum type="arabicPeriod"/>
              </a:pPr>
              <a:r>
                <a:rPr lang="en-US" dirty="0">
                  <a:latin typeface="Georgia" panose="02040502050405020303" pitchFamily="18" charset="0"/>
                  <a:cs typeface="Georgia"/>
                </a:rPr>
                <a:t>T</a:t>
              </a:r>
              <a:r>
                <a:rPr lang="en-US" dirty="0">
                  <a:latin typeface="Georgia" panose="02040502050405020303" pitchFamily="18" charset="0"/>
                </a:rPr>
                <a:t>he management of lumbar spinal stenosis should include surgical decompression for symptomatic lumbar spinal stenosis if previous non-surgical treatment has proved inadequate.</a:t>
              </a:r>
              <a:endParaRPr lang="fr-FR" dirty="0">
                <a:latin typeface="Georgia" panose="02040502050405020303" pitchFamily="18" charset="0"/>
                <a:cs typeface="Georgia"/>
              </a:endParaRPr>
            </a:p>
            <a:p>
              <a:pPr marL="342900" indent="-342900">
                <a:spcAft>
                  <a:spcPts val="1200"/>
                </a:spcAft>
                <a:buFont typeface="+mj-lt"/>
                <a:buAutoNum type="arabicPeriod"/>
              </a:pPr>
              <a:r>
                <a:rPr lang="en-US" dirty="0">
                  <a:latin typeface="Georgia" panose="02040502050405020303" pitchFamily="18" charset="0"/>
                </a:rPr>
                <a:t>Supervised exercise and postsurgical supervised exercise are recommended due to the general beneficial effects of training on general health, even though there is no evidence on an effect on neurogenic pain. </a:t>
              </a:r>
              <a:endParaRPr lang="fr-FR" dirty="0">
                <a:latin typeface="Georgia" panose="02040502050405020303" pitchFamily="18" charset="0"/>
                <a:cs typeface="Georgia"/>
              </a:endParaRPr>
            </a:p>
            <a:p>
              <a:pPr marL="342900" indent="-342900">
                <a:spcAft>
                  <a:spcPts val="1200"/>
                </a:spcAft>
                <a:buFont typeface="+mj-lt"/>
                <a:buAutoNum type="arabicPeriod"/>
              </a:pPr>
              <a:r>
                <a:rPr lang="en-US" dirty="0">
                  <a:latin typeface="Georgia" panose="02040502050405020303" pitchFamily="18" charset="0"/>
                </a:rPr>
                <a:t>The guideline recommends against manual therapy, paracetamol, NSAIDs, opioids, neurogenic pain medication, muscle relaxants, and decompression combined with instrumented fusion as there was no evidence of the beneficial effect.</a:t>
              </a:r>
              <a:endParaRPr lang="fr-FR" dirty="0">
                <a:latin typeface="Georgia" panose="02040502050405020303" pitchFamily="18" charset="0"/>
                <a:cs typeface="Georgia"/>
              </a:endParaRPr>
            </a:p>
          </p:txBody>
        </p:sp>
      </p:grpSp>
      <p:sp>
        <p:nvSpPr>
          <p:cNvPr id="8" name="Rectangle 7"/>
          <p:cNvSpPr/>
          <p:nvPr/>
        </p:nvSpPr>
        <p:spPr>
          <a:xfrm>
            <a:off x="403735" y="5520425"/>
            <a:ext cx="7141559" cy="98611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a-DK" sz="1400" dirty="0">
                <a:solidFill>
                  <a:schemeClr val="tx1"/>
                </a:solidFill>
                <a:latin typeface="Georgia" panose="02040502050405020303" pitchFamily="18" charset="0"/>
              </a:rPr>
              <a:t>Rousing R, Krüger Jensen R,</a:t>
            </a:r>
            <a:r>
              <a:rPr lang="da-DK" sz="1400" baseline="30000" dirty="0">
                <a:solidFill>
                  <a:schemeClr val="tx1"/>
                </a:solidFill>
                <a:latin typeface="Georgia" panose="02040502050405020303" pitchFamily="18" charset="0"/>
              </a:rPr>
              <a:t> </a:t>
            </a:r>
            <a:r>
              <a:rPr lang="da-DK" sz="1400" dirty="0">
                <a:solidFill>
                  <a:schemeClr val="tx1"/>
                </a:solidFill>
                <a:latin typeface="Georgia" panose="02040502050405020303" pitchFamily="18" charset="0"/>
              </a:rPr>
              <a:t>Fruensgaard S, Strøm J, Brøgger HA, Degn JDM, Andersen MO (2019) </a:t>
            </a:r>
            <a:r>
              <a:rPr lang="en-GB" sz="1400" dirty="0">
                <a:solidFill>
                  <a:schemeClr val="tx1"/>
                </a:solidFill>
                <a:latin typeface="Georgia" panose="02040502050405020303" pitchFamily="18" charset="0"/>
              </a:rPr>
              <a:t>Danish National Clinical Guidelines for surgical and non-surgical treatment of patients with lumbar spinal stenosis.</a:t>
            </a:r>
            <a:r>
              <a:rPr lang="de-CH" sz="1400" dirty="0">
                <a:solidFill>
                  <a:schemeClr val="tx1"/>
                </a:solidFill>
                <a:latin typeface="Georgia" panose="02040502050405020303" pitchFamily="18" charset="0"/>
              </a:rPr>
              <a:t> </a:t>
            </a:r>
            <a:r>
              <a:rPr lang="de-CH" sz="1400" dirty="0" err="1">
                <a:solidFill>
                  <a:schemeClr val="tx1"/>
                </a:solidFill>
                <a:latin typeface="Georgia" panose="02040502050405020303" pitchFamily="18" charset="0"/>
              </a:rPr>
              <a:t>Eur</a:t>
            </a:r>
            <a:r>
              <a:rPr lang="de-CH" sz="1400" dirty="0">
                <a:solidFill>
                  <a:schemeClr val="tx1"/>
                </a:solidFill>
                <a:latin typeface="Georgia" panose="02040502050405020303" pitchFamily="18" charset="0"/>
              </a:rPr>
              <a:t> </a:t>
            </a:r>
            <a:r>
              <a:rPr lang="de-CH" sz="1400" dirty="0" err="1">
                <a:solidFill>
                  <a:schemeClr val="tx1"/>
                </a:solidFill>
                <a:latin typeface="Georgia" panose="02040502050405020303" pitchFamily="18" charset="0"/>
              </a:rPr>
              <a:t>Spine</a:t>
            </a:r>
            <a:r>
              <a:rPr lang="de-CH" sz="1400" dirty="0">
                <a:solidFill>
                  <a:schemeClr val="tx1"/>
                </a:solidFill>
                <a:latin typeface="Georgia" panose="02040502050405020303" pitchFamily="18" charset="0"/>
              </a:rPr>
              <a:t> J;</a:t>
            </a:r>
          </a:p>
        </p:txBody>
      </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Tree>
    <p:extLst>
      <p:ext uri="{BB962C8B-B14F-4D97-AF65-F5344CB8AC3E}">
        <p14:creationId xmlns:p14="http://schemas.microsoft.com/office/powerpoint/2010/main" val="3867440"/>
      </p:ext>
    </p:extLst>
  </p:cSld>
  <p:clrMapOvr>
    <a:masterClrMapping/>
  </p:clrMapOvr>
</p:sld>
</file>

<file path=ppt/theme/theme1.xml><?xml version="1.0" encoding="utf-8"?>
<a:theme xmlns:a="http://schemas.openxmlformats.org/drawingml/2006/main" name="ESJ_PPT">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ESJ_PPT.potx</Template>
  <TotalTime>0</TotalTime>
  <Words>419</Words>
  <Application>Microsoft Macintosh PowerPoint</Application>
  <PresentationFormat>Bildschirmpräsentation (4:3)</PresentationFormat>
  <Paragraphs>27</Paragraphs>
  <Slides>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vt:i4>
      </vt:variant>
    </vt:vector>
  </HeadingPairs>
  <TitlesOfParts>
    <vt:vector size="7" baseType="lpstr">
      <vt:lpstr>Arial</vt:lpstr>
      <vt:lpstr>Calibri</vt:lpstr>
      <vt:lpstr>Georgia</vt:lpstr>
      <vt:lpstr>ESJ_PPT</vt:lpstr>
      <vt:lpstr>PowerPoint-Präsentation</vt:lpstr>
      <vt:lpstr>PowerPoint-Präsentation</vt:lpstr>
      <vt:lpstr>PowerPoint-Präsentation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Force Meeting</dc:title>
  <dc:creator>Maryem-Fama Ismael Aguirre</dc:creator>
  <cp:lastModifiedBy>Irene Zintel</cp:lastModifiedBy>
  <cp:revision>71</cp:revision>
  <cp:lastPrinted>2015-11-08T10:17:41Z</cp:lastPrinted>
  <dcterms:created xsi:type="dcterms:W3CDTF">2015-11-08T09:47:16Z</dcterms:created>
  <dcterms:modified xsi:type="dcterms:W3CDTF">2019-04-19T17:48:17Z</dcterms:modified>
</cp:coreProperties>
</file>