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0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13/07/2019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5"/>
            <a:ext cx="8575912" cy="4373260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4172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Georgia"/>
                  <a:cs typeface="Georgia"/>
                </a:rPr>
                <a:t>Key points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r>
                <a:rPr lang="fr-FR" dirty="0">
                  <a:latin typeface="Georgia" panose="02040502050405020303" pitchFamily="18" charset="0"/>
                  <a:cs typeface="Georgia"/>
                </a:rPr>
                <a:t>[</a:t>
              </a:r>
              <a:r>
                <a:rPr lang="en-GB" dirty="0">
                  <a:latin typeface="Georgia" panose="02040502050405020303" pitchFamily="18" charset="0"/>
                </a:rPr>
                <a:t>asthma, COPD, disorder, multimorbidity, prognosis</a:t>
              </a:r>
              <a:r>
                <a:rPr lang="fr-FR" dirty="0">
                  <a:latin typeface="Georgia" panose="02040502050405020303" pitchFamily="18" charset="0"/>
                  <a:cs typeface="Georgia"/>
                </a:rPr>
                <a:t>]</a:t>
              </a:r>
            </a:p>
            <a:p>
              <a:pPr marL="342900" indent="-342900">
                <a:buFont typeface="+mj-lt"/>
                <a:buAutoNum type="arabicPeriod"/>
              </a:pP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A multi-morbidity perspective of troublesome low back pain (LBP) has been highlighted. </a:t>
              </a: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Georgia"/>
                </a:rPr>
                <a:t>S</a:t>
              </a:r>
              <a:r>
                <a:rPr lang="en-US" dirty="0">
                  <a:latin typeface="Georgia" panose="02040502050405020303" pitchFamily="18" charset="0"/>
                </a:rPr>
                <a:t>uffering from asthma and/or COPD seems to increase the risk for developing troublesome LBP.</a:t>
              </a: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It is important to consider the overall health of people at risk for troublesome LBP.</a:t>
              </a:r>
              <a:endParaRPr lang="fr-FR" dirty="0">
                <a:latin typeface="Georgia" panose="02040502050405020303" pitchFamily="18" charset="0"/>
                <a:cs typeface="Georgia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6C3E5A73-E753-F54B-83F6-D04DC29F4DCF}"/>
              </a:ext>
            </a:extLst>
          </p:cNvPr>
          <p:cNvSpPr txBox="1"/>
          <p:nvPr/>
        </p:nvSpPr>
        <p:spPr>
          <a:xfrm>
            <a:off x="403735" y="5841999"/>
            <a:ext cx="75841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latin typeface="Georgia" panose="02040502050405020303" pitchFamily="18" charset="0"/>
              </a:rPr>
              <a:t>Rasmussen-Barr E, </a:t>
            </a:r>
            <a:r>
              <a:rPr lang="de-CH" sz="1400" dirty="0" err="1">
                <a:latin typeface="Georgia" panose="02040502050405020303" pitchFamily="18" charset="0"/>
              </a:rPr>
              <a:t>Magnusson</a:t>
            </a:r>
            <a:r>
              <a:rPr lang="de-CH" sz="1400" dirty="0">
                <a:latin typeface="Georgia" panose="02040502050405020303" pitchFamily="18" charset="0"/>
              </a:rPr>
              <a:t> C, Nordin MC, </a:t>
            </a:r>
            <a:r>
              <a:rPr lang="de-CH" sz="1400" dirty="0" err="1">
                <a:latin typeface="Georgia" panose="02040502050405020303" pitchFamily="18" charset="0"/>
              </a:rPr>
              <a:t>Skillgate</a:t>
            </a:r>
            <a:r>
              <a:rPr lang="de-CH" sz="1400" dirty="0">
                <a:latin typeface="Georgia" panose="02040502050405020303" pitchFamily="18" charset="0"/>
              </a:rPr>
              <a:t> E (2019)</a:t>
            </a:r>
            <a:r>
              <a:rPr lang="de-DE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Are </a:t>
            </a:r>
            <a:r>
              <a:rPr lang="en-GB" sz="1400" dirty="0">
                <a:latin typeface="Georgia" panose="02040502050405020303" pitchFamily="18" charset="0"/>
              </a:rPr>
              <a:t>respiratory disorders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risk factors for troublesome low-back pain? A study of a general population cohort in Sweden.</a:t>
            </a:r>
          </a:p>
          <a:p>
            <a:r>
              <a:rPr lang="en-GB" sz="1400" dirty="0" err="1">
                <a:latin typeface="Georgia" panose="02040502050405020303" pitchFamily="18" charset="0"/>
              </a:rPr>
              <a:t>Eur</a:t>
            </a:r>
            <a:r>
              <a:rPr lang="en-GB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3735" y="1255967"/>
            <a:ext cx="8575912" cy="4257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B46A46-AB36-4E8F-8ED4-224218CDD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370987"/>
              </p:ext>
            </p:extLst>
          </p:nvPr>
        </p:nvGraphicFramePr>
        <p:xfrm>
          <a:off x="1655519" y="1255967"/>
          <a:ext cx="6072343" cy="3949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7488">
                  <a:extLst>
                    <a:ext uri="{9D8B030D-6E8A-4147-A177-3AD203B41FA5}">
                      <a16:colId xmlns:a16="http://schemas.microsoft.com/office/drawing/2014/main" val="1372173402"/>
                    </a:ext>
                  </a:extLst>
                </a:gridCol>
                <a:gridCol w="827882">
                  <a:extLst>
                    <a:ext uri="{9D8B030D-6E8A-4147-A177-3AD203B41FA5}">
                      <a16:colId xmlns:a16="http://schemas.microsoft.com/office/drawing/2014/main" val="4041212715"/>
                    </a:ext>
                  </a:extLst>
                </a:gridCol>
                <a:gridCol w="1227675">
                  <a:extLst>
                    <a:ext uri="{9D8B030D-6E8A-4147-A177-3AD203B41FA5}">
                      <a16:colId xmlns:a16="http://schemas.microsoft.com/office/drawing/2014/main" val="1514976369"/>
                    </a:ext>
                  </a:extLst>
                </a:gridCol>
                <a:gridCol w="606581">
                  <a:extLst>
                    <a:ext uri="{9D8B030D-6E8A-4147-A177-3AD203B41FA5}">
                      <a16:colId xmlns:a16="http://schemas.microsoft.com/office/drawing/2014/main" val="717050358"/>
                    </a:ext>
                  </a:extLst>
                </a:gridCol>
                <a:gridCol w="1495411">
                  <a:extLst>
                    <a:ext uri="{9D8B030D-6E8A-4147-A177-3AD203B41FA5}">
                      <a16:colId xmlns:a16="http://schemas.microsoft.com/office/drawing/2014/main" val="4263323108"/>
                    </a:ext>
                  </a:extLst>
                </a:gridCol>
                <a:gridCol w="607306">
                  <a:extLst>
                    <a:ext uri="{9D8B030D-6E8A-4147-A177-3AD203B41FA5}">
                      <a16:colId xmlns:a16="http://schemas.microsoft.com/office/drawing/2014/main" val="804680017"/>
                    </a:ext>
                  </a:extLst>
                </a:gridCol>
              </a:tblGrid>
              <a:tr h="806589">
                <a:tc gridSpan="6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Table II. Associations between suffering from </a:t>
                      </a:r>
                      <a:r>
                        <a:rPr lang="en-GB" sz="1100" dirty="0">
                          <a:effectLst/>
                        </a:rPr>
                        <a:t>asthma</a:t>
                      </a:r>
                      <a:r>
                        <a:rPr lang="en-US" sz="1000" dirty="0">
                          <a:effectLst/>
                        </a:rPr>
                        <a:t>, COPD and </a:t>
                      </a:r>
                      <a:r>
                        <a:rPr lang="en-GB" sz="1100" dirty="0">
                          <a:effectLst/>
                        </a:rPr>
                        <a:t>asthma/</a:t>
                      </a:r>
                      <a:r>
                        <a:rPr lang="en-US" sz="1000" dirty="0">
                          <a:effectLst/>
                        </a:rPr>
                        <a:t> COPD and  the risk of experiencing at least one episode of troublesome LBP. The associations are presented as crude and adjusted risk ratios (RR) and 95% confidence intervals (95% CI).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689161"/>
                  </a:ext>
                </a:extLst>
              </a:tr>
              <a:tr h="8662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Exposure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Exposed cases </a:t>
                      </a:r>
                      <a:endParaRPr lang="sv-SE" sz="10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(Non-exposed cases)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Crude</a:t>
                      </a:r>
                      <a:endParaRPr lang="sv-SE" sz="10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RR (95% CI)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Adjusted 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RR (95% CI)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extLst>
                  <a:ext uri="{0D108BD9-81ED-4DB2-BD59-A6C34878D82A}">
                    <a16:rowId xmlns:a16="http://schemas.microsoft.com/office/drawing/2014/main" val="1718809994"/>
                  </a:ext>
                </a:extLst>
              </a:tr>
              <a:tr h="2272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extLst>
                  <a:ext uri="{0D108BD9-81ED-4DB2-BD59-A6C34878D82A}">
                    <a16:rowId xmlns:a16="http://schemas.microsoft.com/office/drawing/2014/main" val="240613816"/>
                  </a:ext>
                </a:extLst>
              </a:tr>
              <a:tr h="4258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Asthma </a:t>
                      </a:r>
                      <a:endParaRPr lang="sv-SE" sz="100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(442)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1.20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(0.86-1.68)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1.29*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(0.92-1.81)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ns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extLst>
                  <a:ext uri="{0D108BD9-81ED-4DB2-BD59-A6C34878D82A}">
                    <a16:rowId xmlns:a16="http://schemas.microsoft.com/office/drawing/2014/main" val="528729232"/>
                  </a:ext>
                </a:extLst>
              </a:tr>
              <a:tr h="2272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extLst>
                  <a:ext uri="{0D108BD9-81ED-4DB2-BD59-A6C34878D82A}">
                    <a16:rowId xmlns:a16="http://schemas.microsoft.com/office/drawing/2014/main" val="690875408"/>
                  </a:ext>
                </a:extLst>
              </a:tr>
              <a:tr h="3464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COPD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(466)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2.63</a:t>
                      </a:r>
                      <a:endParaRPr lang="sv-SE" sz="10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(1.49-4.66)</a:t>
                      </a:r>
                      <a:endParaRPr lang="sv-SE" sz="10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2.0* 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</a:t>
                      </a:r>
                      <a:r>
                        <a:rPr lang="en-GB" sz="1100">
                          <a:effectLst/>
                        </a:rPr>
                        <a:t>1.13-3.56)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0.02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extLst>
                  <a:ext uri="{0D108BD9-81ED-4DB2-BD59-A6C34878D82A}">
                    <a16:rowId xmlns:a16="http://schemas.microsoft.com/office/drawing/2014/main" val="2700252419"/>
                  </a:ext>
                </a:extLst>
              </a:tr>
              <a:tr h="4018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Asthma and COPD</a:t>
                      </a:r>
                      <a:endParaRPr lang="sv-SE" sz="100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(472)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4.11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(1.82-9.27)</a:t>
                      </a:r>
                      <a:endParaRPr lang="sv-SE" sz="100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v-S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3.55**  </a:t>
                      </a:r>
                      <a:endParaRPr lang="sv-SE" sz="10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</a:t>
                      </a:r>
                      <a:r>
                        <a:rPr lang="en-GB" sz="1100" dirty="0">
                          <a:effectLst/>
                        </a:rPr>
                        <a:t>1.58-7.98</a:t>
                      </a:r>
                      <a:r>
                        <a:rPr lang="en-US" sz="1000" dirty="0">
                          <a:effectLst/>
                        </a:rPr>
                        <a:t>)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0.002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extLst>
                  <a:ext uri="{0D108BD9-81ED-4DB2-BD59-A6C34878D82A}">
                    <a16:rowId xmlns:a16="http://schemas.microsoft.com/office/drawing/2014/main" val="2433554477"/>
                  </a:ext>
                </a:extLst>
              </a:tr>
              <a:tr h="481686">
                <a:tc gridSpan="6"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*Adjusted for age, ** Adjusted for age, sleep, and neck pain. ASTHMA =Asthma, COPD=Chronic Obstructive Pulmonary Disorder</a:t>
                      </a:r>
                      <a:endParaRPr lang="sv-S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98" marR="63898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234169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C2033D86-23D2-1841-95A8-8D4494BDC517}"/>
              </a:ext>
            </a:extLst>
          </p:cNvPr>
          <p:cNvSpPr txBox="1"/>
          <p:nvPr/>
        </p:nvSpPr>
        <p:spPr>
          <a:xfrm>
            <a:off x="403735" y="5841999"/>
            <a:ext cx="75841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latin typeface="Georgia" panose="02040502050405020303" pitchFamily="18" charset="0"/>
              </a:rPr>
              <a:t>Rasmussen-Barr E, </a:t>
            </a:r>
            <a:r>
              <a:rPr lang="de-CH" sz="1400" dirty="0" err="1">
                <a:latin typeface="Georgia" panose="02040502050405020303" pitchFamily="18" charset="0"/>
              </a:rPr>
              <a:t>Magnusson</a:t>
            </a:r>
            <a:r>
              <a:rPr lang="de-CH" sz="1400" dirty="0">
                <a:latin typeface="Georgia" panose="02040502050405020303" pitchFamily="18" charset="0"/>
              </a:rPr>
              <a:t> C, Nordin MC, </a:t>
            </a:r>
            <a:r>
              <a:rPr lang="de-CH" sz="1400" dirty="0" err="1">
                <a:latin typeface="Georgia" panose="02040502050405020303" pitchFamily="18" charset="0"/>
              </a:rPr>
              <a:t>Skillgate</a:t>
            </a:r>
            <a:r>
              <a:rPr lang="de-CH" sz="1400" dirty="0">
                <a:latin typeface="Georgia" panose="02040502050405020303" pitchFamily="18" charset="0"/>
              </a:rPr>
              <a:t> E (2019)</a:t>
            </a:r>
            <a:r>
              <a:rPr lang="de-DE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Are </a:t>
            </a:r>
            <a:r>
              <a:rPr lang="en-GB" sz="1400" dirty="0">
                <a:latin typeface="Georgia" panose="02040502050405020303" pitchFamily="18" charset="0"/>
              </a:rPr>
              <a:t>respiratory disorders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risk factors for troublesome low-back pain? A study of a general population cohort in Sweden.</a:t>
            </a:r>
          </a:p>
          <a:p>
            <a:r>
              <a:rPr lang="en-GB" sz="1400" dirty="0" err="1">
                <a:latin typeface="Georgia" panose="02040502050405020303" pitchFamily="18" charset="0"/>
              </a:rPr>
              <a:t>Eur</a:t>
            </a:r>
            <a:r>
              <a:rPr lang="en-GB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284596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3928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/>
                  <a:cs typeface="Georgia"/>
                </a:rPr>
                <a:t>Take</a:t>
              </a:r>
              <a:r>
                <a:rPr lang="fr-FR" sz="2800" dirty="0">
                  <a:latin typeface="Georgia"/>
                  <a:cs typeface="Georgia"/>
                </a:rPr>
                <a:t> Home Messages</a:t>
              </a: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en-US" dirty="0">
                <a:latin typeface="Georgia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Georgia"/>
                </a:rPr>
                <a:t>People with no or occasional  low-back pain and, suffering from asthma and/or COPD seem to have an increased risk to develop troublesome low-back pain.</a:t>
              </a:r>
            </a:p>
            <a:p>
              <a:pPr marL="342900" indent="-342900">
                <a:buFont typeface="+mj-lt"/>
                <a:buAutoNum type="arabicPeriod"/>
              </a:pPr>
              <a:endParaRPr lang="en-US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Georgia"/>
                </a:rPr>
                <a:t>T</a:t>
              </a:r>
              <a:r>
                <a:rPr lang="en-US" dirty="0">
                  <a:latin typeface="Georgia" panose="02040502050405020303" pitchFamily="18" charset="0"/>
                </a:rPr>
                <a:t>he overall health of people at risk for troublesome LBP are important to consider.</a:t>
              </a:r>
              <a:endParaRPr lang="en-US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endParaRPr lang="en-US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Georgia"/>
                </a:rPr>
                <a:t>Consider low-back pain from a </a:t>
              </a:r>
              <a:r>
                <a:rPr lang="en-US" dirty="0">
                  <a:latin typeface="Georgia" panose="02040502050405020303" pitchFamily="18" charset="0"/>
                </a:rPr>
                <a:t>multi-morbidity perspective. </a:t>
              </a:r>
              <a:endParaRPr lang="en-US" dirty="0">
                <a:latin typeface="Georgia"/>
                <a:cs typeface="Georgia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16941FFF-453C-AD4E-A7D3-AAEBD8F6BCD4}"/>
              </a:ext>
            </a:extLst>
          </p:cNvPr>
          <p:cNvSpPr txBox="1"/>
          <p:nvPr/>
        </p:nvSpPr>
        <p:spPr>
          <a:xfrm>
            <a:off x="403735" y="5841999"/>
            <a:ext cx="75841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>
                <a:latin typeface="Georgia" panose="02040502050405020303" pitchFamily="18" charset="0"/>
              </a:rPr>
              <a:t>Rasmussen-Barr E, </a:t>
            </a:r>
            <a:r>
              <a:rPr lang="de-CH" sz="1400" dirty="0" err="1">
                <a:latin typeface="Georgia" panose="02040502050405020303" pitchFamily="18" charset="0"/>
              </a:rPr>
              <a:t>Magnusson</a:t>
            </a:r>
            <a:r>
              <a:rPr lang="de-CH" sz="1400" dirty="0">
                <a:latin typeface="Georgia" panose="02040502050405020303" pitchFamily="18" charset="0"/>
              </a:rPr>
              <a:t> C, Nordin MC, </a:t>
            </a:r>
            <a:r>
              <a:rPr lang="de-CH" sz="1400" dirty="0" err="1">
                <a:latin typeface="Georgia" panose="02040502050405020303" pitchFamily="18" charset="0"/>
              </a:rPr>
              <a:t>Skillgate</a:t>
            </a:r>
            <a:r>
              <a:rPr lang="de-CH" sz="1400" dirty="0">
                <a:latin typeface="Georgia" panose="02040502050405020303" pitchFamily="18" charset="0"/>
              </a:rPr>
              <a:t> E (2019)</a:t>
            </a:r>
            <a:r>
              <a:rPr lang="de-DE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Are </a:t>
            </a:r>
            <a:r>
              <a:rPr lang="en-GB" sz="1400" dirty="0">
                <a:latin typeface="Georgia" panose="02040502050405020303" pitchFamily="18" charset="0"/>
              </a:rPr>
              <a:t>respiratory disorders </a:t>
            </a:r>
          </a:p>
          <a:p>
            <a:r>
              <a:rPr lang="en-GB" sz="1400" dirty="0">
                <a:latin typeface="Georgia" panose="02040502050405020303" pitchFamily="18" charset="0"/>
              </a:rPr>
              <a:t>risk factors for troublesome low-back pain? A study of a general population cohort in Sweden.</a:t>
            </a:r>
          </a:p>
          <a:p>
            <a:r>
              <a:rPr lang="en-GB" sz="1400" dirty="0" err="1">
                <a:latin typeface="Georgia" panose="02040502050405020303" pitchFamily="18" charset="0"/>
              </a:rPr>
              <a:t>Eur</a:t>
            </a:r>
            <a:r>
              <a:rPr lang="en-GB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374</Words>
  <Application>Microsoft Macintosh PowerPoint</Application>
  <PresentationFormat>Bildschirmpräsentation (4:3)</PresentationFormat>
  <Paragraphs>80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</vt:lpstr>
      <vt:lpstr>Times New Roman</vt:lpstr>
      <vt:lpstr>ESJ_PPT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Microsoft Office User</cp:lastModifiedBy>
  <cp:revision>57</cp:revision>
  <cp:lastPrinted>2015-11-08T10:17:41Z</cp:lastPrinted>
  <dcterms:created xsi:type="dcterms:W3CDTF">2015-11-08T09:47:16Z</dcterms:created>
  <dcterms:modified xsi:type="dcterms:W3CDTF">2019-07-13T06:49:17Z</dcterms:modified>
</cp:coreProperties>
</file>