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2" autoAdjust="0"/>
    <p:restoredTop sz="96226" autoAdjust="0"/>
  </p:normalViewPr>
  <p:slideViewPr>
    <p:cSldViewPr snapToGrid="0" snapToObjects="1">
      <p:cViewPr varScale="1">
        <p:scale>
          <a:sx n="186" d="100"/>
          <a:sy n="186" d="100"/>
        </p:scale>
        <p:origin x="20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17/08/2019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113054"/>
            <a:ext cx="8575912" cy="4423375"/>
            <a:chOff x="11763" y="819755"/>
            <a:chExt cx="8393444" cy="6048852"/>
          </a:xfrm>
        </p:grpSpPr>
        <p:sp>
          <p:nvSpPr>
            <p:cNvPr id="9" name="Rectangle 8"/>
            <p:cNvSpPr/>
            <p:nvPr/>
          </p:nvSpPr>
          <p:spPr>
            <a:xfrm>
              <a:off x="11763" y="1025517"/>
              <a:ext cx="8393444" cy="55366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1" y="819755"/>
              <a:ext cx="8054981" cy="6048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Georgia" panose="02040502050405020303" pitchFamily="18" charset="0"/>
                  <a:cs typeface="Arial"/>
                </a:rPr>
                <a:t>Key points</a:t>
              </a:r>
            </a:p>
            <a:p>
              <a:endParaRPr lang="fr-FR" sz="1600" dirty="0">
                <a:latin typeface="Georgia" panose="02040502050405020303" pitchFamily="18" charset="0"/>
                <a:cs typeface="Arial"/>
              </a:endParaRPr>
            </a:p>
            <a:p>
              <a:endParaRPr lang="fr-FR" sz="1600" dirty="0">
                <a:latin typeface="Georgia" panose="02040502050405020303" pitchFamily="18" charset="0"/>
                <a:cs typeface="Arial"/>
              </a:endParaRPr>
            </a:p>
            <a:p>
              <a:pPr marL="228600" indent="-228600">
                <a:spcAft>
                  <a:spcPts val="600"/>
                </a:spcAft>
                <a:buFont typeface="+mj-lt"/>
                <a:buAutoNum type="arabicPeriod"/>
              </a:pPr>
              <a:r>
                <a:rPr lang="en-US" sz="1600" dirty="0">
                  <a:latin typeface="Georgia" panose="02040502050405020303" pitchFamily="18" charset="0"/>
                  <a:cs typeface="Arial"/>
                </a:rPr>
                <a:t>Endplate bone marrow lesions, which are mainly identified using T1- and T2-weighted MRI (“</a:t>
              </a:r>
              <a:r>
                <a:rPr lang="en-US" sz="1600" dirty="0" err="1">
                  <a:latin typeface="Georgia" panose="02040502050405020303" pitchFamily="18" charset="0"/>
                  <a:cs typeface="Arial"/>
                </a:rPr>
                <a:t>Modic</a:t>
              </a:r>
              <a:r>
                <a:rPr lang="en-US" sz="1600" dirty="0">
                  <a:latin typeface="Georgia" panose="02040502050405020303" pitchFamily="18" charset="0"/>
                  <a:cs typeface="Arial"/>
                </a:rPr>
                <a:t> changes”), are the focus of a large and growing body of work. However, the specific methods for diagnosing these lesions can bias study findings.</a:t>
              </a:r>
            </a:p>
            <a:p>
              <a:pPr marL="228600" indent="-228600">
                <a:spcAft>
                  <a:spcPts val="600"/>
                </a:spcAft>
                <a:buFont typeface="+mj-lt"/>
                <a:buAutoNum type="arabicPeriod"/>
              </a:pPr>
              <a:r>
                <a:rPr lang="en-US" sz="1600" dirty="0">
                  <a:latin typeface="Georgia" panose="02040502050405020303" pitchFamily="18" charset="0"/>
                  <a:cs typeface="Arial"/>
                </a:rPr>
                <a:t>The high diagnostic specificity of </a:t>
              </a:r>
              <a:r>
                <a:rPr lang="en-US" sz="1600" dirty="0" err="1">
                  <a:latin typeface="Georgia" panose="02040502050405020303" pitchFamily="18" charset="0"/>
                  <a:cs typeface="Arial"/>
                </a:rPr>
                <a:t>Modic</a:t>
              </a:r>
              <a:r>
                <a:rPr lang="en-US" sz="1600" dirty="0">
                  <a:latin typeface="Georgia" panose="02040502050405020303" pitchFamily="18" charset="0"/>
                  <a:cs typeface="Arial"/>
                </a:rPr>
                <a:t> classification for a painful level contributes to the significant association observed between </a:t>
              </a:r>
              <a:r>
                <a:rPr lang="en-US" sz="1600" dirty="0" err="1">
                  <a:latin typeface="Georgia" panose="02040502050405020303" pitchFamily="18" charset="0"/>
                  <a:cs typeface="Arial"/>
                </a:rPr>
                <a:t>Modic</a:t>
              </a:r>
              <a:r>
                <a:rPr lang="en-US" sz="1600" dirty="0">
                  <a:latin typeface="Georgia" panose="02040502050405020303" pitchFamily="18" charset="0"/>
                  <a:cs typeface="Arial"/>
                </a:rPr>
                <a:t> changes and LBP. Low and variable sensitivity underlies the between- and within-studies variability. Poor sensitivity may be owing to the presence of other pain generators, the limited MRI resolution, and the imperfect reliability of </a:t>
              </a:r>
              <a:r>
                <a:rPr lang="en-US" sz="1600" dirty="0" err="1">
                  <a:latin typeface="Georgia" panose="02040502050405020303" pitchFamily="18" charset="0"/>
                  <a:cs typeface="Arial"/>
                </a:rPr>
                <a:t>Modic</a:t>
              </a:r>
              <a:r>
                <a:rPr lang="en-US" sz="1600" dirty="0">
                  <a:latin typeface="Georgia" panose="02040502050405020303" pitchFamily="18" charset="0"/>
                  <a:cs typeface="Arial"/>
                </a:rPr>
                <a:t> classification. </a:t>
              </a:r>
              <a:endParaRPr lang="fr-FR" sz="1600" dirty="0">
                <a:latin typeface="Georgia" panose="02040502050405020303" pitchFamily="18" charset="0"/>
                <a:cs typeface="Arial"/>
              </a:endParaRPr>
            </a:p>
            <a:p>
              <a:pPr marL="228600" indent="-228600">
                <a:spcAft>
                  <a:spcPts val="600"/>
                </a:spcAft>
                <a:buFont typeface="+mj-lt"/>
                <a:buAutoNum type="arabicPeriod"/>
              </a:pPr>
              <a:r>
                <a:rPr lang="en-US" sz="1600" dirty="0">
                  <a:latin typeface="Georgia" panose="02040502050405020303" pitchFamily="18" charset="0"/>
                  <a:cs typeface="Arial"/>
                </a:rPr>
                <a:t>Magnet strength and pulse sequence parameters can impact the detection of </a:t>
              </a:r>
              <a:r>
                <a:rPr lang="en-US" sz="1600" dirty="0" err="1">
                  <a:latin typeface="Georgia" panose="02040502050405020303" pitchFamily="18" charset="0"/>
                  <a:cs typeface="Arial"/>
                </a:rPr>
                <a:t>Modic</a:t>
              </a:r>
              <a:r>
                <a:rPr lang="en-US" sz="1600" dirty="0">
                  <a:latin typeface="Georgia" panose="02040502050405020303" pitchFamily="18" charset="0"/>
                  <a:cs typeface="Arial"/>
                </a:rPr>
                <a:t> changes. </a:t>
              </a:r>
              <a:endParaRPr lang="fr-FR" sz="1600" dirty="0">
                <a:latin typeface="Georgia" panose="02040502050405020303" pitchFamily="18" charset="0"/>
                <a:cs typeface="Arial"/>
              </a:endParaRPr>
            </a:p>
            <a:p>
              <a:pPr marL="228600" indent="-228600">
                <a:spcAft>
                  <a:spcPts val="600"/>
                </a:spcAft>
                <a:buFont typeface="+mj-lt"/>
                <a:buAutoNum type="arabicPeriod"/>
              </a:pPr>
              <a:r>
                <a:rPr lang="en-US" sz="1600" dirty="0">
                  <a:latin typeface="Georgia" panose="02040502050405020303" pitchFamily="18" charset="0"/>
                  <a:cs typeface="Arial"/>
                </a:rPr>
                <a:t>Advanced pulse sequences may improve reliability and prove valuable for quantifying lesion severity. </a:t>
              </a:r>
              <a:endParaRPr lang="fr-FR" sz="1600" dirty="0">
                <a:latin typeface="Georgia" panose="02040502050405020303" pitchFamily="18" charset="0"/>
                <a:cs typeface="Arial"/>
              </a:endParaRP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598C749E-59CA-B64F-ACC8-7B70653461BB}"/>
              </a:ext>
            </a:extLst>
          </p:cNvPr>
          <p:cNvSpPr txBox="1"/>
          <p:nvPr/>
        </p:nvSpPr>
        <p:spPr>
          <a:xfrm>
            <a:off x="403735" y="5686898"/>
            <a:ext cx="71032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</a:rPr>
              <a:t>Fields AJ,</a:t>
            </a:r>
            <a:r>
              <a:rPr lang="en-US" sz="1400" baseline="30000" dirty="0">
                <a:latin typeface="Georgia" panose="02040502050405020303" pitchFamily="18" charset="0"/>
              </a:rPr>
              <a:t> </a:t>
            </a:r>
            <a:r>
              <a:rPr lang="en-US" sz="1400" dirty="0" err="1">
                <a:latin typeface="Georgia" panose="02040502050405020303" pitchFamily="18" charset="0"/>
              </a:rPr>
              <a:t>Battié</a:t>
            </a:r>
            <a:r>
              <a:rPr lang="en-US" sz="1400" dirty="0">
                <a:latin typeface="Georgia" panose="02040502050405020303" pitchFamily="18" charset="0"/>
              </a:rPr>
              <a:t> MC, Herzog RJ, </a:t>
            </a:r>
            <a:r>
              <a:rPr lang="en-US" sz="1400" dirty="0" err="1">
                <a:latin typeface="Georgia" panose="02040502050405020303" pitchFamily="18" charset="0"/>
              </a:rPr>
              <a:t>Jarvik</a:t>
            </a:r>
            <a:r>
              <a:rPr lang="en-US" sz="1400" dirty="0">
                <a:latin typeface="Georgia" panose="02040502050405020303" pitchFamily="18" charset="0"/>
              </a:rPr>
              <a:t> JG, Krug R, Link TM, </a:t>
            </a:r>
            <a:r>
              <a:rPr lang="en-US" sz="1400" dirty="0" err="1">
                <a:latin typeface="Georgia" panose="02040502050405020303" pitchFamily="18" charset="0"/>
              </a:rPr>
              <a:t>Lotz</a:t>
            </a:r>
            <a:r>
              <a:rPr lang="en-US" sz="1400" dirty="0">
                <a:latin typeface="Georgia" panose="02040502050405020303" pitchFamily="18" charset="0"/>
              </a:rPr>
              <a:t> JC, O’Neill CW,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Sharma A; for the ISSLS Degenerative Spinal Phenotypes Group (2019)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Measuring and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reporting of vertebral endplate bone marrow lesions as seen on MRI (</a:t>
            </a:r>
            <a:r>
              <a:rPr lang="en-US" sz="1400" dirty="0" err="1">
                <a:latin typeface="Georgia" panose="02040502050405020303" pitchFamily="18" charset="0"/>
              </a:rPr>
              <a:t>Modic</a:t>
            </a:r>
            <a:r>
              <a:rPr lang="en-US" sz="1400" dirty="0">
                <a:latin typeface="Georgia" panose="02040502050405020303" pitchFamily="18" charset="0"/>
              </a:rPr>
              <a:t> changes);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recommendations from the ISSLS Degenerative Spinal Phenotypes Group.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DE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047" y="5840424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 Box 1"/>
          <p:cNvSpPr txBox="1">
            <a:spLocks noChangeArrowheads="1"/>
          </p:cNvSpPr>
          <p:nvPr/>
        </p:nvSpPr>
        <p:spPr bwMode="auto">
          <a:xfrm>
            <a:off x="405635" y="1165067"/>
            <a:ext cx="8387730" cy="4527589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ÇlÇr ñæí©" charset="0"/>
                <a:cs typeface="Arial"/>
              </a:rPr>
              <a:t>SUGGESTED GUIDELINES FOR PRESENTATION OF MODIC CHANGE DATA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  <a:ea typeface="ÇlÇr ñæí©" charset="0"/>
              <a:cs typeface="Arial"/>
            </a:endParaRPr>
          </a:p>
          <a:p>
            <a:pPr lvl="0" defTabSz="914400"/>
            <a:r>
              <a:rPr lang="en-US" sz="1600" b="1" dirty="0">
                <a:latin typeface="Georgia" panose="02040502050405020303" pitchFamily="18" charset="0"/>
                <a:ea typeface="ÇlÇr ñæí©" charset="0"/>
                <a:cs typeface="Arial"/>
              </a:rPr>
              <a:t>MR unit: 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Identify the MRI instrument and magnetic field strength, plus any surface coils or specialized tables used to collect and amplify signal. Include model number and manufacturer. For longitudinal or multi-center studies, use scanners with the same field strength.</a:t>
            </a:r>
          </a:p>
          <a:p>
            <a:pPr lvl="0" defTabSz="914400"/>
            <a:r>
              <a:rPr lang="en-US" sz="1600" b="1" dirty="0">
                <a:latin typeface="Georgia" panose="02040502050405020303" pitchFamily="18" charset="0"/>
                <a:ea typeface="ÇlÇr ñæí©" charset="0"/>
                <a:cs typeface="Arial"/>
              </a:rPr>
              <a:t>Sequences: 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Specify the T1- and T2-weighted sequence parameters, including the type of spin echo, repetition time/echo time, field of view, matrix size, slice thickness/spacing, number of echoes, and the type of fat suppression that was applied. If fat suppression was used, the </a:t>
            </a:r>
            <a:r>
              <a:rPr lang="en-US" sz="1600" dirty="0" err="1">
                <a:latin typeface="Georgia" panose="02040502050405020303" pitchFamily="18" charset="0"/>
                <a:ea typeface="ÇlÇr ñæí©" charset="0"/>
                <a:cs typeface="Arial"/>
              </a:rPr>
              <a:t>Modic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 classification for type 2 changes should be defined as having </a:t>
            </a:r>
            <a:r>
              <a:rPr lang="en-US" sz="1600" dirty="0" err="1">
                <a:latin typeface="Georgia" panose="02040502050405020303" pitchFamily="18" charset="0"/>
                <a:ea typeface="ÇlÇr ñæí©" charset="0"/>
                <a:cs typeface="Arial"/>
              </a:rPr>
              <a:t>hyperintense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 signal on T1-weighted images and </a:t>
            </a:r>
            <a:r>
              <a:rPr lang="en-US" sz="1600" dirty="0" err="1">
                <a:latin typeface="Georgia" panose="02040502050405020303" pitchFamily="18" charset="0"/>
                <a:ea typeface="ÇlÇr ñæí©" charset="0"/>
                <a:cs typeface="Arial"/>
              </a:rPr>
              <a:t>hypointense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 on fat-saturated T2-weighted images. If additional sequences will be used for classifying </a:t>
            </a:r>
            <a:r>
              <a:rPr lang="en-US" sz="1600" dirty="0" err="1">
                <a:latin typeface="Georgia" panose="02040502050405020303" pitchFamily="18" charset="0"/>
                <a:ea typeface="ÇlÇr ñæí©" charset="0"/>
                <a:cs typeface="Arial"/>
              </a:rPr>
              <a:t>Modic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 changes, these sequences should be reported in addition to the T1- and T2-weighted sequences.</a:t>
            </a:r>
          </a:p>
          <a:p>
            <a:pPr lvl="0" defTabSz="914400"/>
            <a:r>
              <a:rPr lang="en-US" sz="1600" b="1" dirty="0">
                <a:latin typeface="Georgia" panose="02040502050405020303" pitchFamily="18" charset="0"/>
                <a:ea typeface="ÇlÇr ñæí©" charset="0"/>
                <a:cs typeface="Arial"/>
              </a:rPr>
              <a:t>Image evaluation: 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Describe which image slices were rated and which levels were evaluated.</a:t>
            </a:r>
          </a:p>
          <a:p>
            <a:pPr lvl="0" defTabSz="914400"/>
            <a:r>
              <a:rPr lang="en-US" sz="1600" b="1" dirty="0">
                <a:latin typeface="Georgia" panose="02040502050405020303" pitchFamily="18" charset="0"/>
                <a:ea typeface="ÇlÇr ñæí©" charset="0"/>
                <a:cs typeface="Arial"/>
              </a:rPr>
              <a:t>Rater agreement: 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Report the inter-rater and intra-rater kappa statistics for categorical </a:t>
            </a:r>
            <a:r>
              <a:rPr lang="en-US" sz="1600" dirty="0" err="1">
                <a:latin typeface="Georgia" panose="02040502050405020303" pitchFamily="18" charset="0"/>
                <a:ea typeface="ÇlÇr ñæí©" charset="0"/>
                <a:cs typeface="Arial"/>
              </a:rPr>
              <a:t>Modic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 classification. Also, report the inter-rater and intra-rater </a:t>
            </a:r>
            <a:r>
              <a:rPr lang="en-US" sz="1600" dirty="0" err="1">
                <a:latin typeface="Georgia" panose="02040502050405020303" pitchFamily="18" charset="0"/>
                <a:ea typeface="ÇlÇr ñæí©" charset="0"/>
                <a:cs typeface="Arial"/>
              </a:rPr>
              <a:t>intraclass</a:t>
            </a:r>
            <a:r>
              <a:rPr lang="en-US" sz="1600" dirty="0">
                <a:latin typeface="Georgia" panose="02040502050405020303" pitchFamily="18" charset="0"/>
                <a:ea typeface="ÇlÇr ñæí©" charset="0"/>
                <a:cs typeface="Arial"/>
              </a:rPr>
              <a:t> correlation coefficients (ICC) if using quantitative measurements.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  <a:ea typeface="ÇlÇr ñæí©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5B25630-4016-7848-9E72-A8C540B6B976}"/>
              </a:ext>
            </a:extLst>
          </p:cNvPr>
          <p:cNvSpPr txBox="1"/>
          <p:nvPr/>
        </p:nvSpPr>
        <p:spPr>
          <a:xfrm>
            <a:off x="405635" y="5692656"/>
            <a:ext cx="7246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</a:rPr>
              <a:t>Fields AJ,</a:t>
            </a:r>
            <a:r>
              <a:rPr lang="en-US" sz="1400" baseline="30000" dirty="0">
                <a:latin typeface="Georgia" panose="02040502050405020303" pitchFamily="18" charset="0"/>
              </a:rPr>
              <a:t> </a:t>
            </a:r>
            <a:r>
              <a:rPr lang="en-US" sz="1400" dirty="0" err="1">
                <a:latin typeface="Georgia" panose="02040502050405020303" pitchFamily="18" charset="0"/>
              </a:rPr>
              <a:t>Battié</a:t>
            </a:r>
            <a:r>
              <a:rPr lang="en-US" sz="1400" dirty="0">
                <a:latin typeface="Georgia" panose="02040502050405020303" pitchFamily="18" charset="0"/>
              </a:rPr>
              <a:t> MC, Herzog RJ, </a:t>
            </a:r>
            <a:r>
              <a:rPr lang="en-US" sz="1400" dirty="0" err="1">
                <a:latin typeface="Georgia" panose="02040502050405020303" pitchFamily="18" charset="0"/>
              </a:rPr>
              <a:t>Jarvik</a:t>
            </a:r>
            <a:r>
              <a:rPr lang="en-US" sz="1400" dirty="0">
                <a:latin typeface="Georgia" panose="02040502050405020303" pitchFamily="18" charset="0"/>
              </a:rPr>
              <a:t> JG, Krug R, Link TM, </a:t>
            </a:r>
            <a:r>
              <a:rPr lang="en-US" sz="1400" dirty="0" err="1">
                <a:latin typeface="Georgia" panose="02040502050405020303" pitchFamily="18" charset="0"/>
              </a:rPr>
              <a:t>Lotz</a:t>
            </a:r>
            <a:r>
              <a:rPr lang="en-US" sz="1400" dirty="0">
                <a:latin typeface="Georgia" panose="02040502050405020303" pitchFamily="18" charset="0"/>
              </a:rPr>
              <a:t> JC, O’Neill CW,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Sharma A; for the ISSLS Degenerative Spinal Phenotypes Group (2019)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Measuring and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reporting of vertebral endplate bone marrow lesions as seen on MRI (</a:t>
            </a:r>
            <a:r>
              <a:rPr lang="en-US" sz="1400" dirty="0" err="1">
                <a:latin typeface="Georgia" panose="02040502050405020303" pitchFamily="18" charset="0"/>
              </a:rPr>
              <a:t>Modic</a:t>
            </a:r>
            <a:r>
              <a:rPr lang="en-US" sz="1400" dirty="0">
                <a:latin typeface="Georgia" panose="02040502050405020303" pitchFamily="18" charset="0"/>
              </a:rPr>
              <a:t> changes);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recommendations from the ISSLS Degenerative Spinal Phenotypes Group.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DE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4044804"/>
            <a:chOff x="11763" y="1025519"/>
            <a:chExt cx="8393444" cy="5241749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241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1" y="1206973"/>
              <a:ext cx="7873301" cy="4626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Georgia" panose="02040502050405020303" pitchFamily="18" charset="0"/>
                  <a:cs typeface="Arial"/>
                </a:rPr>
                <a:t>Take Home Messages</a:t>
              </a:r>
            </a:p>
            <a:p>
              <a:endParaRPr lang="en-US" dirty="0">
                <a:latin typeface="Georgia" panose="02040502050405020303" pitchFamily="18" charset="0"/>
                <a:cs typeface="Arial"/>
              </a:endParaRPr>
            </a:p>
            <a:p>
              <a:endParaRPr lang="en-US" dirty="0">
                <a:latin typeface="Georgia" panose="02040502050405020303" pitchFamily="18" charset="0"/>
                <a:cs typeface="Arial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  <a:cs typeface="Arial"/>
                </a:rPr>
                <a:t>Various methodological factors impact </a:t>
              </a:r>
              <a:r>
                <a:rPr lang="en-US" dirty="0" err="1">
                  <a:latin typeface="Georgia" panose="02040502050405020303" pitchFamily="18" charset="0"/>
                  <a:cs typeface="Arial"/>
                </a:rPr>
                <a:t>Modic</a:t>
              </a:r>
              <a:r>
                <a:rPr lang="en-US" dirty="0">
                  <a:latin typeface="Georgia" panose="02040502050405020303" pitchFamily="18" charset="0"/>
                  <a:cs typeface="Arial"/>
                </a:rPr>
                <a:t> detection and classification.</a:t>
              </a:r>
            </a:p>
            <a:p>
              <a:pPr marL="342900" indent="-342900">
                <a:buFont typeface="+mj-lt"/>
                <a:buAutoNum type="arabicPeriod"/>
              </a:pPr>
              <a:endParaRPr lang="en-US" dirty="0">
                <a:latin typeface="Georgia" panose="02040502050405020303" pitchFamily="18" charset="0"/>
                <a:cs typeface="Arial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  <a:cs typeface="Arial"/>
                </a:rPr>
                <a:t>The lack of standardized reporting guidelines hinders interpretation and comparison of findings between studies. </a:t>
              </a:r>
            </a:p>
            <a:p>
              <a:pPr marL="342900" indent="-342900">
                <a:buFont typeface="+mj-lt"/>
                <a:buAutoNum type="arabicPeriod"/>
              </a:pPr>
              <a:endParaRPr lang="en-US" dirty="0">
                <a:latin typeface="Georgia" panose="02040502050405020303" pitchFamily="18" charset="0"/>
                <a:cs typeface="Arial"/>
              </a:endParaRPr>
            </a:p>
            <a:p>
              <a:pPr marL="342900" indent="-342900">
                <a:buFont typeface="+mj-lt"/>
                <a:buAutoNum type="arabicPeriod"/>
              </a:pPr>
              <a:r>
                <a:rPr lang="en-US" dirty="0">
                  <a:latin typeface="Georgia" panose="02040502050405020303" pitchFamily="18" charset="0"/>
                  <a:cs typeface="Arial"/>
                </a:rPr>
                <a:t>We believe that development and dissemination of imaging and reporting standards that codify acceptable methodological information is needed, and we recommend that investigators reporting </a:t>
              </a:r>
              <a:r>
                <a:rPr lang="en-US" dirty="0" err="1">
                  <a:latin typeface="Georgia" panose="02040502050405020303" pitchFamily="18" charset="0"/>
                  <a:cs typeface="Arial"/>
                </a:rPr>
                <a:t>Modic</a:t>
              </a:r>
              <a:r>
                <a:rPr lang="en-US" dirty="0">
                  <a:latin typeface="Georgia" panose="02040502050405020303" pitchFamily="18" charset="0"/>
                  <a:cs typeface="Arial"/>
                </a:rPr>
                <a:t> change data follow simple reporting guidelines.</a:t>
              </a:r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7FCBCC30-88F3-E146-9A85-88D0F3DAE1BB}"/>
              </a:ext>
            </a:extLst>
          </p:cNvPr>
          <p:cNvSpPr txBox="1"/>
          <p:nvPr/>
        </p:nvSpPr>
        <p:spPr>
          <a:xfrm>
            <a:off x="403735" y="5707915"/>
            <a:ext cx="71032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Georgia" panose="02040502050405020303" pitchFamily="18" charset="0"/>
              </a:rPr>
              <a:t>Fields AJ,</a:t>
            </a:r>
            <a:r>
              <a:rPr lang="en-US" sz="1400" baseline="30000" dirty="0">
                <a:latin typeface="Georgia" panose="02040502050405020303" pitchFamily="18" charset="0"/>
              </a:rPr>
              <a:t> </a:t>
            </a:r>
            <a:r>
              <a:rPr lang="en-US" sz="1400" dirty="0" err="1">
                <a:latin typeface="Georgia" panose="02040502050405020303" pitchFamily="18" charset="0"/>
              </a:rPr>
              <a:t>Battié</a:t>
            </a:r>
            <a:r>
              <a:rPr lang="en-US" sz="1400" dirty="0">
                <a:latin typeface="Georgia" panose="02040502050405020303" pitchFamily="18" charset="0"/>
              </a:rPr>
              <a:t> MC, Herzog RJ, </a:t>
            </a:r>
            <a:r>
              <a:rPr lang="en-US" sz="1400" dirty="0" err="1">
                <a:latin typeface="Georgia" panose="02040502050405020303" pitchFamily="18" charset="0"/>
              </a:rPr>
              <a:t>Jarvik</a:t>
            </a:r>
            <a:r>
              <a:rPr lang="en-US" sz="1400" dirty="0">
                <a:latin typeface="Georgia" panose="02040502050405020303" pitchFamily="18" charset="0"/>
              </a:rPr>
              <a:t> JG, Krug R, Link TM, </a:t>
            </a:r>
            <a:r>
              <a:rPr lang="en-US" sz="1400" dirty="0" err="1">
                <a:latin typeface="Georgia" panose="02040502050405020303" pitchFamily="18" charset="0"/>
              </a:rPr>
              <a:t>Lotz</a:t>
            </a:r>
            <a:r>
              <a:rPr lang="en-US" sz="1400" dirty="0">
                <a:latin typeface="Georgia" panose="02040502050405020303" pitchFamily="18" charset="0"/>
              </a:rPr>
              <a:t> JC, O’Neill CW,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Sharma A; for the ISSLS Degenerative Spinal Phenotypes Group (2019)</a:t>
            </a:r>
            <a:r>
              <a:rPr lang="de-CH" sz="1400" dirty="0">
                <a:latin typeface="Georgia" panose="02040502050405020303" pitchFamily="18" charset="0"/>
              </a:rPr>
              <a:t> </a:t>
            </a:r>
            <a:r>
              <a:rPr lang="en-US" sz="1400" dirty="0">
                <a:latin typeface="Georgia" panose="02040502050405020303" pitchFamily="18" charset="0"/>
              </a:rPr>
              <a:t>Measuring and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reporting of vertebral endplate bone marrow lesions as seen on MRI (</a:t>
            </a:r>
            <a:r>
              <a:rPr lang="en-US" sz="1400" dirty="0" err="1">
                <a:latin typeface="Georgia" panose="02040502050405020303" pitchFamily="18" charset="0"/>
              </a:rPr>
              <a:t>Modic</a:t>
            </a:r>
            <a:r>
              <a:rPr lang="en-US" sz="1400" dirty="0">
                <a:latin typeface="Georgia" panose="02040502050405020303" pitchFamily="18" charset="0"/>
              </a:rPr>
              <a:t> changes); </a:t>
            </a:r>
          </a:p>
          <a:p>
            <a:r>
              <a:rPr lang="en-US" sz="1400" dirty="0">
                <a:latin typeface="Georgia" panose="02040502050405020303" pitchFamily="18" charset="0"/>
              </a:rPr>
              <a:t>recommendations from the ISSLS Degenerative Spinal Phenotypes Group. </a:t>
            </a:r>
            <a:r>
              <a:rPr lang="en-US" sz="1400" dirty="0" err="1">
                <a:latin typeface="Georgia" panose="02040502050405020303" pitchFamily="18" charset="0"/>
              </a:rPr>
              <a:t>Eur</a:t>
            </a:r>
            <a:r>
              <a:rPr lang="en-US" sz="1400" dirty="0">
                <a:latin typeface="Georgia" panose="02040502050405020303" pitchFamily="18" charset="0"/>
              </a:rPr>
              <a:t> Spine J;</a:t>
            </a:r>
            <a:endParaRPr lang="de-DE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0</TotalTime>
  <Words>601</Words>
  <Application>Microsoft Macintosh PowerPoint</Application>
  <PresentationFormat>Bildschirmpräsentation (4:3)</PresentationFormat>
  <Paragraphs>33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ＭＳ Ｐゴシック</vt:lpstr>
      <vt:lpstr>Arial</vt:lpstr>
      <vt:lpstr>Calibri</vt:lpstr>
      <vt:lpstr>ÇlÇr ñæí©</vt:lpstr>
      <vt:lpstr>Georgia</vt:lpstr>
      <vt:lpstr>ESJ_PPT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Microsoft Office User</cp:lastModifiedBy>
  <cp:revision>61</cp:revision>
  <cp:lastPrinted>2015-11-08T10:17:41Z</cp:lastPrinted>
  <dcterms:created xsi:type="dcterms:W3CDTF">2015-11-08T09:47:16Z</dcterms:created>
  <dcterms:modified xsi:type="dcterms:W3CDTF">2019-08-17T12:17:08Z</dcterms:modified>
</cp:coreProperties>
</file>