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8" r:id="rId2"/>
    <p:sldId id="315" r:id="rId3"/>
    <p:sldId id="328" r:id="rId4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2" autoAdjust="0"/>
    <p:restoredTop sz="96226" autoAdjust="0"/>
  </p:normalViewPr>
  <p:slideViewPr>
    <p:cSldViewPr snapToGrid="0" snapToObjects="1">
      <p:cViewPr varScale="1">
        <p:scale>
          <a:sx n="144" d="100"/>
          <a:sy n="144" d="100"/>
        </p:scale>
        <p:origin x="208" y="13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09/11/2019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031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09/11/2019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7266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09/11/2019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197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09/11/2019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40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09/11/2019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911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09/11/2019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6313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09/11/2019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706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09/11/2019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585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Faire glisser l'image vers l'espace réservé ou cliquer sur l'icône pour l'ajouter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09/11/2019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100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09/11/2019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2533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09/11/2019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0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D6A6A-143D-B94D-B2B0-F58F0CEDB42B}" type="datetimeFigureOut">
              <a:rPr lang="fr-FR" smtClean="0"/>
              <a:t>09/11/2019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03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tif"/><Relationship Id="rId4" Type="http://schemas.openxmlformats.org/officeDocument/2006/relationships/image" Target="../media/image5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403735" y="1255965"/>
            <a:ext cx="8575912" cy="4373259"/>
            <a:chOff x="11763" y="1025519"/>
            <a:chExt cx="8393444" cy="5110548"/>
          </a:xfrm>
        </p:grpSpPr>
        <p:sp>
          <p:nvSpPr>
            <p:cNvPr id="9" name="Rectangle 8"/>
            <p:cNvSpPr/>
            <p:nvPr/>
          </p:nvSpPr>
          <p:spPr>
            <a:xfrm>
              <a:off x="11763" y="1025519"/>
              <a:ext cx="8393444" cy="5110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rgbClr val="000000"/>
                </a:solidFill>
                <a:latin typeface="Georgia"/>
                <a:cs typeface="Georgia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" name="ZoneTexte 4"/>
                <p:cNvSpPr txBox="1"/>
                <p:nvPr/>
              </p:nvSpPr>
              <p:spPr>
                <a:xfrm>
                  <a:off x="201552" y="1206973"/>
                  <a:ext cx="7156823" cy="35247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800" dirty="0">
                      <a:latin typeface="Georgia"/>
                      <a:cs typeface="Georgia"/>
                    </a:rPr>
                    <a:t>Key points</a:t>
                  </a:r>
                </a:p>
                <a:p>
                  <a:endParaRPr lang="fr-FR" dirty="0">
                    <a:latin typeface="Georgia"/>
                    <a:cs typeface="Georgia"/>
                  </a:endParaRPr>
                </a:p>
                <a:p>
                  <a:pPr marL="342900" indent="-342900">
                    <a:buFont typeface="+mj-lt"/>
                    <a:buAutoNum type="arabicPeriod"/>
                  </a:pPr>
                  <a:endParaRPr lang="fr-FR" dirty="0">
                    <a:latin typeface="Georgia" panose="02040502050405020303" pitchFamily="18" charset="0"/>
                    <a:cs typeface="Georgia"/>
                  </a:endParaRPr>
                </a:p>
                <a:p>
                  <a:pPr marL="342900" lvl="0" indent="-342900">
                    <a:buFont typeface="+mj-lt"/>
                    <a:buAutoNum type="arabicPeriod"/>
                  </a:pPr>
                  <a:r>
                    <a:rPr lang="en-US" altLang="ja-JP" dirty="0">
                      <a:latin typeface="Georgia" panose="02040502050405020303" pitchFamily="18" charset="0"/>
                    </a:rPr>
                    <a:t>C2-C7</a:t>
                  </a:r>
                  <a:r>
                    <a:rPr lang="ja-JP" altLang="en-US">
                      <a:latin typeface="Georgia" panose="02040502050405020303" pitchFamily="18" charset="0"/>
                    </a:rPr>
                    <a:t> </a:t>
                  </a:r>
                  <a:r>
                    <a:rPr lang="en-US" altLang="ja-JP" dirty="0">
                      <a:latin typeface="Georgia" panose="02040502050405020303" pitchFamily="18" charset="0"/>
                    </a:rPr>
                    <a:t>A</a:t>
                  </a:r>
                  <a:r>
                    <a:rPr lang="ja-JP" altLang="en-US" dirty="0">
                      <a:latin typeface="Georgia" panose="02040502050405020303" pitchFamily="18" charset="0"/>
                    </a:rPr>
                    <a:t> </a:t>
                  </a:r>
                  <a:r>
                    <a:rPr lang="en-US" altLang="ja-JP" dirty="0">
                      <a:latin typeface="Georgia" panose="02040502050405020303" pitchFamily="18" charset="0"/>
                    </a:rPr>
                    <a:t>exhibited a strong correlation with C7-S1 SVA in DHS. </a:t>
                  </a:r>
                  <a:endParaRPr lang="fr-FR" dirty="0">
                    <a:latin typeface="Georgia" panose="02040502050405020303" pitchFamily="18" charset="0"/>
                    <a:cs typeface="Georgia"/>
                  </a:endParaRPr>
                </a:p>
                <a:p>
                  <a:pPr marL="342900" indent="-342900">
                    <a:buFont typeface="+mj-lt"/>
                    <a:buAutoNum type="arabicPeriod"/>
                  </a:pPr>
                  <a:endParaRPr lang="fr-FR" dirty="0">
                    <a:latin typeface="Georgia" panose="02040502050405020303" pitchFamily="18" charset="0"/>
                    <a:cs typeface="Georgia"/>
                  </a:endParaRPr>
                </a:p>
                <a:p>
                  <a:pPr marL="342900" indent="-342900">
                    <a:buFont typeface="+mj-lt"/>
                    <a:buAutoNum type="arabicPeriod"/>
                  </a:pPr>
                  <a:r>
                    <a:rPr lang="en-US" altLang="ja-JP" dirty="0">
                      <a:latin typeface="Georgia" panose="02040502050405020303" pitchFamily="18" charset="0"/>
                    </a:rPr>
                    <a:t>The characteristics of sagittal alignment of DHS were considered divided into two types with or without global imbalance according to C2-C7</a:t>
                  </a:r>
                  <a:r>
                    <a:rPr lang="ja-JP" altLang="en-US" dirty="0">
                      <a:latin typeface="Georgia" panose="02040502050405020303" pitchFamily="18" charset="0"/>
                    </a:rPr>
                    <a:t> </a:t>
                  </a:r>
                  <a:r>
                    <a:rPr lang="en-US" altLang="ja-JP" dirty="0">
                      <a:latin typeface="Georgia" panose="02040502050405020303" pitchFamily="18" charset="0"/>
                    </a:rPr>
                    <a:t>A</a:t>
                  </a:r>
                  <a:r>
                    <a:rPr lang="ja-JP" altLang="en-US" dirty="0">
                      <a:latin typeface="Georgia" panose="02040502050405020303" pitchFamily="18" charset="0"/>
                    </a:rPr>
                    <a:t> </a:t>
                  </a:r>
                  <a:r>
                    <a:rPr lang="en-US" altLang="ja-JP" dirty="0">
                      <a:latin typeface="Georgia" panose="02040502050405020303" pitchFamily="18" charset="0"/>
                    </a:rPr>
                    <a:t>value of </a:t>
                  </a:r>
                  <a14:m>
                    <m:oMath xmlns:m="http://schemas.openxmlformats.org/officeDocument/2006/math">
                      <m:r>
                        <a:rPr lang="en-US" altLang="ja-JP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US" altLang="ja-JP" dirty="0">
                      <a:latin typeface="Georgia" panose="02040502050405020303" pitchFamily="18" charset="0"/>
                    </a:rPr>
                    <a:t>10.0.</a:t>
                  </a:r>
                  <a:endParaRPr lang="de-CH" altLang="ja-JP" dirty="0">
                    <a:latin typeface="Georgia" panose="02040502050405020303" pitchFamily="18" charset="0"/>
                  </a:endParaRPr>
                </a:p>
                <a:p>
                  <a:pPr marL="342900" indent="-342900">
                    <a:buFont typeface="+mj-lt"/>
                    <a:buAutoNum type="arabicPeriod"/>
                  </a:pPr>
                  <a:endParaRPr lang="fr-FR" dirty="0">
                    <a:latin typeface="Georgia" panose="02040502050405020303" pitchFamily="18" charset="0"/>
                    <a:cs typeface="Georgia"/>
                  </a:endParaRPr>
                </a:p>
                <a:p>
                  <a:pPr marL="342900" indent="-342900">
                    <a:buFont typeface="+mj-lt"/>
                    <a:buAutoNum type="arabicPeriod"/>
                  </a:pPr>
                  <a:r>
                    <a:rPr lang="en-US" altLang="ja-JP" dirty="0">
                      <a:latin typeface="Georgia" panose="02040502050405020303" pitchFamily="18" charset="0"/>
                    </a:rPr>
                    <a:t>The spinal sagittal alignment of D type shows thoracic kyphosis.</a:t>
                  </a:r>
                  <a:endParaRPr lang="ja-JP" altLang="ja-JP" dirty="0">
                    <a:latin typeface="Georgia" panose="02040502050405020303" pitchFamily="18" charset="0"/>
                  </a:endParaRPr>
                </a:p>
              </p:txBody>
            </p:sp>
          </mc:Choice>
          <mc:Fallback>
            <p:sp>
              <p:nvSpPr>
                <p:cNvPr id="5" name="ZoneTexte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552" y="1206973"/>
                  <a:ext cx="7156823" cy="3524714"/>
                </a:xfrm>
                <a:prstGeom prst="rect">
                  <a:avLst/>
                </a:prstGeom>
                <a:blipFill>
                  <a:blip r:embed="rId2"/>
                  <a:stretch>
                    <a:fillRect l="-1733" t="-1674" b="-1674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  <p:pic>
        <p:nvPicPr>
          <p:cNvPr id="1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9529" y="5900523"/>
            <a:ext cx="1240118" cy="342970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1AC40708-2326-804D-926F-8B5B150C9943}"/>
              </a:ext>
            </a:extLst>
          </p:cNvPr>
          <p:cNvSpPr txBox="1"/>
          <p:nvPr/>
        </p:nvSpPr>
        <p:spPr>
          <a:xfrm>
            <a:off x="403735" y="5902135"/>
            <a:ext cx="65950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Georgia" panose="02040502050405020303" pitchFamily="18" charset="0"/>
              </a:rPr>
              <a:t>Murata K, Endo K, </a:t>
            </a:r>
            <a:r>
              <a:rPr lang="en-US" sz="1400" dirty="0" err="1">
                <a:latin typeface="Georgia" panose="02040502050405020303" pitchFamily="18" charset="0"/>
              </a:rPr>
              <a:t>Aihara</a:t>
            </a:r>
            <a:r>
              <a:rPr lang="en-US" sz="1400" dirty="0">
                <a:latin typeface="Georgia" panose="02040502050405020303" pitchFamily="18" charset="0"/>
              </a:rPr>
              <a:t> T, Suzuki H, Matsuoka Y, Nishimura H, Takamatsu T, </a:t>
            </a:r>
          </a:p>
          <a:p>
            <a:r>
              <a:rPr lang="en-US" sz="1400" dirty="0">
                <a:latin typeface="Georgia" panose="02040502050405020303" pitchFamily="18" charset="0"/>
              </a:rPr>
              <a:t>Kusakabe T, Maekawa A, Yamamoto K (2019)</a:t>
            </a:r>
            <a:r>
              <a:rPr lang="de-CH" sz="1400" dirty="0">
                <a:latin typeface="Georgia" panose="02040502050405020303" pitchFamily="18" charset="0"/>
              </a:rPr>
              <a:t> </a:t>
            </a:r>
            <a:r>
              <a:rPr lang="en-US" sz="1400" dirty="0">
                <a:latin typeface="Georgia" panose="02040502050405020303" pitchFamily="18" charset="0"/>
              </a:rPr>
              <a:t>Relationship between cervical and </a:t>
            </a:r>
          </a:p>
          <a:p>
            <a:r>
              <a:rPr lang="en-US" sz="1400" dirty="0">
                <a:latin typeface="Georgia" panose="02040502050405020303" pitchFamily="18" charset="0"/>
              </a:rPr>
              <a:t>global sagittal balance in patients with dropped head syndrome. </a:t>
            </a:r>
            <a:r>
              <a:rPr lang="en-US" sz="1400" dirty="0" err="1">
                <a:latin typeface="Georgia" panose="02040502050405020303" pitchFamily="18" charset="0"/>
              </a:rPr>
              <a:t>Eur</a:t>
            </a:r>
            <a:r>
              <a:rPr lang="en-US" sz="1400" dirty="0">
                <a:latin typeface="Georgia" panose="02040502050405020303" pitchFamily="18" charset="0"/>
              </a:rPr>
              <a:t> Spine J;</a:t>
            </a:r>
            <a:endParaRPr lang="de-CH" sz="1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63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2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30" y="1165067"/>
            <a:ext cx="3396009" cy="254700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45" y="3375718"/>
            <a:ext cx="3366408" cy="2524806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095" y="1337062"/>
            <a:ext cx="5358552" cy="4018915"/>
          </a:xfrm>
          <a:prstGeom prst="rect">
            <a:avLst/>
          </a:prstGeom>
        </p:spPr>
      </p:pic>
      <p:pic>
        <p:nvPicPr>
          <p:cNvPr id="11" name="Image 1">
            <a:extLst>
              <a:ext uri="{FF2B5EF4-FFF2-40B4-BE49-F238E27FC236}">
                <a16:creationId xmlns:a16="http://schemas.microsoft.com/office/drawing/2014/main" id="{5CFEDCDD-3E2D-9646-9A20-A15D3C096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9529" y="5900523"/>
            <a:ext cx="1240118" cy="34297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E7F6B449-4BFE-A546-AA87-F736A5D618BD}"/>
              </a:ext>
            </a:extLst>
          </p:cNvPr>
          <p:cNvSpPr txBox="1"/>
          <p:nvPr/>
        </p:nvSpPr>
        <p:spPr>
          <a:xfrm>
            <a:off x="410015" y="5900523"/>
            <a:ext cx="65950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Georgia" panose="02040502050405020303" pitchFamily="18" charset="0"/>
              </a:rPr>
              <a:t>Murata K, Endo K, </a:t>
            </a:r>
            <a:r>
              <a:rPr lang="en-US" sz="1400" dirty="0" err="1">
                <a:latin typeface="Georgia" panose="02040502050405020303" pitchFamily="18" charset="0"/>
              </a:rPr>
              <a:t>Aihara</a:t>
            </a:r>
            <a:r>
              <a:rPr lang="en-US" sz="1400" dirty="0">
                <a:latin typeface="Georgia" panose="02040502050405020303" pitchFamily="18" charset="0"/>
              </a:rPr>
              <a:t> T, Suzuki H, Matsuoka Y, Nishimura H, Takamatsu T, </a:t>
            </a:r>
          </a:p>
          <a:p>
            <a:r>
              <a:rPr lang="en-US" sz="1400" dirty="0">
                <a:latin typeface="Georgia" panose="02040502050405020303" pitchFamily="18" charset="0"/>
              </a:rPr>
              <a:t>Kusakabe T, Maekawa A, Yamamoto K (2019)</a:t>
            </a:r>
            <a:r>
              <a:rPr lang="de-CH" sz="1400" dirty="0">
                <a:latin typeface="Georgia" panose="02040502050405020303" pitchFamily="18" charset="0"/>
              </a:rPr>
              <a:t> </a:t>
            </a:r>
            <a:r>
              <a:rPr lang="en-US" sz="1400" dirty="0">
                <a:latin typeface="Georgia" panose="02040502050405020303" pitchFamily="18" charset="0"/>
              </a:rPr>
              <a:t>Relationship between cervical and </a:t>
            </a:r>
          </a:p>
          <a:p>
            <a:r>
              <a:rPr lang="en-US" sz="1400" dirty="0">
                <a:latin typeface="Georgia" panose="02040502050405020303" pitchFamily="18" charset="0"/>
              </a:rPr>
              <a:t>global sagittal balance in patients with dropped head syndrome. </a:t>
            </a:r>
            <a:r>
              <a:rPr lang="en-US" sz="1400" dirty="0" err="1">
                <a:latin typeface="Georgia" panose="02040502050405020303" pitchFamily="18" charset="0"/>
              </a:rPr>
              <a:t>Eur</a:t>
            </a:r>
            <a:r>
              <a:rPr lang="en-US" sz="1400" dirty="0">
                <a:latin typeface="Georgia" panose="02040502050405020303" pitchFamily="18" charset="0"/>
              </a:rPr>
              <a:t> Spine J;</a:t>
            </a:r>
            <a:endParaRPr lang="de-CH" sz="1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687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403735" y="1255966"/>
            <a:ext cx="8575912" cy="4284595"/>
            <a:chOff x="11763" y="1025519"/>
            <a:chExt cx="8393444" cy="5110548"/>
          </a:xfrm>
        </p:grpSpPr>
        <p:sp>
          <p:nvSpPr>
            <p:cNvPr id="9" name="Rectangle 8"/>
            <p:cNvSpPr/>
            <p:nvPr/>
          </p:nvSpPr>
          <p:spPr>
            <a:xfrm>
              <a:off x="11763" y="1025519"/>
              <a:ext cx="8393444" cy="5110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rgbClr val="000000"/>
                </a:solidFill>
                <a:latin typeface="Georgia"/>
                <a:cs typeface="Georgia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01552" y="1206973"/>
              <a:ext cx="7156823" cy="3267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 err="1">
                  <a:latin typeface="Georgia"/>
                  <a:cs typeface="Georgia"/>
                </a:rPr>
                <a:t>Take</a:t>
              </a:r>
              <a:r>
                <a:rPr lang="fr-FR" sz="2800" dirty="0">
                  <a:latin typeface="Georgia"/>
                  <a:cs typeface="Georgia"/>
                </a:rPr>
                <a:t> Home Messages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pPr marL="342900" indent="-342900">
                <a:buAutoNum type="arabicPeriod"/>
              </a:pPr>
              <a:r>
                <a:rPr lang="en-US" altLang="ja-JP" dirty="0">
                  <a:latin typeface="Georgia" panose="02040502050405020303" pitchFamily="18" charset="0"/>
                </a:rPr>
                <a:t>C2-C7 A exhibited correlations with global balance. </a:t>
              </a:r>
            </a:p>
            <a:p>
              <a:pPr marL="342900" indent="-342900">
                <a:buAutoNum type="arabicPeriod"/>
              </a:pPr>
              <a:endParaRPr lang="fr-FR" dirty="0">
                <a:latin typeface="Georgia" panose="02040502050405020303" pitchFamily="18" charset="0"/>
                <a:cs typeface="Georgia"/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en-US" altLang="ja-JP" dirty="0">
                  <a:latin typeface="Georgia" panose="02040502050405020303" pitchFamily="18" charset="0"/>
                </a:rPr>
                <a:t>There should be various type of thoraco-lumbar alignment in DHS.</a:t>
              </a:r>
              <a:endParaRPr lang="fr-FR" altLang="ja-JP" dirty="0">
                <a:latin typeface="Georgia" panose="02040502050405020303" pitchFamily="18" charset="0"/>
                <a:cs typeface="Georgia"/>
              </a:endParaRPr>
            </a:p>
            <a:p>
              <a:pPr marL="342900" indent="-342900">
                <a:buFont typeface="+mj-lt"/>
                <a:buAutoNum type="arabicPeriod"/>
              </a:pPr>
              <a:endParaRPr lang="fr-FR" dirty="0">
                <a:latin typeface="Georgia" panose="02040502050405020303" pitchFamily="18" charset="0"/>
                <a:cs typeface="Georgia"/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en-US" altLang="ja-JP" dirty="0">
                  <a:latin typeface="Georgia" panose="02040502050405020303" pitchFamily="18" charset="0"/>
                </a:rPr>
                <a:t>Global sagittal balance as well as cervical alignment should also be considered in DHS.</a:t>
              </a:r>
              <a:endParaRPr lang="fr-FR" altLang="ja-JP" dirty="0">
                <a:latin typeface="Georgia" panose="02040502050405020303" pitchFamily="18" charset="0"/>
                <a:cs typeface="Georgia"/>
              </a:endParaRPr>
            </a:p>
          </p:txBody>
        </p:sp>
      </p:grpSp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2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  <p:pic>
        <p:nvPicPr>
          <p:cNvPr id="11" name="Image 1">
            <a:extLst>
              <a:ext uri="{FF2B5EF4-FFF2-40B4-BE49-F238E27FC236}">
                <a16:creationId xmlns:a16="http://schemas.microsoft.com/office/drawing/2014/main" id="{52B826C3-C1F2-764B-A028-59FE52B4A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9529" y="5900523"/>
            <a:ext cx="1240118" cy="34297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4E4FA1C-7A8B-2047-A876-CC47D2D68831}"/>
              </a:ext>
            </a:extLst>
          </p:cNvPr>
          <p:cNvSpPr txBox="1"/>
          <p:nvPr/>
        </p:nvSpPr>
        <p:spPr>
          <a:xfrm>
            <a:off x="403735" y="5900523"/>
            <a:ext cx="65950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Georgia" panose="02040502050405020303" pitchFamily="18" charset="0"/>
              </a:rPr>
              <a:t>Murata K, Endo K, </a:t>
            </a:r>
            <a:r>
              <a:rPr lang="en-US" sz="1400" dirty="0" err="1">
                <a:latin typeface="Georgia" panose="02040502050405020303" pitchFamily="18" charset="0"/>
              </a:rPr>
              <a:t>Aihara</a:t>
            </a:r>
            <a:r>
              <a:rPr lang="en-US" sz="1400" dirty="0">
                <a:latin typeface="Georgia" panose="02040502050405020303" pitchFamily="18" charset="0"/>
              </a:rPr>
              <a:t> T, Suzuki H, Matsuoka Y, Nishimura H, Takamatsu T, </a:t>
            </a:r>
          </a:p>
          <a:p>
            <a:r>
              <a:rPr lang="en-US" sz="1400" dirty="0">
                <a:latin typeface="Georgia" panose="02040502050405020303" pitchFamily="18" charset="0"/>
              </a:rPr>
              <a:t>Kusakabe T, Maekawa A, Yamamoto K (2019)</a:t>
            </a:r>
            <a:r>
              <a:rPr lang="de-CH" sz="1400" dirty="0">
                <a:latin typeface="Georgia" panose="02040502050405020303" pitchFamily="18" charset="0"/>
              </a:rPr>
              <a:t> </a:t>
            </a:r>
            <a:r>
              <a:rPr lang="en-US" sz="1400" dirty="0">
                <a:latin typeface="Georgia" panose="02040502050405020303" pitchFamily="18" charset="0"/>
              </a:rPr>
              <a:t>Relationship between cervical and </a:t>
            </a:r>
          </a:p>
          <a:p>
            <a:r>
              <a:rPr lang="en-US" sz="1400" dirty="0">
                <a:latin typeface="Georgia" panose="02040502050405020303" pitchFamily="18" charset="0"/>
              </a:rPr>
              <a:t>global sagittal balance in patients with dropped head syndrome. </a:t>
            </a:r>
            <a:r>
              <a:rPr lang="en-US" sz="1400" dirty="0" err="1">
                <a:latin typeface="Georgia" panose="02040502050405020303" pitchFamily="18" charset="0"/>
              </a:rPr>
              <a:t>Eur</a:t>
            </a:r>
            <a:r>
              <a:rPr lang="en-US" sz="1400" dirty="0">
                <a:latin typeface="Georgia" panose="02040502050405020303" pitchFamily="18" charset="0"/>
              </a:rPr>
              <a:t> Spine J;</a:t>
            </a:r>
            <a:endParaRPr lang="de-CH" sz="1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440"/>
      </p:ext>
    </p:extLst>
  </p:cSld>
  <p:clrMapOvr>
    <a:masterClrMapping/>
  </p:clrMapOvr>
</p:sld>
</file>

<file path=ppt/theme/theme1.xml><?xml version="1.0" encoding="utf-8"?>
<a:theme xmlns:a="http://schemas.openxmlformats.org/drawingml/2006/main" name="ESJ_PPT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ESJ_PPT.potx</Template>
  <TotalTime>0</TotalTime>
  <Words>239</Words>
  <Application>Microsoft Macintosh PowerPoint</Application>
  <PresentationFormat>Bildschirmpräsentation (4:3)</PresentationFormat>
  <Paragraphs>25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9" baseType="lpstr">
      <vt:lpstr>ＭＳ Ｐゴシック</vt:lpstr>
      <vt:lpstr>Arial</vt:lpstr>
      <vt:lpstr>Calibri</vt:lpstr>
      <vt:lpstr>Cambria Math</vt:lpstr>
      <vt:lpstr>Georgia</vt:lpstr>
      <vt:lpstr>ESJ_PPT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Force Meeting</dc:title>
  <dc:creator>Maryem-Fama Ismael Aguirre</dc:creator>
  <cp:lastModifiedBy>Microsoft Office User</cp:lastModifiedBy>
  <cp:revision>61</cp:revision>
  <cp:lastPrinted>2015-11-08T10:17:41Z</cp:lastPrinted>
  <dcterms:created xsi:type="dcterms:W3CDTF">2015-11-08T09:47:16Z</dcterms:created>
  <dcterms:modified xsi:type="dcterms:W3CDTF">2019-11-09T09:11:44Z</dcterms:modified>
</cp:coreProperties>
</file>