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8" r:id="rId2"/>
    <p:sldId id="315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2" autoAdjust="0"/>
    <p:restoredTop sz="96226" autoAdjust="0"/>
  </p:normalViewPr>
  <p:slideViewPr>
    <p:cSldViewPr snapToGrid="0" snapToObjects="1">
      <p:cViewPr varScale="1">
        <p:scale>
          <a:sx n="186" d="100"/>
          <a:sy n="186" d="100"/>
        </p:scale>
        <p:origin x="208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1593"/>
            <a:ext cx="8575912" cy="4282933"/>
            <a:chOff x="11763" y="1025519"/>
            <a:chExt cx="8393444" cy="5004994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0049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20500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9BC1F2B8-1294-F949-A7D7-CF0B8A9011E4}"/>
              </a:ext>
            </a:extLst>
          </p:cNvPr>
          <p:cNvSpPr txBox="1"/>
          <p:nvPr/>
        </p:nvSpPr>
        <p:spPr>
          <a:xfrm>
            <a:off x="687519" y="64145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AB60A47-512A-E443-9707-AC4D5E9FF4AA}"/>
              </a:ext>
            </a:extLst>
          </p:cNvPr>
          <p:cNvSpPr txBox="1">
            <a:spLocks/>
          </p:cNvSpPr>
          <p:nvPr/>
        </p:nvSpPr>
        <p:spPr>
          <a:xfrm>
            <a:off x="616346" y="1743026"/>
            <a:ext cx="3883466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Operated by restoring to </a:t>
            </a:r>
          </a:p>
          <a:p>
            <a:pPr marL="0" indent="0"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the initial shape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85C3228-FB91-9148-A596-1F43818746E9}"/>
              </a:ext>
            </a:extLst>
          </p:cNvPr>
          <p:cNvSpPr txBox="1">
            <a:spLocks/>
          </p:cNvSpPr>
          <p:nvPr/>
        </p:nvSpPr>
        <p:spPr>
          <a:xfrm>
            <a:off x="4972221" y="1741356"/>
            <a:ext cx="3948467" cy="82391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Operated by not restoring </a:t>
            </a:r>
          </a:p>
          <a:p>
            <a:pPr marL="0" indent="0"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to the initial shape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628D8FF-FC7A-8B48-885A-A48084F52CAE}"/>
              </a:ext>
            </a:extLst>
          </p:cNvPr>
          <p:cNvSpPr txBox="1">
            <a:spLocks/>
          </p:cNvSpPr>
          <p:nvPr/>
        </p:nvSpPr>
        <p:spPr>
          <a:xfrm>
            <a:off x="523531" y="2647300"/>
            <a:ext cx="4069096" cy="212880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Georgia" panose="02040502050405020303" pitchFamily="18" charset="0"/>
              </a:rPr>
              <a:t>66 % of this population of ASD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Complication rate: 22.5 %</a:t>
            </a:r>
          </a:p>
          <a:p>
            <a:pPr lvl="1"/>
            <a:r>
              <a:rPr lang="en-US" sz="2000" dirty="0">
                <a:latin typeface="Georgia" panose="02040502050405020303" pitchFamily="18" charset="0"/>
              </a:rPr>
              <a:t>Non revised PJK the most common complication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CC0D3727-8BD7-F04A-90F8-0267A147BB44}"/>
              </a:ext>
            </a:extLst>
          </p:cNvPr>
          <p:cNvSpPr txBox="1">
            <a:spLocks/>
          </p:cNvSpPr>
          <p:nvPr/>
        </p:nvSpPr>
        <p:spPr>
          <a:xfrm>
            <a:off x="4972221" y="2647300"/>
            <a:ext cx="4007426" cy="191538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Georgia" panose="02040502050405020303" pitchFamily="18" charset="0"/>
              </a:rPr>
              <a:t>34 % of this population of ASD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Complication rate: 46.8 %</a:t>
            </a:r>
          </a:p>
          <a:p>
            <a:pPr lvl="1"/>
            <a:r>
              <a:rPr lang="en-US" sz="2000" dirty="0">
                <a:latin typeface="Georgia" panose="02040502050405020303" pitchFamily="18" charset="0"/>
              </a:rPr>
              <a:t>Non union most common complication</a:t>
            </a:r>
          </a:p>
          <a:p>
            <a:endParaRPr lang="en-US" dirty="0"/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1A30B230-1E86-F74B-B61C-6117D8B57274}"/>
              </a:ext>
            </a:extLst>
          </p:cNvPr>
          <p:cNvSpPr txBox="1"/>
          <p:nvPr/>
        </p:nvSpPr>
        <p:spPr>
          <a:xfrm>
            <a:off x="1584673" y="4772325"/>
            <a:ext cx="6325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eorgia" panose="02040502050405020303" pitchFamily="18" charset="0"/>
              </a:rPr>
              <a:t>RR=3 (CI: 1.5-4.3; p&lt;0.001)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A0EE5F8-8E1F-B14F-B903-DDC6AB98D287}"/>
              </a:ext>
            </a:extLst>
          </p:cNvPr>
          <p:cNvSpPr/>
          <p:nvPr/>
        </p:nvSpPr>
        <p:spPr>
          <a:xfrm>
            <a:off x="2330824" y="587914"/>
            <a:ext cx="54656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Georgia" panose="02040502050405020303" pitchFamily="18" charset="0"/>
              </a:rPr>
              <a:t>Evaluate the incidence of mechanical complications with correlation to the proposed treatment algorithm according to </a:t>
            </a:r>
            <a:r>
              <a:rPr lang="en-US" sz="1600" dirty="0" err="1">
                <a:latin typeface="Georgia" panose="02040502050405020303" pitchFamily="18" charset="0"/>
              </a:rPr>
              <a:t>Roussouly’s</a:t>
            </a:r>
            <a:r>
              <a:rPr lang="en-US" sz="1600" dirty="0">
                <a:latin typeface="Georgia" panose="02040502050405020303" pitchFamily="18" charset="0"/>
              </a:rPr>
              <a:t> classification of degenerative spine</a:t>
            </a:r>
            <a:endParaRPr lang="fr-FR" sz="1600" dirty="0">
              <a:latin typeface="Georgia" panose="02040502050405020303" pitchFamily="18" charset="0"/>
              <a:cs typeface="Georgia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927AF0F-5867-9146-9491-F4C01EA417A2}"/>
              </a:ext>
            </a:extLst>
          </p:cNvPr>
          <p:cNvSpPr txBox="1"/>
          <p:nvPr/>
        </p:nvSpPr>
        <p:spPr>
          <a:xfrm>
            <a:off x="403735" y="5834497"/>
            <a:ext cx="70006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Georgia" panose="02040502050405020303" pitchFamily="18" charset="0"/>
              </a:rPr>
              <a:t>Sebaaly</a:t>
            </a:r>
            <a:r>
              <a:rPr lang="en-US" sz="1400" dirty="0">
                <a:latin typeface="Georgia" panose="02040502050405020303" pitchFamily="18" charset="0"/>
              </a:rPr>
              <a:t> AY, </a:t>
            </a:r>
            <a:r>
              <a:rPr lang="en-US" sz="1400" dirty="0" err="1">
                <a:latin typeface="Georgia" panose="02040502050405020303" pitchFamily="18" charset="0"/>
              </a:rPr>
              <a:t>Gehrchen</a:t>
            </a:r>
            <a:r>
              <a:rPr lang="en-US" sz="1400" dirty="0">
                <a:latin typeface="Georgia" panose="02040502050405020303" pitchFamily="18" charset="0"/>
              </a:rPr>
              <a:t> M, Silvestre C, </a:t>
            </a:r>
            <a:r>
              <a:rPr lang="en-US" sz="1400" dirty="0" err="1">
                <a:latin typeface="Georgia" panose="02040502050405020303" pitchFamily="18" charset="0"/>
              </a:rPr>
              <a:t>Kharrat</a:t>
            </a:r>
            <a:r>
              <a:rPr lang="en-US" sz="1400" dirty="0">
                <a:latin typeface="Georgia" panose="02040502050405020303" pitchFamily="18" charset="0"/>
              </a:rPr>
              <a:t> KE, Bari TJ, </a:t>
            </a:r>
            <a:r>
              <a:rPr lang="en-US" sz="1400" dirty="0" err="1">
                <a:latin typeface="Georgia" panose="02040502050405020303" pitchFamily="18" charset="0"/>
              </a:rPr>
              <a:t>Kreichati</a:t>
            </a:r>
            <a:r>
              <a:rPr lang="en-US" sz="1400" dirty="0">
                <a:latin typeface="Georgia" panose="02040502050405020303" pitchFamily="18" charset="0"/>
              </a:rPr>
              <a:t> G, </a:t>
            </a:r>
            <a:r>
              <a:rPr lang="en-US" sz="1400" dirty="0" err="1">
                <a:latin typeface="Georgia" panose="02040502050405020303" pitchFamily="18" charset="0"/>
              </a:rPr>
              <a:t>Rizkallah</a:t>
            </a:r>
            <a:r>
              <a:rPr lang="en-US" sz="1400" dirty="0">
                <a:latin typeface="Georgia" panose="02040502050405020303" pitchFamily="18" charset="0"/>
              </a:rPr>
              <a:t> M, </a:t>
            </a:r>
          </a:p>
          <a:p>
            <a:r>
              <a:rPr lang="en-US" sz="1400" dirty="0" err="1">
                <a:latin typeface="Georgia" panose="02040502050405020303" pitchFamily="18" charset="0"/>
              </a:rPr>
              <a:t>Roussouly</a:t>
            </a:r>
            <a:r>
              <a:rPr lang="en-US" sz="1400" dirty="0">
                <a:latin typeface="Georgia" panose="02040502050405020303" pitchFamily="18" charset="0"/>
              </a:rPr>
              <a:t> P (2019)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r>
              <a:rPr lang="en-US" sz="1400" dirty="0">
                <a:latin typeface="Georgia" panose="02040502050405020303" pitchFamily="18" charset="0"/>
              </a:rPr>
              <a:t>Mechanical complications in adult spinal deformity and the effect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of restoring the spinal shapes according to the </a:t>
            </a:r>
            <a:r>
              <a:rPr lang="en-US" sz="1400" dirty="0" err="1">
                <a:latin typeface="Georgia" panose="02040502050405020303" pitchFamily="18" charset="0"/>
              </a:rPr>
              <a:t>Roussouly</a:t>
            </a:r>
            <a:r>
              <a:rPr lang="en-US" sz="1400" dirty="0">
                <a:latin typeface="Georgia" panose="02040502050405020303" pitchFamily="18" charset="0"/>
              </a:rPr>
              <a:t> classification: a multicentric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study. </a:t>
            </a:r>
            <a:r>
              <a:rPr lang="en-US" sz="1400" dirty="0" err="1">
                <a:latin typeface="Georgia" panose="02040502050405020303" pitchFamily="18" charset="0"/>
              </a:rPr>
              <a:t>Eur</a:t>
            </a:r>
            <a:r>
              <a:rPr lang="en-US" sz="1400" dirty="0">
                <a:latin typeface="Georgia" panose="02040502050405020303" pitchFamily="18" charset="0"/>
              </a:rPr>
              <a:t> Spine J;</a:t>
            </a:r>
            <a:endParaRPr lang="de-CH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6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03735" y="1255967"/>
            <a:ext cx="8575912" cy="4257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rgbClr val="000000"/>
              </a:solidFill>
              <a:latin typeface="Georgia"/>
              <a:cs typeface="Georgi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pic>
        <p:nvPicPr>
          <p:cNvPr id="11" name="Content Placeholder 3">
            <a:extLst>
              <a:ext uri="{FF2B5EF4-FFF2-40B4-BE49-F238E27FC236}">
                <a16:creationId xmlns:a16="http://schemas.microsoft.com/office/drawing/2014/main" id="{4130BCE0-1778-D54F-A81B-BA18CB1480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345" y="1165067"/>
            <a:ext cx="6932692" cy="433845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15D4BFA-602B-8F42-B2E0-E9CCD86C4259}"/>
              </a:ext>
            </a:extLst>
          </p:cNvPr>
          <p:cNvSpPr txBox="1"/>
          <p:nvPr/>
        </p:nvSpPr>
        <p:spPr>
          <a:xfrm>
            <a:off x="403735" y="5841999"/>
            <a:ext cx="70006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Georgia" panose="02040502050405020303" pitchFamily="18" charset="0"/>
              </a:rPr>
              <a:t>Sebaaly</a:t>
            </a:r>
            <a:r>
              <a:rPr lang="en-US" sz="1400" dirty="0">
                <a:latin typeface="Georgia" panose="02040502050405020303" pitchFamily="18" charset="0"/>
              </a:rPr>
              <a:t> AY, </a:t>
            </a:r>
            <a:r>
              <a:rPr lang="en-US" sz="1400" dirty="0" err="1">
                <a:latin typeface="Georgia" panose="02040502050405020303" pitchFamily="18" charset="0"/>
              </a:rPr>
              <a:t>Gehrchen</a:t>
            </a:r>
            <a:r>
              <a:rPr lang="en-US" sz="1400" dirty="0">
                <a:latin typeface="Georgia" panose="02040502050405020303" pitchFamily="18" charset="0"/>
              </a:rPr>
              <a:t> M, Silvestre C, </a:t>
            </a:r>
            <a:r>
              <a:rPr lang="en-US" sz="1400" dirty="0" err="1">
                <a:latin typeface="Georgia" panose="02040502050405020303" pitchFamily="18" charset="0"/>
              </a:rPr>
              <a:t>Kharrat</a:t>
            </a:r>
            <a:r>
              <a:rPr lang="en-US" sz="1400" dirty="0">
                <a:latin typeface="Georgia" panose="02040502050405020303" pitchFamily="18" charset="0"/>
              </a:rPr>
              <a:t> KE, Bari TJ, </a:t>
            </a:r>
            <a:r>
              <a:rPr lang="en-US" sz="1400" dirty="0" err="1">
                <a:latin typeface="Georgia" panose="02040502050405020303" pitchFamily="18" charset="0"/>
              </a:rPr>
              <a:t>Kreichati</a:t>
            </a:r>
            <a:r>
              <a:rPr lang="en-US" sz="1400" dirty="0">
                <a:latin typeface="Georgia" panose="02040502050405020303" pitchFamily="18" charset="0"/>
              </a:rPr>
              <a:t> G, </a:t>
            </a:r>
            <a:r>
              <a:rPr lang="en-US" sz="1400" dirty="0" err="1">
                <a:latin typeface="Georgia" panose="02040502050405020303" pitchFamily="18" charset="0"/>
              </a:rPr>
              <a:t>Rizkallah</a:t>
            </a:r>
            <a:r>
              <a:rPr lang="en-US" sz="1400" dirty="0">
                <a:latin typeface="Georgia" panose="02040502050405020303" pitchFamily="18" charset="0"/>
              </a:rPr>
              <a:t> M, </a:t>
            </a:r>
          </a:p>
          <a:p>
            <a:r>
              <a:rPr lang="en-US" sz="1400" dirty="0" err="1">
                <a:latin typeface="Georgia" panose="02040502050405020303" pitchFamily="18" charset="0"/>
              </a:rPr>
              <a:t>Roussouly</a:t>
            </a:r>
            <a:r>
              <a:rPr lang="en-US" sz="1400" dirty="0">
                <a:latin typeface="Georgia" panose="02040502050405020303" pitchFamily="18" charset="0"/>
              </a:rPr>
              <a:t> P (2019)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r>
              <a:rPr lang="en-US" sz="1400" dirty="0">
                <a:latin typeface="Georgia" panose="02040502050405020303" pitchFamily="18" charset="0"/>
              </a:rPr>
              <a:t>Mechanical complications in adult spinal deformity and the effect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of restoring the spinal shapes according to the </a:t>
            </a:r>
            <a:r>
              <a:rPr lang="en-US" sz="1400" dirty="0" err="1">
                <a:latin typeface="Georgia" panose="02040502050405020303" pitchFamily="18" charset="0"/>
              </a:rPr>
              <a:t>Roussouly</a:t>
            </a:r>
            <a:r>
              <a:rPr lang="en-US" sz="1400" dirty="0">
                <a:latin typeface="Georgia" panose="02040502050405020303" pitchFamily="18" charset="0"/>
              </a:rPr>
              <a:t> classification: a multicentric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study. </a:t>
            </a:r>
            <a:r>
              <a:rPr lang="en-US" sz="1400" dirty="0" err="1">
                <a:latin typeface="Georgia" panose="02040502050405020303" pitchFamily="18" charset="0"/>
              </a:rPr>
              <a:t>Eur</a:t>
            </a:r>
            <a:r>
              <a:rPr lang="en-US" sz="1400" dirty="0">
                <a:latin typeface="Georgia" panose="02040502050405020303" pitchFamily="18" charset="0"/>
              </a:rPr>
              <a:t> Spine J;</a:t>
            </a:r>
            <a:endParaRPr lang="de-CH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8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4284595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4919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err="1">
                  <a:latin typeface="Georgia"/>
                  <a:cs typeface="Georgia"/>
                </a:rPr>
                <a:t>Take</a:t>
              </a:r>
              <a:r>
                <a:rPr lang="fr-FR" sz="2800" dirty="0">
                  <a:latin typeface="Georgia"/>
                  <a:cs typeface="Georgia"/>
                </a:rPr>
                <a:t> Home Messages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</a:rPr>
                <a:t>Reduction of the complication rates and revision surgery in patients operated according to the </a:t>
              </a:r>
              <a:r>
                <a:rPr lang="en-US" dirty="0" err="1">
                  <a:latin typeface="Georgia" panose="02040502050405020303" pitchFamily="18" charset="0"/>
                </a:rPr>
                <a:t>Roussouly</a:t>
              </a:r>
              <a:r>
                <a:rPr lang="en-US" dirty="0">
                  <a:latin typeface="Georgia" panose="02040502050405020303" pitchFamily="18" charset="0"/>
                </a:rPr>
                <a:t> Sagittal Shapes classification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dirty="0">
                  <a:latin typeface="Georgia" panose="02040502050405020303" pitchFamily="18" charset="0"/>
                </a:rPr>
                <a:t>3 fold reduction of complications!!!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dirty="0">
                  <a:latin typeface="Georgia" panose="02040502050405020303" pitchFamily="18" charset="0"/>
                </a:rPr>
                <a:t>Most common complication in patients operated according to the classification is non revised PJK.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dirty="0">
                  <a:latin typeface="Georgia" panose="02040502050405020303" pitchFamily="18" charset="0"/>
                </a:rPr>
                <a:t>Most common complication in patients not operated according to the classification is non-union.</a:t>
              </a:r>
            </a:p>
            <a:p>
              <a:pPr marL="342900" indent="-342900">
                <a:buFont typeface="+mj-lt"/>
                <a:buAutoNum type="arabicPeriod"/>
              </a:pPr>
              <a:endParaRPr lang="en-US" dirty="0">
                <a:latin typeface="Georgia" panose="02040502050405020303" pitchFamily="18" charset="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</a:rPr>
                <a:t>We recommend  the restoration of the sagittal shape of the spine according to the </a:t>
              </a:r>
              <a:r>
                <a:rPr lang="en-US" dirty="0" err="1">
                  <a:latin typeface="Georgia" panose="02040502050405020303" pitchFamily="18" charset="0"/>
                </a:rPr>
                <a:t>Roussouly</a:t>
              </a:r>
              <a:r>
                <a:rPr lang="en-US" dirty="0">
                  <a:latin typeface="Georgia" panose="02040502050405020303" pitchFamily="18" charset="0"/>
                </a:rPr>
                <a:t> classification</a:t>
              </a:r>
              <a:r>
                <a:rPr lang="en-US" dirty="0">
                  <a:latin typeface="Georgia"/>
                </a:rPr>
                <a:t>.</a:t>
              </a:r>
              <a:endParaRPr lang="en-US" dirty="0">
                <a:latin typeface="Georgia" panose="02040502050405020303" pitchFamily="18" charset="0"/>
              </a:endParaRP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EE2B8374-815A-1C4C-A4D5-DA3B4236F836}"/>
              </a:ext>
            </a:extLst>
          </p:cNvPr>
          <p:cNvSpPr txBox="1"/>
          <p:nvPr/>
        </p:nvSpPr>
        <p:spPr>
          <a:xfrm>
            <a:off x="403735" y="5841999"/>
            <a:ext cx="70006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Georgia" panose="02040502050405020303" pitchFamily="18" charset="0"/>
              </a:rPr>
              <a:t>Sebaaly</a:t>
            </a:r>
            <a:r>
              <a:rPr lang="en-US" sz="1400" dirty="0">
                <a:latin typeface="Georgia" panose="02040502050405020303" pitchFamily="18" charset="0"/>
              </a:rPr>
              <a:t> AY, </a:t>
            </a:r>
            <a:r>
              <a:rPr lang="en-US" sz="1400" dirty="0" err="1">
                <a:latin typeface="Georgia" panose="02040502050405020303" pitchFamily="18" charset="0"/>
              </a:rPr>
              <a:t>Gehrchen</a:t>
            </a:r>
            <a:r>
              <a:rPr lang="en-US" sz="1400" dirty="0">
                <a:latin typeface="Georgia" panose="02040502050405020303" pitchFamily="18" charset="0"/>
              </a:rPr>
              <a:t> M, Silvestre C, </a:t>
            </a:r>
            <a:r>
              <a:rPr lang="en-US" sz="1400" dirty="0" err="1">
                <a:latin typeface="Georgia" panose="02040502050405020303" pitchFamily="18" charset="0"/>
              </a:rPr>
              <a:t>Kharrat</a:t>
            </a:r>
            <a:r>
              <a:rPr lang="en-US" sz="1400" dirty="0">
                <a:latin typeface="Georgia" panose="02040502050405020303" pitchFamily="18" charset="0"/>
              </a:rPr>
              <a:t> KE, Bari TJ, </a:t>
            </a:r>
            <a:r>
              <a:rPr lang="en-US" sz="1400" dirty="0" err="1">
                <a:latin typeface="Georgia" panose="02040502050405020303" pitchFamily="18" charset="0"/>
              </a:rPr>
              <a:t>Kreichati</a:t>
            </a:r>
            <a:r>
              <a:rPr lang="en-US" sz="1400" dirty="0">
                <a:latin typeface="Georgia" panose="02040502050405020303" pitchFamily="18" charset="0"/>
              </a:rPr>
              <a:t> G, </a:t>
            </a:r>
            <a:r>
              <a:rPr lang="en-US" sz="1400" dirty="0" err="1">
                <a:latin typeface="Georgia" panose="02040502050405020303" pitchFamily="18" charset="0"/>
              </a:rPr>
              <a:t>Rizkallah</a:t>
            </a:r>
            <a:r>
              <a:rPr lang="en-US" sz="1400" dirty="0">
                <a:latin typeface="Georgia" panose="02040502050405020303" pitchFamily="18" charset="0"/>
              </a:rPr>
              <a:t> M, </a:t>
            </a:r>
          </a:p>
          <a:p>
            <a:r>
              <a:rPr lang="en-US" sz="1400" dirty="0" err="1">
                <a:latin typeface="Georgia" panose="02040502050405020303" pitchFamily="18" charset="0"/>
              </a:rPr>
              <a:t>Roussouly</a:t>
            </a:r>
            <a:r>
              <a:rPr lang="en-US" sz="1400" dirty="0">
                <a:latin typeface="Georgia" panose="02040502050405020303" pitchFamily="18" charset="0"/>
              </a:rPr>
              <a:t> P (2019)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r>
              <a:rPr lang="en-US" sz="1400" dirty="0">
                <a:latin typeface="Georgia" panose="02040502050405020303" pitchFamily="18" charset="0"/>
              </a:rPr>
              <a:t>Mechanical complications in adult spinal deformity and the effect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of restoring the spinal shapes according to the </a:t>
            </a:r>
            <a:r>
              <a:rPr lang="en-US" sz="1400" dirty="0" err="1">
                <a:latin typeface="Georgia" panose="02040502050405020303" pitchFamily="18" charset="0"/>
              </a:rPr>
              <a:t>Roussouly</a:t>
            </a:r>
            <a:r>
              <a:rPr lang="en-US" sz="1400" dirty="0">
                <a:latin typeface="Georgia" panose="02040502050405020303" pitchFamily="18" charset="0"/>
              </a:rPr>
              <a:t> classification: a multicentric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study. </a:t>
            </a:r>
            <a:r>
              <a:rPr lang="en-US" sz="1400" dirty="0" err="1">
                <a:latin typeface="Georgia" panose="02040502050405020303" pitchFamily="18" charset="0"/>
              </a:rPr>
              <a:t>Eur</a:t>
            </a:r>
            <a:r>
              <a:rPr lang="en-US" sz="1400" dirty="0">
                <a:latin typeface="Georgia" panose="02040502050405020303" pitchFamily="18" charset="0"/>
              </a:rPr>
              <a:t> Spine J;</a:t>
            </a:r>
            <a:endParaRPr lang="de-CH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0</TotalTime>
  <Words>318</Words>
  <Application>Microsoft Macintosh PowerPoint</Application>
  <PresentationFormat>Bildschirmpräsentation (4:3)</PresentationFormat>
  <Paragraphs>39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Georgia</vt:lpstr>
      <vt:lpstr>ESJ_PPT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Microsoft Office User</cp:lastModifiedBy>
  <cp:revision>59</cp:revision>
  <cp:lastPrinted>2015-11-08T10:17:41Z</cp:lastPrinted>
  <dcterms:created xsi:type="dcterms:W3CDTF">2015-11-08T09:47:16Z</dcterms:created>
  <dcterms:modified xsi:type="dcterms:W3CDTF">2019-11-20T04:22:45Z</dcterms:modified>
</cp:coreProperties>
</file>