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318" r:id="rId2"/>
    <p:sldId id="315" r:id="rId3"/>
    <p:sldId id="328" r:id="rId4"/>
  </p:sldIdLst>
  <p:sldSz cx="9144000" cy="6858000" type="screen4x3"/>
  <p:notesSz cx="6797675" cy="9926638"/>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ausel, Anne Marie" initials="GAM" lastIdx="4" clrIdx="0">
    <p:extLst>
      <p:ext uri="{19B8F6BF-5375-455C-9EA6-DF929625EA0E}">
        <p15:presenceInfo xmlns:p15="http://schemas.microsoft.com/office/powerpoint/2012/main" userId="S-1-5-21-2061001726-1181116807-114579206-25724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A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22" autoAdjust="0"/>
    <p:restoredTop sz="96226" autoAdjust="0"/>
  </p:normalViewPr>
  <p:slideViewPr>
    <p:cSldViewPr snapToGrid="0" snapToObjects="1">
      <p:cViewPr varScale="1">
        <p:scale>
          <a:sx n="186" d="100"/>
          <a:sy n="186" d="100"/>
        </p:scale>
        <p:origin x="208" y="46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it-IT"/>
              <a:t>Cliquez et modifiez le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Cliquez pour modifier le style des sous-titres du masque</a:t>
            </a:r>
            <a:endParaRPr lang="fr-FR"/>
          </a:p>
        </p:txBody>
      </p:sp>
      <p:sp>
        <p:nvSpPr>
          <p:cNvPr id="4" name="Espace réservé de la date 3"/>
          <p:cNvSpPr>
            <a:spLocks noGrp="1"/>
          </p:cNvSpPr>
          <p:nvPr>
            <p:ph type="dt" sz="half" idx="10"/>
          </p:nvPr>
        </p:nvSpPr>
        <p:spPr/>
        <p:txBody>
          <a:bodyPr/>
          <a:lstStyle/>
          <a:p>
            <a:fld id="{DB9D6A6A-143D-B94D-B2B0-F58F0CEDB42B}" type="datetimeFigureOut">
              <a:rPr lang="fr-FR" smtClean="0"/>
              <a:t>04/01/2020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E66000C-008E-E940-8976-BD95C15B87D7}" type="slidenum">
              <a:rPr lang="fr-FR" smtClean="0"/>
              <a:t>‹Nr.›</a:t>
            </a:fld>
            <a:endParaRPr lang="fr-FR"/>
          </a:p>
        </p:txBody>
      </p:sp>
    </p:spTree>
    <p:extLst>
      <p:ext uri="{BB962C8B-B14F-4D97-AF65-F5344CB8AC3E}">
        <p14:creationId xmlns:p14="http://schemas.microsoft.com/office/powerpoint/2010/main" val="24390318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it-IT"/>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it-IT"/>
              <a:t>Cliquez pour modifier les styles du texte du masque</a:t>
            </a:r>
          </a:p>
          <a:p>
            <a:pPr lvl="1"/>
            <a:r>
              <a:rPr lang="it-IT"/>
              <a:t>Deuxième niveau</a:t>
            </a:r>
          </a:p>
          <a:p>
            <a:pPr lvl="2"/>
            <a:r>
              <a:rPr lang="it-IT"/>
              <a:t>Troisième niveau</a:t>
            </a:r>
          </a:p>
          <a:p>
            <a:pPr lvl="3"/>
            <a:r>
              <a:rPr lang="it-IT"/>
              <a:t>Quatrième niveau</a:t>
            </a:r>
          </a:p>
          <a:p>
            <a:pPr lvl="4"/>
            <a:r>
              <a:rPr lang="it-IT"/>
              <a:t>Cinquième niveau</a:t>
            </a:r>
            <a:endParaRPr lang="fr-FR"/>
          </a:p>
        </p:txBody>
      </p:sp>
      <p:sp>
        <p:nvSpPr>
          <p:cNvPr id="4" name="Espace réservé de la date 3"/>
          <p:cNvSpPr>
            <a:spLocks noGrp="1"/>
          </p:cNvSpPr>
          <p:nvPr>
            <p:ph type="dt" sz="half" idx="10"/>
          </p:nvPr>
        </p:nvSpPr>
        <p:spPr/>
        <p:txBody>
          <a:bodyPr/>
          <a:lstStyle/>
          <a:p>
            <a:fld id="{DB9D6A6A-143D-B94D-B2B0-F58F0CEDB42B}" type="datetimeFigureOut">
              <a:rPr lang="fr-FR" smtClean="0"/>
              <a:t>04/01/2020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E66000C-008E-E940-8976-BD95C15B87D7}" type="slidenum">
              <a:rPr lang="fr-FR" smtClean="0"/>
              <a:t>‹Nr.›</a:t>
            </a:fld>
            <a:endParaRPr lang="fr-FR"/>
          </a:p>
        </p:txBody>
      </p:sp>
    </p:spTree>
    <p:extLst>
      <p:ext uri="{BB962C8B-B14F-4D97-AF65-F5344CB8AC3E}">
        <p14:creationId xmlns:p14="http://schemas.microsoft.com/office/powerpoint/2010/main" val="27925330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it-IT"/>
              <a:t>Cliquez et modifiez le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it-IT"/>
              <a:t>Cliquez pour modifier les styles du texte du masque</a:t>
            </a:r>
          </a:p>
          <a:p>
            <a:pPr lvl="1"/>
            <a:r>
              <a:rPr lang="it-IT"/>
              <a:t>Deuxième niveau</a:t>
            </a:r>
          </a:p>
          <a:p>
            <a:pPr lvl="2"/>
            <a:r>
              <a:rPr lang="it-IT"/>
              <a:t>Troisième niveau</a:t>
            </a:r>
          </a:p>
          <a:p>
            <a:pPr lvl="3"/>
            <a:r>
              <a:rPr lang="it-IT"/>
              <a:t>Quatrième niveau</a:t>
            </a:r>
          </a:p>
          <a:p>
            <a:pPr lvl="4"/>
            <a:r>
              <a:rPr lang="it-IT"/>
              <a:t>Cinquième niveau</a:t>
            </a:r>
            <a:endParaRPr lang="fr-FR"/>
          </a:p>
        </p:txBody>
      </p:sp>
      <p:sp>
        <p:nvSpPr>
          <p:cNvPr id="4" name="Espace réservé de la date 3"/>
          <p:cNvSpPr>
            <a:spLocks noGrp="1"/>
          </p:cNvSpPr>
          <p:nvPr>
            <p:ph type="dt" sz="half" idx="10"/>
          </p:nvPr>
        </p:nvSpPr>
        <p:spPr/>
        <p:txBody>
          <a:bodyPr/>
          <a:lstStyle/>
          <a:p>
            <a:fld id="{DB9D6A6A-143D-B94D-B2B0-F58F0CEDB42B}" type="datetimeFigureOut">
              <a:rPr lang="fr-FR" smtClean="0"/>
              <a:t>04/01/2020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E66000C-008E-E940-8976-BD95C15B87D7}" type="slidenum">
              <a:rPr lang="fr-FR" smtClean="0"/>
              <a:t>‹Nr.›</a:t>
            </a:fld>
            <a:endParaRPr lang="fr-FR"/>
          </a:p>
        </p:txBody>
      </p:sp>
    </p:spTree>
    <p:extLst>
      <p:ext uri="{BB962C8B-B14F-4D97-AF65-F5344CB8AC3E}">
        <p14:creationId xmlns:p14="http://schemas.microsoft.com/office/powerpoint/2010/main" val="55707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it-IT"/>
              <a:t>Cliquez et modifiez le titre</a:t>
            </a:r>
            <a:endParaRPr lang="fr-FR"/>
          </a:p>
        </p:txBody>
      </p:sp>
      <p:sp>
        <p:nvSpPr>
          <p:cNvPr id="3" name="Espace réservé du contenu 2"/>
          <p:cNvSpPr>
            <a:spLocks noGrp="1"/>
          </p:cNvSpPr>
          <p:nvPr>
            <p:ph idx="1"/>
          </p:nvPr>
        </p:nvSpPr>
        <p:spPr/>
        <p:txBody>
          <a:bodyPr/>
          <a:lstStyle/>
          <a:p>
            <a:pPr lvl="0"/>
            <a:r>
              <a:rPr lang="it-IT"/>
              <a:t>Cliquez pour modifier les styles du texte du masque</a:t>
            </a:r>
          </a:p>
          <a:p>
            <a:pPr lvl="1"/>
            <a:r>
              <a:rPr lang="it-IT"/>
              <a:t>Deuxième niveau</a:t>
            </a:r>
          </a:p>
          <a:p>
            <a:pPr lvl="2"/>
            <a:r>
              <a:rPr lang="it-IT"/>
              <a:t>Troisième niveau</a:t>
            </a:r>
          </a:p>
          <a:p>
            <a:pPr lvl="3"/>
            <a:r>
              <a:rPr lang="it-IT"/>
              <a:t>Quatrième niveau</a:t>
            </a:r>
          </a:p>
          <a:p>
            <a:pPr lvl="4"/>
            <a:r>
              <a:rPr lang="it-IT"/>
              <a:t>Cinquième niveau</a:t>
            </a:r>
            <a:endParaRPr lang="fr-FR"/>
          </a:p>
        </p:txBody>
      </p:sp>
      <p:sp>
        <p:nvSpPr>
          <p:cNvPr id="4" name="Espace réservé de la date 3"/>
          <p:cNvSpPr>
            <a:spLocks noGrp="1"/>
          </p:cNvSpPr>
          <p:nvPr>
            <p:ph type="dt" sz="half" idx="10"/>
          </p:nvPr>
        </p:nvSpPr>
        <p:spPr/>
        <p:txBody>
          <a:bodyPr/>
          <a:lstStyle/>
          <a:p>
            <a:fld id="{DB9D6A6A-143D-B94D-B2B0-F58F0CEDB42B}" type="datetimeFigureOut">
              <a:rPr lang="fr-FR" smtClean="0"/>
              <a:t>04/01/2020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E66000C-008E-E940-8976-BD95C15B87D7}" type="slidenum">
              <a:rPr lang="fr-FR" smtClean="0"/>
              <a:t>‹Nr.›</a:t>
            </a:fld>
            <a:endParaRPr lang="fr-FR"/>
          </a:p>
        </p:txBody>
      </p:sp>
    </p:spTree>
    <p:extLst>
      <p:ext uri="{BB962C8B-B14F-4D97-AF65-F5344CB8AC3E}">
        <p14:creationId xmlns:p14="http://schemas.microsoft.com/office/powerpoint/2010/main" val="2057266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it-IT"/>
              <a:t>Cliquez et modifiez le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Cliquez pour modifier les styles du texte du masque</a:t>
            </a:r>
          </a:p>
        </p:txBody>
      </p:sp>
      <p:sp>
        <p:nvSpPr>
          <p:cNvPr id="4" name="Espace réservé de la date 3"/>
          <p:cNvSpPr>
            <a:spLocks noGrp="1"/>
          </p:cNvSpPr>
          <p:nvPr>
            <p:ph type="dt" sz="half" idx="10"/>
          </p:nvPr>
        </p:nvSpPr>
        <p:spPr/>
        <p:txBody>
          <a:bodyPr/>
          <a:lstStyle/>
          <a:p>
            <a:fld id="{DB9D6A6A-143D-B94D-B2B0-F58F0CEDB42B}" type="datetimeFigureOut">
              <a:rPr lang="fr-FR" smtClean="0"/>
              <a:t>04/01/2020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E66000C-008E-E940-8976-BD95C15B87D7}" type="slidenum">
              <a:rPr lang="fr-FR" smtClean="0"/>
              <a:t>‹Nr.›</a:t>
            </a:fld>
            <a:endParaRPr lang="fr-FR"/>
          </a:p>
        </p:txBody>
      </p:sp>
    </p:spTree>
    <p:extLst>
      <p:ext uri="{BB962C8B-B14F-4D97-AF65-F5344CB8AC3E}">
        <p14:creationId xmlns:p14="http://schemas.microsoft.com/office/powerpoint/2010/main" val="4163197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it-IT"/>
              <a:t>Cliquez et modifiez le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Cliquez pour modifier les styles du texte du masque</a:t>
            </a:r>
          </a:p>
          <a:p>
            <a:pPr lvl="1"/>
            <a:r>
              <a:rPr lang="it-IT"/>
              <a:t>Deuxième niveau</a:t>
            </a:r>
          </a:p>
          <a:p>
            <a:pPr lvl="2"/>
            <a:r>
              <a:rPr lang="it-IT"/>
              <a:t>Troisième niveau</a:t>
            </a:r>
          </a:p>
          <a:p>
            <a:pPr lvl="3"/>
            <a:r>
              <a:rPr lang="it-IT"/>
              <a:t>Quatrième niveau</a:t>
            </a:r>
          </a:p>
          <a:p>
            <a:pPr lvl="4"/>
            <a:r>
              <a:rPr lang="it-IT"/>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Cliquez pour modifier les styles du texte du masque</a:t>
            </a:r>
          </a:p>
          <a:p>
            <a:pPr lvl="1"/>
            <a:r>
              <a:rPr lang="it-IT"/>
              <a:t>Deuxième niveau</a:t>
            </a:r>
          </a:p>
          <a:p>
            <a:pPr lvl="2"/>
            <a:r>
              <a:rPr lang="it-IT"/>
              <a:t>Troisième niveau</a:t>
            </a:r>
          </a:p>
          <a:p>
            <a:pPr lvl="3"/>
            <a:r>
              <a:rPr lang="it-IT"/>
              <a:t>Quatrième niveau</a:t>
            </a:r>
          </a:p>
          <a:p>
            <a:pPr lvl="4"/>
            <a:r>
              <a:rPr lang="it-IT"/>
              <a:t>Cinquième niveau</a:t>
            </a:r>
            <a:endParaRPr lang="fr-FR"/>
          </a:p>
        </p:txBody>
      </p:sp>
      <p:sp>
        <p:nvSpPr>
          <p:cNvPr id="5" name="Espace réservé de la date 4"/>
          <p:cNvSpPr>
            <a:spLocks noGrp="1"/>
          </p:cNvSpPr>
          <p:nvPr>
            <p:ph type="dt" sz="half" idx="10"/>
          </p:nvPr>
        </p:nvSpPr>
        <p:spPr/>
        <p:txBody>
          <a:bodyPr/>
          <a:lstStyle/>
          <a:p>
            <a:fld id="{DB9D6A6A-143D-B94D-B2B0-F58F0CEDB42B}" type="datetimeFigureOut">
              <a:rPr lang="fr-FR" smtClean="0"/>
              <a:t>04/01/2020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E66000C-008E-E940-8976-BD95C15B87D7}" type="slidenum">
              <a:rPr lang="fr-FR" smtClean="0"/>
              <a:t>‹Nr.›</a:t>
            </a:fld>
            <a:endParaRPr lang="fr-FR"/>
          </a:p>
        </p:txBody>
      </p:sp>
    </p:spTree>
    <p:extLst>
      <p:ext uri="{BB962C8B-B14F-4D97-AF65-F5344CB8AC3E}">
        <p14:creationId xmlns:p14="http://schemas.microsoft.com/office/powerpoint/2010/main" val="9161400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it-IT"/>
              <a:t>Cliquez et modifiez le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Cliquez pour modifier les styles du texte du masque</a:t>
            </a:r>
          </a:p>
          <a:p>
            <a:pPr lvl="1"/>
            <a:r>
              <a:rPr lang="it-IT"/>
              <a:t>Deuxième niveau</a:t>
            </a:r>
          </a:p>
          <a:p>
            <a:pPr lvl="2"/>
            <a:r>
              <a:rPr lang="it-IT"/>
              <a:t>Troisième niveau</a:t>
            </a:r>
          </a:p>
          <a:p>
            <a:pPr lvl="3"/>
            <a:r>
              <a:rPr lang="it-IT"/>
              <a:t>Quatrième niveau</a:t>
            </a:r>
          </a:p>
          <a:p>
            <a:pPr lvl="4"/>
            <a:r>
              <a:rPr lang="it-IT"/>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Cliquez pour modifier les styles du texte du masque</a:t>
            </a:r>
          </a:p>
          <a:p>
            <a:pPr lvl="1"/>
            <a:r>
              <a:rPr lang="it-IT"/>
              <a:t>Deuxième niveau</a:t>
            </a:r>
          </a:p>
          <a:p>
            <a:pPr lvl="2"/>
            <a:r>
              <a:rPr lang="it-IT"/>
              <a:t>Troisième niveau</a:t>
            </a:r>
          </a:p>
          <a:p>
            <a:pPr lvl="3"/>
            <a:r>
              <a:rPr lang="it-IT"/>
              <a:t>Quatrième niveau</a:t>
            </a:r>
          </a:p>
          <a:p>
            <a:pPr lvl="4"/>
            <a:r>
              <a:rPr lang="it-IT"/>
              <a:t>Cinquième niveau</a:t>
            </a:r>
            <a:endParaRPr lang="fr-FR"/>
          </a:p>
        </p:txBody>
      </p:sp>
      <p:sp>
        <p:nvSpPr>
          <p:cNvPr id="7" name="Espace réservé de la date 6"/>
          <p:cNvSpPr>
            <a:spLocks noGrp="1"/>
          </p:cNvSpPr>
          <p:nvPr>
            <p:ph type="dt" sz="half" idx="10"/>
          </p:nvPr>
        </p:nvSpPr>
        <p:spPr/>
        <p:txBody>
          <a:bodyPr/>
          <a:lstStyle/>
          <a:p>
            <a:fld id="{DB9D6A6A-143D-B94D-B2B0-F58F0CEDB42B}" type="datetimeFigureOut">
              <a:rPr lang="fr-FR" smtClean="0"/>
              <a:t>04/01/2020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E66000C-008E-E940-8976-BD95C15B87D7}" type="slidenum">
              <a:rPr lang="fr-FR" smtClean="0"/>
              <a:t>‹Nr.›</a:t>
            </a:fld>
            <a:endParaRPr lang="fr-FR"/>
          </a:p>
        </p:txBody>
      </p:sp>
    </p:spTree>
    <p:extLst>
      <p:ext uri="{BB962C8B-B14F-4D97-AF65-F5344CB8AC3E}">
        <p14:creationId xmlns:p14="http://schemas.microsoft.com/office/powerpoint/2010/main" val="39469111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it-IT"/>
              <a:t>Cliquez et modifiez le titre</a:t>
            </a:r>
            <a:endParaRPr lang="fr-FR"/>
          </a:p>
        </p:txBody>
      </p:sp>
      <p:sp>
        <p:nvSpPr>
          <p:cNvPr id="3" name="Espace réservé de la date 2"/>
          <p:cNvSpPr>
            <a:spLocks noGrp="1"/>
          </p:cNvSpPr>
          <p:nvPr>
            <p:ph type="dt" sz="half" idx="10"/>
          </p:nvPr>
        </p:nvSpPr>
        <p:spPr/>
        <p:txBody>
          <a:bodyPr/>
          <a:lstStyle/>
          <a:p>
            <a:fld id="{DB9D6A6A-143D-B94D-B2B0-F58F0CEDB42B}" type="datetimeFigureOut">
              <a:rPr lang="fr-FR" smtClean="0"/>
              <a:t>04/01/2020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E66000C-008E-E940-8976-BD95C15B87D7}" type="slidenum">
              <a:rPr lang="fr-FR" smtClean="0"/>
              <a:t>‹Nr.›</a:t>
            </a:fld>
            <a:endParaRPr lang="fr-FR"/>
          </a:p>
        </p:txBody>
      </p:sp>
    </p:spTree>
    <p:extLst>
      <p:ext uri="{BB962C8B-B14F-4D97-AF65-F5344CB8AC3E}">
        <p14:creationId xmlns:p14="http://schemas.microsoft.com/office/powerpoint/2010/main" val="10763139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B9D6A6A-143D-B94D-B2B0-F58F0CEDB42B}" type="datetimeFigureOut">
              <a:rPr lang="fr-FR" smtClean="0"/>
              <a:t>04/01/2020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E66000C-008E-E940-8976-BD95C15B87D7}" type="slidenum">
              <a:rPr lang="fr-FR" smtClean="0"/>
              <a:t>‹Nr.›</a:t>
            </a:fld>
            <a:endParaRPr lang="fr-FR"/>
          </a:p>
        </p:txBody>
      </p:sp>
    </p:spTree>
    <p:extLst>
      <p:ext uri="{BB962C8B-B14F-4D97-AF65-F5344CB8AC3E}">
        <p14:creationId xmlns:p14="http://schemas.microsoft.com/office/powerpoint/2010/main" val="10457069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it-IT"/>
              <a:t>Cliquez et modifiez le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Cliquez pour modifier les styles du texte du masque</a:t>
            </a:r>
          </a:p>
          <a:p>
            <a:pPr lvl="1"/>
            <a:r>
              <a:rPr lang="it-IT"/>
              <a:t>Deuxième niveau</a:t>
            </a:r>
          </a:p>
          <a:p>
            <a:pPr lvl="2"/>
            <a:r>
              <a:rPr lang="it-IT"/>
              <a:t>Troisième niveau</a:t>
            </a:r>
          </a:p>
          <a:p>
            <a:pPr lvl="3"/>
            <a:r>
              <a:rPr lang="it-IT"/>
              <a:t>Quatrième niveau</a:t>
            </a:r>
          </a:p>
          <a:p>
            <a:pPr lvl="4"/>
            <a:r>
              <a:rPr lang="it-IT"/>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Cliquez pour modifier les styles du texte du masque</a:t>
            </a:r>
          </a:p>
        </p:txBody>
      </p:sp>
      <p:sp>
        <p:nvSpPr>
          <p:cNvPr id="5" name="Espace réservé de la date 4"/>
          <p:cNvSpPr>
            <a:spLocks noGrp="1"/>
          </p:cNvSpPr>
          <p:nvPr>
            <p:ph type="dt" sz="half" idx="10"/>
          </p:nvPr>
        </p:nvSpPr>
        <p:spPr/>
        <p:txBody>
          <a:bodyPr/>
          <a:lstStyle/>
          <a:p>
            <a:fld id="{DB9D6A6A-143D-B94D-B2B0-F58F0CEDB42B}" type="datetimeFigureOut">
              <a:rPr lang="fr-FR" smtClean="0"/>
              <a:t>04/01/2020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E66000C-008E-E940-8976-BD95C15B87D7}" type="slidenum">
              <a:rPr lang="fr-FR" smtClean="0"/>
              <a:t>‹Nr.›</a:t>
            </a:fld>
            <a:endParaRPr lang="fr-FR"/>
          </a:p>
        </p:txBody>
      </p:sp>
    </p:spTree>
    <p:extLst>
      <p:ext uri="{BB962C8B-B14F-4D97-AF65-F5344CB8AC3E}">
        <p14:creationId xmlns:p14="http://schemas.microsoft.com/office/powerpoint/2010/main" val="1841585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it-IT"/>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Faire glisser l'image vers l'espace réservé ou cliquer sur l'icône pour l'ajouter</a:t>
            </a:r>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Cliquez pour modifier les styles du texte du masque</a:t>
            </a:r>
          </a:p>
        </p:txBody>
      </p:sp>
      <p:sp>
        <p:nvSpPr>
          <p:cNvPr id="5" name="Espace réservé de la date 4"/>
          <p:cNvSpPr>
            <a:spLocks noGrp="1"/>
          </p:cNvSpPr>
          <p:nvPr>
            <p:ph type="dt" sz="half" idx="10"/>
          </p:nvPr>
        </p:nvSpPr>
        <p:spPr/>
        <p:txBody>
          <a:bodyPr/>
          <a:lstStyle/>
          <a:p>
            <a:fld id="{DB9D6A6A-143D-B94D-B2B0-F58F0CEDB42B}" type="datetimeFigureOut">
              <a:rPr lang="fr-FR" smtClean="0"/>
              <a:t>04/01/2020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E66000C-008E-E940-8976-BD95C15B87D7}" type="slidenum">
              <a:rPr lang="fr-FR" smtClean="0"/>
              <a:t>‹Nr.›</a:t>
            </a:fld>
            <a:endParaRPr lang="fr-FR"/>
          </a:p>
        </p:txBody>
      </p:sp>
    </p:spTree>
    <p:extLst>
      <p:ext uri="{BB962C8B-B14F-4D97-AF65-F5344CB8AC3E}">
        <p14:creationId xmlns:p14="http://schemas.microsoft.com/office/powerpoint/2010/main" val="1766100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Cliquez et modifiez le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Cliquez pour modifier les styles du texte du masque</a:t>
            </a:r>
          </a:p>
          <a:p>
            <a:pPr lvl="1"/>
            <a:r>
              <a:rPr lang="it-IT"/>
              <a:t>Deuxième niveau</a:t>
            </a:r>
          </a:p>
          <a:p>
            <a:pPr lvl="2"/>
            <a:r>
              <a:rPr lang="it-IT"/>
              <a:t>Troisième niveau</a:t>
            </a:r>
          </a:p>
          <a:p>
            <a:pPr lvl="3"/>
            <a:r>
              <a:rPr lang="it-IT"/>
              <a:t>Quatrième niveau</a:t>
            </a:r>
          </a:p>
          <a:p>
            <a:pPr lvl="4"/>
            <a:r>
              <a:rPr lang="it-IT"/>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9D6A6A-143D-B94D-B2B0-F58F0CEDB42B}" type="datetimeFigureOut">
              <a:rPr lang="fr-FR" smtClean="0"/>
              <a:t>04/01/2020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66000C-008E-E940-8976-BD95C15B87D7}" type="slidenum">
              <a:rPr lang="fr-FR" smtClean="0"/>
              <a:t>‹Nr.›</a:t>
            </a:fld>
            <a:endParaRPr lang="fr-FR"/>
          </a:p>
        </p:txBody>
      </p:sp>
    </p:spTree>
    <p:extLst>
      <p:ext uri="{BB962C8B-B14F-4D97-AF65-F5344CB8AC3E}">
        <p14:creationId xmlns:p14="http://schemas.microsoft.com/office/powerpoint/2010/main" val="25460315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r 3"/>
          <p:cNvGrpSpPr/>
          <p:nvPr/>
        </p:nvGrpSpPr>
        <p:grpSpPr>
          <a:xfrm>
            <a:off x="403735" y="1365275"/>
            <a:ext cx="8575912" cy="4169252"/>
            <a:chOff x="11763" y="1025520"/>
            <a:chExt cx="8393444" cy="4872146"/>
          </a:xfrm>
        </p:grpSpPr>
        <p:sp>
          <p:nvSpPr>
            <p:cNvPr id="9" name="Rectangle 8"/>
            <p:cNvSpPr/>
            <p:nvPr/>
          </p:nvSpPr>
          <p:spPr>
            <a:xfrm>
              <a:off x="11763" y="1025520"/>
              <a:ext cx="8393444" cy="487214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fr-FR" dirty="0">
                <a:solidFill>
                  <a:srgbClr val="000000"/>
                </a:solidFill>
                <a:latin typeface="Georgia"/>
                <a:cs typeface="Georgia"/>
              </a:endParaRPr>
            </a:p>
          </p:txBody>
        </p:sp>
        <p:sp>
          <p:nvSpPr>
            <p:cNvPr id="5" name="ZoneTexte 4"/>
            <p:cNvSpPr txBox="1"/>
            <p:nvPr/>
          </p:nvSpPr>
          <p:spPr>
            <a:xfrm>
              <a:off x="201552" y="1206973"/>
              <a:ext cx="7156823" cy="4172109"/>
            </a:xfrm>
            <a:prstGeom prst="rect">
              <a:avLst/>
            </a:prstGeom>
            <a:noFill/>
          </p:spPr>
          <p:txBody>
            <a:bodyPr wrap="square" rtlCol="0">
              <a:spAutoFit/>
            </a:bodyPr>
            <a:lstStyle/>
            <a:p>
              <a:r>
                <a:rPr lang="fr-FR" sz="2800" dirty="0">
                  <a:latin typeface="Georgia"/>
                  <a:cs typeface="Georgia"/>
                </a:rPr>
                <a:t>Key points</a:t>
              </a:r>
            </a:p>
            <a:p>
              <a:endParaRPr lang="fr-FR" dirty="0">
                <a:latin typeface="Georgia"/>
                <a:cs typeface="Georgia"/>
              </a:endParaRPr>
            </a:p>
            <a:p>
              <a:endParaRPr lang="fr-FR" dirty="0">
                <a:latin typeface="Georgia"/>
                <a:cs typeface="Georgia"/>
              </a:endParaRPr>
            </a:p>
            <a:p>
              <a:r>
                <a:rPr lang="fr-FR" dirty="0">
                  <a:latin typeface="Georgia"/>
                  <a:cs typeface="Georgia"/>
                </a:rPr>
                <a:t>1. Pregnancy-related pelvic girdle pain (PGP) 	</a:t>
              </a:r>
            </a:p>
            <a:p>
              <a:endParaRPr lang="fr-FR" dirty="0">
                <a:latin typeface="Georgia"/>
                <a:cs typeface="Georgia"/>
              </a:endParaRPr>
            </a:p>
            <a:p>
              <a:r>
                <a:rPr lang="fr-FR" dirty="0">
                  <a:latin typeface="Georgia"/>
                  <a:cs typeface="Georgia"/>
                </a:rPr>
                <a:t>2. Recovery after delivery</a:t>
              </a:r>
            </a:p>
            <a:p>
              <a:endParaRPr lang="fr-FR" dirty="0">
                <a:latin typeface="Georgia"/>
                <a:cs typeface="Georgia"/>
              </a:endParaRPr>
            </a:p>
            <a:p>
              <a:r>
                <a:rPr lang="fr-FR" dirty="0">
                  <a:latin typeface="Georgia"/>
                  <a:cs typeface="Georgia"/>
                </a:rPr>
                <a:t>3. Risk factors for persistent PGP</a:t>
              </a:r>
            </a:p>
            <a:p>
              <a:endParaRPr lang="fr-FR" dirty="0">
                <a:latin typeface="Georgia"/>
                <a:cs typeface="Georgia"/>
              </a:endParaRPr>
            </a:p>
            <a:p>
              <a:endParaRPr lang="fr-FR" dirty="0">
                <a:latin typeface="Georgia"/>
                <a:cs typeface="Georgia"/>
              </a:endParaRPr>
            </a:p>
            <a:p>
              <a:endParaRPr lang="fr-FR" dirty="0">
                <a:latin typeface="Georgia"/>
                <a:cs typeface="Georgia"/>
              </a:endParaRPr>
            </a:p>
            <a:p>
              <a:endParaRPr lang="fr-FR" dirty="0"/>
            </a:p>
          </p:txBody>
        </p:sp>
      </p:grpSp>
      <p:pic>
        <p:nvPicPr>
          <p:cNvPr id="2" name="Image 1"/>
          <p:cNvPicPr>
            <a:picLocks noChangeAspect="1"/>
          </p:cNvPicPr>
          <p:nvPr/>
        </p:nvPicPr>
        <p:blipFill>
          <a:blip r:embed="rId2"/>
          <a:stretch>
            <a:fillRect/>
          </a:stretch>
        </p:blipFill>
        <p:spPr>
          <a:xfrm>
            <a:off x="7739529" y="5841999"/>
            <a:ext cx="1240118" cy="342970"/>
          </a:xfrm>
          <a:prstGeom prst="rect">
            <a:avLst/>
          </a:prstGeom>
        </p:spPr>
      </p:pic>
      <p:grpSp>
        <p:nvGrpSpPr>
          <p:cNvPr id="3" name="Grouper 2"/>
          <p:cNvGrpSpPr/>
          <p:nvPr/>
        </p:nvGrpSpPr>
        <p:grpSpPr>
          <a:xfrm>
            <a:off x="128494" y="343657"/>
            <a:ext cx="9015506" cy="821410"/>
            <a:chOff x="128494" y="1210235"/>
            <a:chExt cx="9015506" cy="821410"/>
          </a:xfrm>
        </p:grpSpPr>
        <p:cxnSp>
          <p:nvCxnSpPr>
            <p:cNvPr id="13" name="Connecteur droit 12"/>
            <p:cNvCxnSpPr/>
            <p:nvPr/>
          </p:nvCxnSpPr>
          <p:spPr>
            <a:xfrm>
              <a:off x="2211294" y="1410442"/>
              <a:ext cx="6932706" cy="0"/>
            </a:xfrm>
            <a:prstGeom prst="line">
              <a:avLst/>
            </a:prstGeom>
            <a:ln w="3175" cmpd="sng">
              <a:solidFill>
                <a:srgbClr val="FF0000"/>
              </a:solidFill>
            </a:ln>
          </p:spPr>
          <p:style>
            <a:lnRef idx="2">
              <a:schemeClr val="accent1"/>
            </a:lnRef>
            <a:fillRef idx="0">
              <a:schemeClr val="accent1"/>
            </a:fillRef>
            <a:effectRef idx="1">
              <a:schemeClr val="accent1"/>
            </a:effectRef>
            <a:fontRef idx="minor">
              <a:schemeClr val="tx1"/>
            </a:fontRef>
          </p:style>
        </p:cxnSp>
        <p:pic>
          <p:nvPicPr>
            <p:cNvPr id="10" name="Image 9" descr="LOGO ESJ.png"/>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128494" y="1210235"/>
              <a:ext cx="2202330" cy="821410"/>
            </a:xfrm>
            <a:prstGeom prst="rect">
              <a:avLst/>
            </a:prstGeom>
          </p:spPr>
        </p:pic>
      </p:grpSp>
      <p:sp>
        <p:nvSpPr>
          <p:cNvPr id="6" name="Textfeld 5">
            <a:extLst>
              <a:ext uri="{FF2B5EF4-FFF2-40B4-BE49-F238E27FC236}">
                <a16:creationId xmlns:a16="http://schemas.microsoft.com/office/drawing/2014/main" id="{EB799872-7DF8-8A46-A21A-C8224B6396DC}"/>
              </a:ext>
            </a:extLst>
          </p:cNvPr>
          <p:cNvSpPr txBox="1"/>
          <p:nvPr/>
        </p:nvSpPr>
        <p:spPr>
          <a:xfrm>
            <a:off x="403735" y="5841999"/>
            <a:ext cx="7184980" cy="738664"/>
          </a:xfrm>
          <a:prstGeom prst="rect">
            <a:avLst/>
          </a:prstGeom>
          <a:noFill/>
        </p:spPr>
        <p:txBody>
          <a:bodyPr wrap="none" rtlCol="0">
            <a:spAutoFit/>
          </a:bodyPr>
          <a:lstStyle/>
          <a:p>
            <a:r>
              <a:rPr lang="nb-NO" sz="1400" dirty="0">
                <a:latin typeface="Georgia" panose="02040502050405020303" pitchFamily="18" charset="0"/>
              </a:rPr>
              <a:t>Gausel AM, </a:t>
            </a:r>
            <a:r>
              <a:rPr lang="nb-NO" sz="1400" dirty="0" err="1">
                <a:latin typeface="Georgia" panose="02040502050405020303" pitchFamily="18" charset="0"/>
              </a:rPr>
              <a:t>Malmqvist</a:t>
            </a:r>
            <a:r>
              <a:rPr lang="nb-NO" sz="1400" dirty="0">
                <a:latin typeface="Georgia" panose="02040502050405020303" pitchFamily="18" charset="0"/>
              </a:rPr>
              <a:t> S, Andersen K, Kjærmann I, Larsen JP, Dalen I, Økland I (2020)</a:t>
            </a:r>
            <a:r>
              <a:rPr lang="de-CH" sz="1400" dirty="0">
                <a:latin typeface="Georgia" panose="02040502050405020303" pitchFamily="18" charset="0"/>
              </a:rPr>
              <a:t> </a:t>
            </a:r>
            <a:endParaRPr lang="de-DE" sz="1400" dirty="0">
              <a:latin typeface="Georgia" panose="02040502050405020303" pitchFamily="18" charset="0"/>
            </a:endParaRPr>
          </a:p>
          <a:p>
            <a:r>
              <a:rPr lang="en-GB" sz="1400" dirty="0">
                <a:latin typeface="Georgia" panose="02040502050405020303" pitchFamily="18" charset="0"/>
              </a:rPr>
              <a:t>Subjective recovery from pregnancy-related pelvic girdle pain the first six weeks after </a:t>
            </a:r>
          </a:p>
          <a:p>
            <a:r>
              <a:rPr lang="en-GB" sz="1400" dirty="0">
                <a:latin typeface="Georgia" panose="02040502050405020303" pitchFamily="18" charset="0"/>
              </a:rPr>
              <a:t>delivery: a prospective longitudinal cohort study. </a:t>
            </a:r>
            <a:r>
              <a:rPr lang="en-GB" sz="1400" dirty="0" err="1">
                <a:latin typeface="Georgia" panose="02040502050405020303" pitchFamily="18" charset="0"/>
              </a:rPr>
              <a:t>Eur</a:t>
            </a:r>
            <a:r>
              <a:rPr lang="en-GB" sz="1400" dirty="0">
                <a:latin typeface="Georgia" panose="02040502050405020303" pitchFamily="18" charset="0"/>
              </a:rPr>
              <a:t> Spine J;</a:t>
            </a:r>
            <a:endParaRPr lang="de-CH" sz="1400" dirty="0">
              <a:latin typeface="Georgia" panose="02040502050405020303" pitchFamily="18" charset="0"/>
            </a:endParaRPr>
          </a:p>
        </p:txBody>
      </p:sp>
    </p:spTree>
    <p:extLst>
      <p:ext uri="{BB962C8B-B14F-4D97-AF65-F5344CB8AC3E}">
        <p14:creationId xmlns:p14="http://schemas.microsoft.com/office/powerpoint/2010/main" val="2115637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r 3"/>
          <p:cNvGrpSpPr/>
          <p:nvPr/>
        </p:nvGrpSpPr>
        <p:grpSpPr>
          <a:xfrm>
            <a:off x="396153" y="1302693"/>
            <a:ext cx="8773202" cy="4204333"/>
            <a:chOff x="-14271" y="1089983"/>
            <a:chExt cx="8358387" cy="4989274"/>
          </a:xfrm>
        </p:grpSpPr>
        <p:sp>
          <p:nvSpPr>
            <p:cNvPr id="9" name="Rectangle 8"/>
            <p:cNvSpPr/>
            <p:nvPr/>
          </p:nvSpPr>
          <p:spPr>
            <a:xfrm>
              <a:off x="-14271" y="1089983"/>
              <a:ext cx="8177649" cy="498927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fr-FR" dirty="0">
                <a:solidFill>
                  <a:srgbClr val="000000"/>
                </a:solidFill>
                <a:latin typeface="Georgia"/>
                <a:cs typeface="Georgia"/>
              </a:endParaRPr>
            </a:p>
          </p:txBody>
        </p:sp>
        <p:sp>
          <p:nvSpPr>
            <p:cNvPr id="5" name="ZoneTexte 4"/>
            <p:cNvSpPr txBox="1"/>
            <p:nvPr/>
          </p:nvSpPr>
          <p:spPr>
            <a:xfrm>
              <a:off x="201551" y="1206972"/>
              <a:ext cx="8142565" cy="1699510"/>
            </a:xfrm>
            <a:prstGeom prst="rect">
              <a:avLst/>
            </a:prstGeom>
            <a:noFill/>
          </p:spPr>
          <p:txBody>
            <a:bodyPr wrap="square" rtlCol="0">
              <a:spAutoFit/>
            </a:bodyPr>
            <a:lstStyle/>
            <a:p>
              <a:endParaRPr lang="fr-FR" sz="1400" dirty="0">
                <a:latin typeface="Georgia"/>
                <a:cs typeface="Georgia"/>
              </a:endParaRPr>
            </a:p>
            <a:p>
              <a:endParaRPr lang="fr-FR" dirty="0">
                <a:latin typeface="Georgia"/>
                <a:cs typeface="Georgia"/>
              </a:endParaRPr>
            </a:p>
            <a:p>
              <a:endParaRPr lang="fr-FR" dirty="0">
                <a:latin typeface="Georgia"/>
                <a:cs typeface="Georgia"/>
              </a:endParaRPr>
            </a:p>
            <a:p>
              <a:endParaRPr lang="fr-FR" dirty="0">
                <a:latin typeface="Georgia"/>
                <a:cs typeface="Georgia"/>
              </a:endParaRPr>
            </a:p>
            <a:p>
              <a:endParaRPr lang="fr-FR" dirty="0"/>
            </a:p>
          </p:txBody>
        </p:sp>
      </p:grpSp>
      <p:pic>
        <p:nvPicPr>
          <p:cNvPr id="2" name="Image 1"/>
          <p:cNvPicPr>
            <a:picLocks noChangeAspect="1"/>
          </p:cNvPicPr>
          <p:nvPr/>
        </p:nvPicPr>
        <p:blipFill>
          <a:blip r:embed="rId2"/>
          <a:stretch>
            <a:fillRect/>
          </a:stretch>
        </p:blipFill>
        <p:spPr>
          <a:xfrm>
            <a:off x="7739529" y="5841999"/>
            <a:ext cx="1240118" cy="342970"/>
          </a:xfrm>
          <a:prstGeom prst="rect">
            <a:avLst/>
          </a:prstGeom>
        </p:spPr>
      </p:pic>
      <p:grpSp>
        <p:nvGrpSpPr>
          <p:cNvPr id="3" name="Grouper 2"/>
          <p:cNvGrpSpPr/>
          <p:nvPr/>
        </p:nvGrpSpPr>
        <p:grpSpPr>
          <a:xfrm>
            <a:off x="128494" y="343657"/>
            <a:ext cx="9015506" cy="821410"/>
            <a:chOff x="128494" y="1210235"/>
            <a:chExt cx="9015506" cy="821410"/>
          </a:xfrm>
        </p:grpSpPr>
        <p:cxnSp>
          <p:nvCxnSpPr>
            <p:cNvPr id="13" name="Connecteur droit 12"/>
            <p:cNvCxnSpPr/>
            <p:nvPr/>
          </p:nvCxnSpPr>
          <p:spPr>
            <a:xfrm>
              <a:off x="2211294" y="1410442"/>
              <a:ext cx="6932706" cy="0"/>
            </a:xfrm>
            <a:prstGeom prst="line">
              <a:avLst/>
            </a:prstGeom>
            <a:ln w="3175" cmpd="sng">
              <a:solidFill>
                <a:srgbClr val="FF0000"/>
              </a:solidFill>
            </a:ln>
          </p:spPr>
          <p:style>
            <a:lnRef idx="2">
              <a:schemeClr val="accent1"/>
            </a:lnRef>
            <a:fillRef idx="0">
              <a:schemeClr val="accent1"/>
            </a:fillRef>
            <a:effectRef idx="1">
              <a:schemeClr val="accent1"/>
            </a:effectRef>
            <a:fontRef idx="minor">
              <a:schemeClr val="tx1"/>
            </a:fontRef>
          </p:style>
        </p:cxnSp>
        <p:pic>
          <p:nvPicPr>
            <p:cNvPr id="10" name="Image 9" descr="LOGO ESJ.png"/>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128494" y="1210235"/>
              <a:ext cx="2202330" cy="821410"/>
            </a:xfrm>
            <a:prstGeom prst="rect">
              <a:avLst/>
            </a:prstGeom>
          </p:spPr>
        </p:pic>
      </p:grpSp>
      <p:sp>
        <p:nvSpPr>
          <p:cNvPr id="6" name="TekstSylinder 5"/>
          <p:cNvSpPr txBox="1"/>
          <p:nvPr/>
        </p:nvSpPr>
        <p:spPr>
          <a:xfrm>
            <a:off x="396153" y="1272203"/>
            <a:ext cx="8610819" cy="246221"/>
          </a:xfrm>
          <a:prstGeom prst="rect">
            <a:avLst/>
          </a:prstGeom>
          <a:noFill/>
        </p:spPr>
        <p:txBody>
          <a:bodyPr wrap="square" rtlCol="0">
            <a:spAutoFit/>
          </a:bodyPr>
          <a:lstStyle/>
          <a:p>
            <a:pPr lvl="0"/>
            <a:r>
              <a:rPr lang="en-US" sz="1000" b="1" dirty="0">
                <a:solidFill>
                  <a:prstClr val="black"/>
                </a:solidFill>
                <a:latin typeface="Georgia" panose="02040502050405020303" pitchFamily="18" charset="0"/>
                <a:cs typeface="Times New Roman" panose="02020603050405020304" pitchFamily="18" charset="0"/>
              </a:rPr>
              <a:t>Figure 1: </a:t>
            </a:r>
            <a:r>
              <a:rPr lang="en-US" sz="1000" dirty="0">
                <a:solidFill>
                  <a:prstClr val="black"/>
                </a:solidFill>
                <a:latin typeface="Georgia" panose="02040502050405020303" pitchFamily="18" charset="0"/>
                <a:cs typeface="Times New Roman" panose="02020603050405020304" pitchFamily="18" charset="0"/>
              </a:rPr>
              <a:t>Examples of individual recovery patterns of women with severe or moderate PGP (≥ 3 days with bothersome PGP per week) before delivery</a:t>
            </a:r>
            <a:endParaRPr lang="nb-NO" sz="1000" dirty="0">
              <a:solidFill>
                <a:prstClr val="black"/>
              </a:solidFill>
              <a:latin typeface="Georgia" panose="02040502050405020303" pitchFamily="18" charset="0"/>
              <a:cs typeface="Times New Roman" panose="02020603050405020304" pitchFamily="18" charset="0"/>
            </a:endParaRPr>
          </a:p>
        </p:txBody>
      </p:sp>
      <p:sp>
        <p:nvSpPr>
          <p:cNvPr id="7" name="TekstSylinder 6"/>
          <p:cNvSpPr txBox="1"/>
          <p:nvPr/>
        </p:nvSpPr>
        <p:spPr>
          <a:xfrm>
            <a:off x="6161313" y="3550168"/>
            <a:ext cx="2604552" cy="938719"/>
          </a:xfrm>
          <a:prstGeom prst="rect">
            <a:avLst/>
          </a:prstGeom>
          <a:noFill/>
        </p:spPr>
        <p:txBody>
          <a:bodyPr wrap="square" rtlCol="0">
            <a:spAutoFit/>
          </a:bodyPr>
          <a:lstStyle/>
          <a:p>
            <a:pPr lvl="0"/>
            <a:r>
              <a:rPr lang="en-US" sz="1100" dirty="0">
                <a:solidFill>
                  <a:prstClr val="black"/>
                </a:solidFill>
                <a:latin typeface="Georgia" panose="02040502050405020303" pitchFamily="18" charset="0"/>
                <a:cs typeface="Times New Roman" panose="02020603050405020304" pitchFamily="18" charset="0"/>
              </a:rPr>
              <a:t>A) Substantial recovery within 2 weeks </a:t>
            </a:r>
          </a:p>
          <a:p>
            <a:pPr lvl="0"/>
            <a:r>
              <a:rPr lang="en-US" sz="1100" dirty="0">
                <a:solidFill>
                  <a:prstClr val="black"/>
                </a:solidFill>
                <a:latin typeface="Georgia" panose="02040502050405020303" pitchFamily="18" charset="0"/>
                <a:cs typeface="Times New Roman" panose="02020603050405020304" pitchFamily="18" charset="0"/>
              </a:rPr>
              <a:t>B) Substantial recovery within 6 weeks </a:t>
            </a:r>
          </a:p>
          <a:p>
            <a:pPr lvl="0"/>
            <a:r>
              <a:rPr lang="en-US" sz="1100" dirty="0">
                <a:solidFill>
                  <a:prstClr val="black"/>
                </a:solidFill>
                <a:latin typeface="Georgia" panose="02040502050405020303" pitchFamily="18" charset="0"/>
                <a:cs typeface="Times New Roman" panose="02020603050405020304" pitchFamily="18" charset="0"/>
              </a:rPr>
              <a:t>C) No recovery </a:t>
            </a:r>
          </a:p>
          <a:p>
            <a:pPr lvl="0"/>
            <a:r>
              <a:rPr lang="en-US" sz="1100" dirty="0">
                <a:solidFill>
                  <a:prstClr val="black"/>
                </a:solidFill>
                <a:latin typeface="Georgia" panose="02040502050405020303" pitchFamily="18" charset="0"/>
                <a:cs typeface="Times New Roman" panose="02020603050405020304" pitchFamily="18" charset="0"/>
              </a:rPr>
              <a:t>D) Transitory recovery </a:t>
            </a:r>
          </a:p>
          <a:p>
            <a:pPr lvl="0"/>
            <a:r>
              <a:rPr lang="en-US" sz="1100" dirty="0">
                <a:solidFill>
                  <a:prstClr val="black"/>
                </a:solidFill>
                <a:latin typeface="Georgia" panose="02040502050405020303" pitchFamily="18" charset="0"/>
                <a:cs typeface="Times New Roman" panose="02020603050405020304" pitchFamily="18" charset="0"/>
              </a:rPr>
              <a:t>E) Incomplete recovery </a:t>
            </a:r>
            <a:endParaRPr lang="nb-NO" sz="1100" dirty="0">
              <a:solidFill>
                <a:prstClr val="black"/>
              </a:solidFill>
              <a:latin typeface="Georgia" panose="02040502050405020303" pitchFamily="18" charset="0"/>
              <a:cs typeface="Times New Roman" panose="02020603050405020304" pitchFamily="18" charset="0"/>
            </a:endParaRPr>
          </a:p>
        </p:txBody>
      </p:sp>
      <p:sp>
        <p:nvSpPr>
          <p:cNvPr id="8" name="TekstSylinder 7"/>
          <p:cNvSpPr txBox="1"/>
          <p:nvPr/>
        </p:nvSpPr>
        <p:spPr>
          <a:xfrm>
            <a:off x="355360" y="1563061"/>
            <a:ext cx="527984" cy="246221"/>
          </a:xfrm>
          <a:prstGeom prst="rect">
            <a:avLst/>
          </a:prstGeom>
          <a:noFill/>
        </p:spPr>
        <p:txBody>
          <a:bodyPr wrap="square" rtlCol="0">
            <a:spAutoFit/>
          </a:bodyPr>
          <a:lstStyle/>
          <a:p>
            <a:r>
              <a:rPr lang="nb-NO" sz="1000" dirty="0">
                <a:latin typeface="Times New Roman" panose="02020603050405020304" pitchFamily="18" charset="0"/>
                <a:cs typeface="Times New Roman" panose="02020603050405020304" pitchFamily="18" charset="0"/>
              </a:rPr>
              <a:t>A)</a:t>
            </a:r>
          </a:p>
        </p:txBody>
      </p:sp>
      <p:sp>
        <p:nvSpPr>
          <p:cNvPr id="17" name="TekstSylinder 16"/>
          <p:cNvSpPr txBox="1"/>
          <p:nvPr/>
        </p:nvSpPr>
        <p:spPr>
          <a:xfrm>
            <a:off x="355360" y="3332847"/>
            <a:ext cx="502755" cy="246221"/>
          </a:xfrm>
          <a:prstGeom prst="rect">
            <a:avLst/>
          </a:prstGeom>
          <a:noFill/>
        </p:spPr>
        <p:txBody>
          <a:bodyPr wrap="square" rtlCol="0">
            <a:spAutoFit/>
          </a:bodyPr>
          <a:lstStyle/>
          <a:p>
            <a:r>
              <a:rPr lang="nb-NO" sz="1000" dirty="0">
                <a:latin typeface="Times New Roman" panose="02020603050405020304" pitchFamily="18" charset="0"/>
                <a:cs typeface="Times New Roman" panose="02020603050405020304" pitchFamily="18" charset="0"/>
              </a:rPr>
              <a:t>B)</a:t>
            </a:r>
          </a:p>
        </p:txBody>
      </p:sp>
      <p:sp>
        <p:nvSpPr>
          <p:cNvPr id="18" name="TekstSylinder 17"/>
          <p:cNvSpPr txBox="1"/>
          <p:nvPr/>
        </p:nvSpPr>
        <p:spPr>
          <a:xfrm>
            <a:off x="3224233" y="1563061"/>
            <a:ext cx="571461" cy="246221"/>
          </a:xfrm>
          <a:prstGeom prst="rect">
            <a:avLst/>
          </a:prstGeom>
          <a:noFill/>
        </p:spPr>
        <p:txBody>
          <a:bodyPr wrap="square" rtlCol="0">
            <a:spAutoFit/>
          </a:bodyPr>
          <a:lstStyle/>
          <a:p>
            <a:r>
              <a:rPr lang="nb-NO" sz="1000" dirty="0">
                <a:latin typeface="Times New Roman" panose="02020603050405020304" pitchFamily="18" charset="0"/>
                <a:cs typeface="Times New Roman" panose="02020603050405020304" pitchFamily="18" charset="0"/>
              </a:rPr>
              <a:t>C)</a:t>
            </a:r>
          </a:p>
        </p:txBody>
      </p:sp>
      <p:sp>
        <p:nvSpPr>
          <p:cNvPr id="19" name="TekstSylinder 18"/>
          <p:cNvSpPr txBox="1"/>
          <p:nvPr/>
        </p:nvSpPr>
        <p:spPr>
          <a:xfrm>
            <a:off x="3244881" y="3332848"/>
            <a:ext cx="476364" cy="246221"/>
          </a:xfrm>
          <a:prstGeom prst="rect">
            <a:avLst/>
          </a:prstGeom>
          <a:noFill/>
        </p:spPr>
        <p:txBody>
          <a:bodyPr wrap="square" rtlCol="0">
            <a:spAutoFit/>
          </a:bodyPr>
          <a:lstStyle/>
          <a:p>
            <a:r>
              <a:rPr lang="nb-NO" sz="1000" dirty="0">
                <a:latin typeface="Times New Roman" panose="02020603050405020304" pitchFamily="18" charset="0"/>
                <a:cs typeface="Times New Roman" panose="02020603050405020304" pitchFamily="18" charset="0"/>
              </a:rPr>
              <a:t>D)</a:t>
            </a:r>
          </a:p>
        </p:txBody>
      </p:sp>
      <p:sp>
        <p:nvSpPr>
          <p:cNvPr id="20" name="TekstSylinder 19"/>
          <p:cNvSpPr txBox="1"/>
          <p:nvPr/>
        </p:nvSpPr>
        <p:spPr>
          <a:xfrm>
            <a:off x="6105694" y="1545249"/>
            <a:ext cx="554453" cy="246221"/>
          </a:xfrm>
          <a:prstGeom prst="rect">
            <a:avLst/>
          </a:prstGeom>
          <a:noFill/>
        </p:spPr>
        <p:txBody>
          <a:bodyPr wrap="square" rtlCol="0">
            <a:spAutoFit/>
          </a:bodyPr>
          <a:lstStyle/>
          <a:p>
            <a:r>
              <a:rPr lang="nb-NO" sz="1000" dirty="0">
                <a:latin typeface="Times New Roman" panose="02020603050405020304" pitchFamily="18" charset="0"/>
                <a:cs typeface="Times New Roman" panose="02020603050405020304" pitchFamily="18" charset="0"/>
              </a:rPr>
              <a:t>E)</a:t>
            </a:r>
          </a:p>
        </p:txBody>
      </p:sp>
      <p:pic>
        <p:nvPicPr>
          <p:cNvPr id="22" name="Bilde 21"/>
          <p:cNvPicPr>
            <a:picLocks/>
          </p:cNvPicPr>
          <p:nvPr/>
        </p:nvPicPr>
        <p:blipFill>
          <a:blip r:embed="rId4"/>
          <a:stretch>
            <a:fillRect/>
          </a:stretch>
        </p:blipFill>
        <p:spPr>
          <a:xfrm>
            <a:off x="423479" y="1793333"/>
            <a:ext cx="2711566" cy="1440000"/>
          </a:xfrm>
          <a:prstGeom prst="rect">
            <a:avLst/>
          </a:prstGeom>
        </p:spPr>
      </p:pic>
      <p:pic>
        <p:nvPicPr>
          <p:cNvPr id="23" name="Bilde 22"/>
          <p:cNvPicPr>
            <a:picLocks/>
          </p:cNvPicPr>
          <p:nvPr/>
        </p:nvPicPr>
        <p:blipFill>
          <a:blip r:embed="rId5"/>
          <a:stretch>
            <a:fillRect/>
          </a:stretch>
        </p:blipFill>
        <p:spPr>
          <a:xfrm>
            <a:off x="423479" y="3579069"/>
            <a:ext cx="2711566" cy="1440000"/>
          </a:xfrm>
          <a:prstGeom prst="rect">
            <a:avLst/>
          </a:prstGeom>
        </p:spPr>
      </p:pic>
      <p:pic>
        <p:nvPicPr>
          <p:cNvPr id="24" name="Bilde 23"/>
          <p:cNvPicPr>
            <a:picLocks/>
          </p:cNvPicPr>
          <p:nvPr/>
        </p:nvPicPr>
        <p:blipFill>
          <a:blip r:embed="rId6"/>
          <a:stretch>
            <a:fillRect/>
          </a:stretch>
        </p:blipFill>
        <p:spPr>
          <a:xfrm>
            <a:off x="3288356" y="1793333"/>
            <a:ext cx="2711566" cy="1440000"/>
          </a:xfrm>
          <a:prstGeom prst="rect">
            <a:avLst/>
          </a:prstGeom>
        </p:spPr>
      </p:pic>
      <p:pic>
        <p:nvPicPr>
          <p:cNvPr id="25" name="Bilde 24"/>
          <p:cNvPicPr>
            <a:picLocks/>
          </p:cNvPicPr>
          <p:nvPr/>
        </p:nvPicPr>
        <p:blipFill>
          <a:blip r:embed="rId7"/>
          <a:stretch>
            <a:fillRect/>
          </a:stretch>
        </p:blipFill>
        <p:spPr>
          <a:xfrm>
            <a:off x="3288356" y="3579069"/>
            <a:ext cx="2711566" cy="1440000"/>
          </a:xfrm>
          <a:prstGeom prst="rect">
            <a:avLst/>
          </a:prstGeom>
        </p:spPr>
      </p:pic>
      <p:pic>
        <p:nvPicPr>
          <p:cNvPr id="26" name="Bilde 25"/>
          <p:cNvPicPr>
            <a:picLocks/>
          </p:cNvPicPr>
          <p:nvPr/>
        </p:nvPicPr>
        <p:blipFill>
          <a:blip r:embed="rId8"/>
          <a:stretch>
            <a:fillRect/>
          </a:stretch>
        </p:blipFill>
        <p:spPr>
          <a:xfrm>
            <a:off x="6161313" y="1802906"/>
            <a:ext cx="2711566" cy="1440000"/>
          </a:xfrm>
          <a:prstGeom prst="rect">
            <a:avLst/>
          </a:prstGeom>
        </p:spPr>
      </p:pic>
      <p:sp>
        <p:nvSpPr>
          <p:cNvPr id="11" name="Textfeld 10">
            <a:extLst>
              <a:ext uri="{FF2B5EF4-FFF2-40B4-BE49-F238E27FC236}">
                <a16:creationId xmlns:a16="http://schemas.microsoft.com/office/drawing/2014/main" id="{14438170-BAA5-F849-B16A-43C985EA809F}"/>
              </a:ext>
            </a:extLst>
          </p:cNvPr>
          <p:cNvSpPr txBox="1"/>
          <p:nvPr/>
        </p:nvSpPr>
        <p:spPr>
          <a:xfrm>
            <a:off x="396153" y="5841999"/>
            <a:ext cx="7253099" cy="738664"/>
          </a:xfrm>
          <a:prstGeom prst="rect">
            <a:avLst/>
          </a:prstGeom>
          <a:noFill/>
        </p:spPr>
        <p:txBody>
          <a:bodyPr wrap="square" rtlCol="0">
            <a:spAutoFit/>
          </a:bodyPr>
          <a:lstStyle/>
          <a:p>
            <a:r>
              <a:rPr lang="nb-NO" sz="1400" dirty="0">
                <a:latin typeface="Georgia" panose="02040502050405020303" pitchFamily="18" charset="0"/>
              </a:rPr>
              <a:t>Gausel AM, </a:t>
            </a:r>
            <a:r>
              <a:rPr lang="nb-NO" sz="1400" dirty="0" err="1">
                <a:latin typeface="Georgia" panose="02040502050405020303" pitchFamily="18" charset="0"/>
              </a:rPr>
              <a:t>Malmqvist</a:t>
            </a:r>
            <a:r>
              <a:rPr lang="nb-NO" sz="1400" dirty="0">
                <a:latin typeface="Georgia" panose="02040502050405020303" pitchFamily="18" charset="0"/>
              </a:rPr>
              <a:t> S, Andersen K, Kjærmann I, Larsen JP, Dalen I, Økland I (2020)</a:t>
            </a:r>
            <a:r>
              <a:rPr lang="de-CH" sz="1400" dirty="0">
                <a:latin typeface="Georgia" panose="02040502050405020303" pitchFamily="18" charset="0"/>
              </a:rPr>
              <a:t> </a:t>
            </a:r>
            <a:endParaRPr lang="de-DE" sz="1400" dirty="0">
              <a:latin typeface="Georgia" panose="02040502050405020303" pitchFamily="18" charset="0"/>
            </a:endParaRPr>
          </a:p>
          <a:p>
            <a:r>
              <a:rPr lang="en-GB" sz="1400" dirty="0">
                <a:latin typeface="Georgia" panose="02040502050405020303" pitchFamily="18" charset="0"/>
              </a:rPr>
              <a:t>Subjective recovery from pregnancy-related pelvic girdle pain the first six weeks after </a:t>
            </a:r>
          </a:p>
          <a:p>
            <a:r>
              <a:rPr lang="en-GB" sz="1400" dirty="0">
                <a:latin typeface="Georgia" panose="02040502050405020303" pitchFamily="18" charset="0"/>
              </a:rPr>
              <a:t>delivery: a prospective longitudinal cohort study. </a:t>
            </a:r>
            <a:r>
              <a:rPr lang="en-GB" sz="1400" dirty="0" err="1">
                <a:latin typeface="Georgia" panose="02040502050405020303" pitchFamily="18" charset="0"/>
              </a:rPr>
              <a:t>Eur</a:t>
            </a:r>
            <a:r>
              <a:rPr lang="en-GB" sz="1400" dirty="0">
                <a:latin typeface="Georgia" panose="02040502050405020303" pitchFamily="18" charset="0"/>
              </a:rPr>
              <a:t> Spine J;</a:t>
            </a:r>
            <a:endParaRPr lang="de-CH" sz="1400" dirty="0">
              <a:latin typeface="Georgia" panose="02040502050405020303" pitchFamily="18" charset="0"/>
            </a:endParaRPr>
          </a:p>
        </p:txBody>
      </p:sp>
    </p:spTree>
    <p:extLst>
      <p:ext uri="{BB962C8B-B14F-4D97-AF65-F5344CB8AC3E}">
        <p14:creationId xmlns:p14="http://schemas.microsoft.com/office/powerpoint/2010/main" val="32916877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r 3"/>
          <p:cNvGrpSpPr/>
          <p:nvPr/>
        </p:nvGrpSpPr>
        <p:grpSpPr>
          <a:xfrm>
            <a:off x="403735" y="1255966"/>
            <a:ext cx="8575912" cy="4284595"/>
            <a:chOff x="11763" y="1025519"/>
            <a:chExt cx="8393444" cy="5110548"/>
          </a:xfrm>
        </p:grpSpPr>
        <p:sp>
          <p:nvSpPr>
            <p:cNvPr id="9" name="Rectangle 8"/>
            <p:cNvSpPr/>
            <p:nvPr/>
          </p:nvSpPr>
          <p:spPr>
            <a:xfrm>
              <a:off x="11763" y="1025519"/>
              <a:ext cx="8393444" cy="511054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fr-FR" dirty="0">
                <a:solidFill>
                  <a:srgbClr val="000000"/>
                </a:solidFill>
                <a:latin typeface="Georgia"/>
                <a:cs typeface="Georgia"/>
              </a:endParaRPr>
            </a:p>
          </p:txBody>
        </p:sp>
        <p:sp>
          <p:nvSpPr>
            <p:cNvPr id="5" name="ZoneTexte 4"/>
            <p:cNvSpPr txBox="1"/>
            <p:nvPr/>
          </p:nvSpPr>
          <p:spPr>
            <a:xfrm>
              <a:off x="201552" y="1206973"/>
              <a:ext cx="7570500" cy="4258447"/>
            </a:xfrm>
            <a:prstGeom prst="rect">
              <a:avLst/>
            </a:prstGeom>
            <a:noFill/>
          </p:spPr>
          <p:txBody>
            <a:bodyPr wrap="square" rtlCol="0">
              <a:spAutoFit/>
            </a:bodyPr>
            <a:lstStyle/>
            <a:p>
              <a:r>
                <a:rPr lang="en-GB" sz="2800" dirty="0">
                  <a:latin typeface="Georgia"/>
                  <a:cs typeface="Georgia"/>
                </a:rPr>
                <a:t>Take Home Messages</a:t>
              </a:r>
            </a:p>
            <a:p>
              <a:endParaRPr lang="en-GB" dirty="0">
                <a:latin typeface="Georgia"/>
                <a:cs typeface="Georgia"/>
              </a:endParaRPr>
            </a:p>
            <a:p>
              <a:endParaRPr lang="en-GB" dirty="0">
                <a:latin typeface="Georgia"/>
                <a:cs typeface="Georgia"/>
              </a:endParaRPr>
            </a:p>
            <a:p>
              <a:pPr marL="342900" indent="-342900">
                <a:buFont typeface="+mj-lt"/>
                <a:buAutoNum type="arabicPeriod"/>
              </a:pPr>
              <a:r>
                <a:rPr lang="en-GB" dirty="0">
                  <a:latin typeface="Georgia"/>
                  <a:cs typeface="Georgia"/>
                </a:rPr>
                <a:t>The prognosis following PGP during pregnancy is good, and many women experience a fast recovery already within 2 weeks after delivery. </a:t>
              </a:r>
            </a:p>
            <a:p>
              <a:pPr marL="342900" indent="-342900">
                <a:buFont typeface="+mj-lt"/>
                <a:buAutoNum type="arabicPeriod"/>
              </a:pPr>
              <a:endParaRPr lang="en-GB" dirty="0">
                <a:latin typeface="Georgia"/>
                <a:cs typeface="Georgia"/>
              </a:endParaRPr>
            </a:p>
            <a:p>
              <a:pPr marL="342900" indent="-342900">
                <a:buFont typeface="+mj-lt"/>
                <a:buAutoNum type="arabicPeriod"/>
              </a:pPr>
              <a:r>
                <a:rPr lang="en-GB" dirty="0">
                  <a:latin typeface="Georgia"/>
                  <a:cs typeface="Georgia"/>
                </a:rPr>
                <a:t>Multiparity, PGP the year before pregnancy, and a high pain intensity were risk factors for persistent PGP six weeks after delivery.</a:t>
              </a:r>
            </a:p>
            <a:p>
              <a:pPr marL="342900" indent="-342900">
                <a:buFont typeface="+mj-lt"/>
                <a:buAutoNum type="arabicPeriod"/>
              </a:pPr>
              <a:endParaRPr lang="en-GB" dirty="0">
                <a:latin typeface="Georgia"/>
                <a:cs typeface="Georgia"/>
              </a:endParaRPr>
            </a:p>
            <a:p>
              <a:pPr marL="342900" indent="-342900">
                <a:buFont typeface="+mj-lt"/>
                <a:buAutoNum type="arabicPeriod"/>
              </a:pPr>
              <a:r>
                <a:rPr lang="en-GB" dirty="0">
                  <a:latin typeface="Georgia"/>
                  <a:cs typeface="Georgia"/>
                </a:rPr>
                <a:t>This study provides new information about the recovery from PGP the first few weeks after delivery. This information is of interest to affected women and to health care providers in pregnancy care.</a:t>
              </a:r>
              <a:endParaRPr lang="fr-FR" dirty="0">
                <a:latin typeface="Georgia"/>
                <a:cs typeface="Georgia"/>
              </a:endParaRPr>
            </a:p>
          </p:txBody>
        </p:sp>
      </p:grpSp>
      <p:pic>
        <p:nvPicPr>
          <p:cNvPr id="2" name="Image 1"/>
          <p:cNvPicPr>
            <a:picLocks noChangeAspect="1"/>
          </p:cNvPicPr>
          <p:nvPr/>
        </p:nvPicPr>
        <p:blipFill>
          <a:blip r:embed="rId2"/>
          <a:stretch>
            <a:fillRect/>
          </a:stretch>
        </p:blipFill>
        <p:spPr>
          <a:xfrm>
            <a:off x="7739529" y="5841999"/>
            <a:ext cx="1240118" cy="342970"/>
          </a:xfrm>
          <a:prstGeom prst="rect">
            <a:avLst/>
          </a:prstGeom>
        </p:spPr>
      </p:pic>
      <p:grpSp>
        <p:nvGrpSpPr>
          <p:cNvPr id="3" name="Grouper 2"/>
          <p:cNvGrpSpPr/>
          <p:nvPr/>
        </p:nvGrpSpPr>
        <p:grpSpPr>
          <a:xfrm>
            <a:off x="128494" y="343657"/>
            <a:ext cx="9015506" cy="821410"/>
            <a:chOff x="128494" y="1210235"/>
            <a:chExt cx="9015506" cy="821410"/>
          </a:xfrm>
        </p:grpSpPr>
        <p:cxnSp>
          <p:nvCxnSpPr>
            <p:cNvPr id="13" name="Connecteur droit 12"/>
            <p:cNvCxnSpPr/>
            <p:nvPr/>
          </p:nvCxnSpPr>
          <p:spPr>
            <a:xfrm>
              <a:off x="2211294" y="1410442"/>
              <a:ext cx="6932706" cy="0"/>
            </a:xfrm>
            <a:prstGeom prst="line">
              <a:avLst/>
            </a:prstGeom>
            <a:ln w="3175" cmpd="sng">
              <a:solidFill>
                <a:srgbClr val="FF0000"/>
              </a:solidFill>
            </a:ln>
          </p:spPr>
          <p:style>
            <a:lnRef idx="2">
              <a:schemeClr val="accent1"/>
            </a:lnRef>
            <a:fillRef idx="0">
              <a:schemeClr val="accent1"/>
            </a:fillRef>
            <a:effectRef idx="1">
              <a:schemeClr val="accent1"/>
            </a:effectRef>
            <a:fontRef idx="minor">
              <a:schemeClr val="tx1"/>
            </a:fontRef>
          </p:style>
        </p:cxnSp>
        <p:pic>
          <p:nvPicPr>
            <p:cNvPr id="10" name="Image 9" descr="LOGO ESJ.png"/>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128494" y="1210235"/>
              <a:ext cx="2202330" cy="821410"/>
            </a:xfrm>
            <a:prstGeom prst="rect">
              <a:avLst/>
            </a:prstGeom>
          </p:spPr>
        </p:pic>
      </p:grpSp>
      <p:sp>
        <p:nvSpPr>
          <p:cNvPr id="6" name="Textfeld 5">
            <a:extLst>
              <a:ext uri="{FF2B5EF4-FFF2-40B4-BE49-F238E27FC236}">
                <a16:creationId xmlns:a16="http://schemas.microsoft.com/office/drawing/2014/main" id="{7F5DC7B3-2CC7-3A40-B662-E16CC77401E6}"/>
              </a:ext>
            </a:extLst>
          </p:cNvPr>
          <p:cNvSpPr txBox="1"/>
          <p:nvPr/>
        </p:nvSpPr>
        <p:spPr>
          <a:xfrm>
            <a:off x="403735" y="5841999"/>
            <a:ext cx="7184980" cy="738664"/>
          </a:xfrm>
          <a:prstGeom prst="rect">
            <a:avLst/>
          </a:prstGeom>
          <a:noFill/>
        </p:spPr>
        <p:txBody>
          <a:bodyPr wrap="none" rtlCol="0">
            <a:spAutoFit/>
          </a:bodyPr>
          <a:lstStyle/>
          <a:p>
            <a:pPr lvl="0"/>
            <a:r>
              <a:rPr lang="nb-NO" sz="1400" dirty="0">
                <a:solidFill>
                  <a:prstClr val="black"/>
                </a:solidFill>
                <a:latin typeface="Georgia" panose="02040502050405020303" pitchFamily="18" charset="0"/>
              </a:rPr>
              <a:t>Gausel AM, </a:t>
            </a:r>
            <a:r>
              <a:rPr lang="nb-NO" sz="1400" dirty="0" err="1">
                <a:solidFill>
                  <a:prstClr val="black"/>
                </a:solidFill>
                <a:latin typeface="Georgia" panose="02040502050405020303" pitchFamily="18" charset="0"/>
              </a:rPr>
              <a:t>Malmqvist</a:t>
            </a:r>
            <a:r>
              <a:rPr lang="nb-NO" sz="1400" dirty="0">
                <a:solidFill>
                  <a:prstClr val="black"/>
                </a:solidFill>
                <a:latin typeface="Georgia" panose="02040502050405020303" pitchFamily="18" charset="0"/>
              </a:rPr>
              <a:t> S, Andersen K, Kjærmann I, Larsen JP, Dalen I, Økland I (2020)</a:t>
            </a:r>
            <a:r>
              <a:rPr lang="de-CH" sz="1400" dirty="0">
                <a:solidFill>
                  <a:prstClr val="black"/>
                </a:solidFill>
                <a:latin typeface="Georgia" panose="02040502050405020303" pitchFamily="18" charset="0"/>
              </a:rPr>
              <a:t> </a:t>
            </a:r>
            <a:endParaRPr lang="de-DE" sz="1400" dirty="0">
              <a:solidFill>
                <a:prstClr val="black"/>
              </a:solidFill>
              <a:latin typeface="Georgia" panose="02040502050405020303" pitchFamily="18" charset="0"/>
            </a:endParaRPr>
          </a:p>
          <a:p>
            <a:pPr lvl="0"/>
            <a:r>
              <a:rPr lang="en-GB" sz="1400" dirty="0">
                <a:solidFill>
                  <a:prstClr val="black"/>
                </a:solidFill>
                <a:latin typeface="Georgia" panose="02040502050405020303" pitchFamily="18" charset="0"/>
              </a:rPr>
              <a:t>Subjective recovery from pregnancy-related pelvic girdle pain the first six weeks after </a:t>
            </a:r>
          </a:p>
          <a:p>
            <a:pPr lvl="0"/>
            <a:r>
              <a:rPr lang="en-GB" sz="1400" dirty="0">
                <a:solidFill>
                  <a:prstClr val="black"/>
                </a:solidFill>
                <a:latin typeface="Georgia" panose="02040502050405020303" pitchFamily="18" charset="0"/>
              </a:rPr>
              <a:t>delivery: a prospective longitudinal cohort study. </a:t>
            </a:r>
            <a:r>
              <a:rPr lang="en-GB" sz="1400" dirty="0" err="1">
                <a:solidFill>
                  <a:prstClr val="black"/>
                </a:solidFill>
                <a:latin typeface="Georgia" panose="02040502050405020303" pitchFamily="18" charset="0"/>
              </a:rPr>
              <a:t>Eur</a:t>
            </a:r>
            <a:r>
              <a:rPr lang="en-GB" sz="1400" dirty="0">
                <a:solidFill>
                  <a:prstClr val="black"/>
                </a:solidFill>
                <a:latin typeface="Georgia" panose="02040502050405020303" pitchFamily="18" charset="0"/>
              </a:rPr>
              <a:t> Spine J;</a:t>
            </a:r>
            <a:endParaRPr lang="de-CH" sz="1400" dirty="0">
              <a:solidFill>
                <a:prstClr val="black"/>
              </a:solidFill>
              <a:latin typeface="Georgia" panose="02040502050405020303" pitchFamily="18" charset="0"/>
            </a:endParaRPr>
          </a:p>
        </p:txBody>
      </p:sp>
    </p:spTree>
    <p:extLst>
      <p:ext uri="{BB962C8B-B14F-4D97-AF65-F5344CB8AC3E}">
        <p14:creationId xmlns:p14="http://schemas.microsoft.com/office/powerpoint/2010/main" val="3867440"/>
      </p:ext>
    </p:extLst>
  </p:cSld>
  <p:clrMapOvr>
    <a:masterClrMapping/>
  </p:clrMapOvr>
</p:sld>
</file>

<file path=ppt/theme/theme1.xml><?xml version="1.0" encoding="utf-8"?>
<a:theme xmlns:a="http://schemas.openxmlformats.org/drawingml/2006/main" name="ESJ_PPT">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ESJ_PPT.potx</Template>
  <TotalTime>0</TotalTime>
  <Words>312</Words>
  <Application>Microsoft Macintosh PowerPoint</Application>
  <PresentationFormat>Bildschirmpräsentation (4:3)</PresentationFormat>
  <Paragraphs>41</Paragraphs>
  <Slides>3</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vt:i4>
      </vt:variant>
    </vt:vector>
  </HeadingPairs>
  <TitlesOfParts>
    <vt:vector size="8" baseType="lpstr">
      <vt:lpstr>Arial</vt:lpstr>
      <vt:lpstr>Calibri</vt:lpstr>
      <vt:lpstr>Georgia</vt:lpstr>
      <vt:lpstr>Times New Roman</vt:lpstr>
      <vt:lpstr>ESJ_PPT</vt:lpstr>
      <vt:lpstr>PowerPoint-Präsentation</vt:lpstr>
      <vt:lpstr>PowerPoint-Präsentation</vt:lpstr>
      <vt:lpstr>PowerPoint-Präsentation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Task Force Meeting</dc:title>
  <dc:creator>Maryem-Fama Ismael Aguirre</dc:creator>
  <cp:lastModifiedBy>Microsoft Office User</cp:lastModifiedBy>
  <cp:revision>65</cp:revision>
  <cp:lastPrinted>2019-08-21T08:40:50Z</cp:lastPrinted>
  <dcterms:created xsi:type="dcterms:W3CDTF">2015-11-08T09:47:16Z</dcterms:created>
  <dcterms:modified xsi:type="dcterms:W3CDTF">2020-01-04T16:38:28Z</dcterms:modified>
</cp:coreProperties>
</file>