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08/01/2020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5"/>
            <a:ext cx="8575912" cy="4216685"/>
            <a:chOff x="11763" y="1025519"/>
            <a:chExt cx="8393444" cy="4927576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4927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1206973"/>
              <a:ext cx="7624331" cy="453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Georgia"/>
                  <a:cs typeface="Georgia"/>
                </a:rPr>
                <a:t>Key points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endParaRPr lang="en-US" dirty="0">
                <a:latin typeface="Georgia"/>
                <a:cs typeface="Georgia"/>
              </a:endParaRPr>
            </a:p>
            <a:p>
              <a:pPr marL="342900" indent="-342900">
                <a:spcAft>
                  <a:spcPts val="1200"/>
                </a:spcAft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CT is a standard diagnostic tool for preoperative screening for many indications in spinal and pelvic surgery. The gold standard for diagnosing osteoporosis is standard dual energy X-ray absorptiometry (DXA). </a:t>
              </a:r>
            </a:p>
            <a:p>
              <a:pPr marL="342900" indent="-342900">
                <a:spcAft>
                  <a:spcPts val="1200"/>
                </a:spcAft>
                <a:buFontTx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There is a high incidence of patients with osteoporosis in patient cohorts requiring spinal surgery.</a:t>
              </a:r>
            </a:p>
            <a:p>
              <a:pPr marL="342900" indent="-342900">
                <a:spcAft>
                  <a:spcPts val="1200"/>
                </a:spcAft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Georgia"/>
                </a:rPr>
                <a:t>Determination of Hounsfield units in CT is a feasible tool to gain additional information on bone density status without further examination.</a:t>
              </a: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9BC1F2B8-1294-F949-A7D7-CF0B8A9011E4}"/>
              </a:ext>
            </a:extLst>
          </p:cNvPr>
          <p:cNvSpPr txBox="1"/>
          <p:nvPr/>
        </p:nvSpPr>
        <p:spPr>
          <a:xfrm>
            <a:off x="687519" y="64145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32F5CC1-236E-8C44-BE50-D32F48415A4A}"/>
              </a:ext>
            </a:extLst>
          </p:cNvPr>
          <p:cNvSpPr txBox="1"/>
          <p:nvPr/>
        </p:nvSpPr>
        <p:spPr>
          <a:xfrm>
            <a:off x="403735" y="5841999"/>
            <a:ext cx="72651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latin typeface="Georgia" panose="02040502050405020303" pitchFamily="18" charset="0"/>
              </a:rPr>
              <a:t>Berger-</a:t>
            </a:r>
            <a:r>
              <a:rPr lang="de-DE" sz="1400" dirty="0" err="1">
                <a:latin typeface="Georgia" panose="02040502050405020303" pitchFamily="18" charset="0"/>
              </a:rPr>
              <a:t>Groch</a:t>
            </a:r>
            <a:r>
              <a:rPr lang="de-DE" sz="1400" dirty="0">
                <a:latin typeface="Georgia" panose="02040502050405020303" pitchFamily="18" charset="0"/>
              </a:rPr>
              <a:t> J, </a:t>
            </a:r>
            <a:r>
              <a:rPr lang="de-DE" sz="1400" dirty="0" err="1">
                <a:latin typeface="Georgia" panose="02040502050405020303" pitchFamily="18" charset="0"/>
              </a:rPr>
              <a:t>Thiesen</a:t>
            </a:r>
            <a:r>
              <a:rPr lang="de-DE" sz="1400" dirty="0">
                <a:latin typeface="Georgia" panose="02040502050405020303" pitchFamily="18" charset="0"/>
              </a:rPr>
              <a:t> DM, </a:t>
            </a:r>
            <a:r>
              <a:rPr lang="de-DE" sz="1400" dirty="0" err="1">
                <a:latin typeface="Georgia" panose="02040502050405020303" pitchFamily="18" charset="0"/>
              </a:rPr>
              <a:t>Ntalos</a:t>
            </a:r>
            <a:r>
              <a:rPr lang="de-DE" sz="1400" dirty="0">
                <a:latin typeface="Georgia" panose="02040502050405020303" pitchFamily="18" charset="0"/>
              </a:rPr>
              <a:t> D, </a:t>
            </a:r>
            <a:r>
              <a:rPr lang="de-DE" sz="1400" dirty="0" err="1">
                <a:latin typeface="Georgia" panose="02040502050405020303" pitchFamily="18" charset="0"/>
              </a:rPr>
              <a:t>Hennes</a:t>
            </a:r>
            <a:r>
              <a:rPr lang="de-DE" sz="1400" dirty="0">
                <a:latin typeface="Georgia" panose="02040502050405020303" pitchFamily="18" charset="0"/>
              </a:rPr>
              <a:t> F, Hartel MJ (2020)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Assessment of bone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quality at the lumbar and sacral spine using CT scans - A retrospective feasibility study in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50 comparing CT and DXA data.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8"/>
            <a:ext cx="8575912" cy="4209806"/>
            <a:chOff x="11763" y="1025520"/>
            <a:chExt cx="8393444" cy="5053503"/>
          </a:xfrm>
        </p:grpSpPr>
        <p:sp>
          <p:nvSpPr>
            <p:cNvPr id="9" name="Rectangle 8"/>
            <p:cNvSpPr/>
            <p:nvPr/>
          </p:nvSpPr>
          <p:spPr>
            <a:xfrm>
              <a:off x="11763" y="1025520"/>
              <a:ext cx="8393444" cy="50535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62808" y="1206973"/>
              <a:ext cx="7156823" cy="1773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Our work proposes a simple way of additionally assessing bone quality in CT-scans of the lumbar and sacral spine.  </a:t>
              </a:r>
            </a:p>
            <a:p>
              <a:endParaRPr lang="en-US" dirty="0">
                <a:latin typeface="Georgia" panose="02040502050405020303" pitchFamily="18" charset="0"/>
              </a:endParaRPr>
            </a:p>
            <a:p>
              <a:r>
                <a:rPr lang="en-GB" dirty="0">
                  <a:latin typeface="Georgia" panose="02040502050405020303" pitchFamily="18" charset="0"/>
                </a:rPr>
                <a:t>The table below shows the threshold values to detect bone quality alterations in CT scan by HU measurements.</a:t>
              </a:r>
              <a:endParaRPr lang="en-US" dirty="0">
                <a:latin typeface="Georgia" panose="02040502050405020303" pitchFamily="18" charset="0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11849727-D282-6147-AC4F-7AFBE417E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95665"/>
              </p:ext>
            </p:extLst>
          </p:nvPr>
        </p:nvGraphicFramePr>
        <p:xfrm>
          <a:off x="660238" y="3035615"/>
          <a:ext cx="7508386" cy="1912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6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7573">
                <a:tc>
                  <a:txBody>
                    <a:bodyPr/>
                    <a:lstStyle/>
                    <a:p>
                      <a:pPr algn="l" fontAlgn="b"/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L4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L5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S1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7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u="none" strike="noStrike" noProof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normal bone</a:t>
                      </a:r>
                      <a:endParaRPr lang="en-US" sz="2800" b="0" i="0" u="none" strike="noStrike" noProof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&gt;161 HU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&gt;157 HU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&gt;207 HU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57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u="none" strike="noStrike" noProof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osteoporosis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&lt;62 HU</a:t>
                      </a:r>
                      <a:endParaRPr lang="de-DE" sz="2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&lt;58 HU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&lt;68 HU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7987F637-398D-0E4A-B17E-E673CCE711F9}"/>
              </a:ext>
            </a:extLst>
          </p:cNvPr>
          <p:cNvSpPr txBox="1"/>
          <p:nvPr/>
        </p:nvSpPr>
        <p:spPr>
          <a:xfrm>
            <a:off x="403735" y="5841999"/>
            <a:ext cx="72651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latin typeface="Georgia" panose="02040502050405020303" pitchFamily="18" charset="0"/>
              </a:rPr>
              <a:t>Berger-</a:t>
            </a:r>
            <a:r>
              <a:rPr lang="de-DE" sz="1400" dirty="0" err="1">
                <a:latin typeface="Georgia" panose="02040502050405020303" pitchFamily="18" charset="0"/>
              </a:rPr>
              <a:t>Groch</a:t>
            </a:r>
            <a:r>
              <a:rPr lang="de-DE" sz="1400" dirty="0">
                <a:latin typeface="Georgia" panose="02040502050405020303" pitchFamily="18" charset="0"/>
              </a:rPr>
              <a:t> J, </a:t>
            </a:r>
            <a:r>
              <a:rPr lang="de-DE" sz="1400" dirty="0" err="1">
                <a:latin typeface="Georgia" panose="02040502050405020303" pitchFamily="18" charset="0"/>
              </a:rPr>
              <a:t>Thiesen</a:t>
            </a:r>
            <a:r>
              <a:rPr lang="de-DE" sz="1400" dirty="0">
                <a:latin typeface="Georgia" panose="02040502050405020303" pitchFamily="18" charset="0"/>
              </a:rPr>
              <a:t> DM, </a:t>
            </a:r>
            <a:r>
              <a:rPr lang="de-DE" sz="1400" dirty="0" err="1">
                <a:latin typeface="Georgia" panose="02040502050405020303" pitchFamily="18" charset="0"/>
              </a:rPr>
              <a:t>Ntalos</a:t>
            </a:r>
            <a:r>
              <a:rPr lang="de-DE" sz="1400" dirty="0">
                <a:latin typeface="Georgia" panose="02040502050405020303" pitchFamily="18" charset="0"/>
              </a:rPr>
              <a:t> D, </a:t>
            </a:r>
            <a:r>
              <a:rPr lang="de-DE" sz="1400" dirty="0" err="1">
                <a:latin typeface="Georgia" panose="02040502050405020303" pitchFamily="18" charset="0"/>
              </a:rPr>
              <a:t>Hennes</a:t>
            </a:r>
            <a:r>
              <a:rPr lang="de-DE" sz="1400" dirty="0">
                <a:latin typeface="Georgia" panose="02040502050405020303" pitchFamily="18" charset="0"/>
              </a:rPr>
              <a:t> F, Hartel MJ (2020)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Assessment of bone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quality at the lumbar and sacral spine using CT scans - A retrospective feasibility study in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50 comparing CT and DXA data.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237309"/>
            <a:chOff x="11763" y="1025519"/>
            <a:chExt cx="8393444" cy="5054147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0541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1206973"/>
              <a:ext cx="7281157" cy="4258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Georgia" panose="02040502050405020303" pitchFamily="18" charset="0"/>
                </a:rPr>
                <a:t>Simple ROI attenuation measurements of L4, L5 and S1 are effective for BMD screening in the lumbar and sacral CT scan.</a:t>
              </a:r>
            </a:p>
            <a:p>
              <a:pPr marL="342900" indent="-342900">
                <a:buFont typeface="+mj-lt"/>
                <a:buAutoNum type="arabicPeriod"/>
              </a:pPr>
              <a:endParaRPr lang="en-GB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Georgia" panose="02040502050405020303" pitchFamily="18" charset="0"/>
                </a:rPr>
                <a:t>Simple ROI attenuation measurements have good sensitivity as defined by the DXA-T score.</a:t>
              </a:r>
              <a:endParaRPr lang="en-GB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en-GB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Georgia" panose="02040502050405020303" pitchFamily="18" charset="0"/>
                </a:rPr>
                <a:t>100% sensitivity to detect normal bone was reached when HU &gt; 161 in L4, HU &gt; 157 in L5 and HU &gt; 207 in S1.</a:t>
              </a:r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E3BEF2B-A59D-2F49-B0C8-446B9E43A924}"/>
              </a:ext>
            </a:extLst>
          </p:cNvPr>
          <p:cNvSpPr txBox="1"/>
          <p:nvPr/>
        </p:nvSpPr>
        <p:spPr>
          <a:xfrm>
            <a:off x="403735" y="5841999"/>
            <a:ext cx="72651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DE" sz="1400" dirty="0">
                <a:solidFill>
                  <a:prstClr val="black"/>
                </a:solidFill>
                <a:latin typeface="Georgia" panose="02040502050405020303" pitchFamily="18" charset="0"/>
              </a:rPr>
              <a:t>Berger-</a:t>
            </a:r>
            <a:r>
              <a:rPr lang="de-DE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Groch</a:t>
            </a:r>
            <a:r>
              <a:rPr lang="de-DE" sz="1400" dirty="0">
                <a:solidFill>
                  <a:prstClr val="black"/>
                </a:solidFill>
                <a:latin typeface="Georgia" panose="02040502050405020303" pitchFamily="18" charset="0"/>
              </a:rPr>
              <a:t> J, </a:t>
            </a:r>
            <a:r>
              <a:rPr lang="de-DE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Thiesen</a:t>
            </a:r>
            <a:r>
              <a:rPr lang="de-DE" sz="1400" dirty="0">
                <a:solidFill>
                  <a:prstClr val="black"/>
                </a:solidFill>
                <a:latin typeface="Georgia" panose="02040502050405020303" pitchFamily="18" charset="0"/>
              </a:rPr>
              <a:t> DM, </a:t>
            </a:r>
            <a:r>
              <a:rPr lang="de-DE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Ntalos</a:t>
            </a:r>
            <a:r>
              <a:rPr lang="de-DE" sz="1400" dirty="0">
                <a:solidFill>
                  <a:prstClr val="black"/>
                </a:solidFill>
                <a:latin typeface="Georgia" panose="02040502050405020303" pitchFamily="18" charset="0"/>
              </a:rPr>
              <a:t> D, </a:t>
            </a:r>
            <a:r>
              <a:rPr lang="de-DE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Hennes</a:t>
            </a:r>
            <a:r>
              <a:rPr lang="de-DE" sz="1400" dirty="0">
                <a:solidFill>
                  <a:prstClr val="black"/>
                </a:solidFill>
                <a:latin typeface="Georgia" panose="02040502050405020303" pitchFamily="18" charset="0"/>
              </a:rPr>
              <a:t> F, Hartel MJ (2020)</a:t>
            </a:r>
            <a:r>
              <a:rPr lang="de-CH" sz="1400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Assessment of bone 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quality at the lumbar and sacral spine using CT scans - A retrospective feasibility study in 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50 comparing CT and DXA data.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Spine J;</a:t>
            </a:r>
            <a:endParaRPr lang="de-CH" sz="14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345</Words>
  <Application>Microsoft Macintosh PowerPoint</Application>
  <PresentationFormat>Bildschirmpräsentation (4:3)</PresentationFormat>
  <Paragraphs>37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Times New Roman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Microsoft Office User</cp:lastModifiedBy>
  <cp:revision>56</cp:revision>
  <cp:lastPrinted>2015-11-08T10:17:41Z</cp:lastPrinted>
  <dcterms:created xsi:type="dcterms:W3CDTF">2015-11-08T09:47:16Z</dcterms:created>
  <dcterms:modified xsi:type="dcterms:W3CDTF">2020-01-08T11:08:14Z</dcterms:modified>
</cp:coreProperties>
</file>