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5" r:id="rId2"/>
    <p:sldId id="330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54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22/01/2020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7"/>
            <a:ext cx="8575912" cy="4257327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657164" y="3448815"/>
              <a:ext cx="2613249" cy="775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Concomitant injuries </a:t>
              </a:r>
            </a:p>
            <a:p>
              <a:r>
                <a:rPr lang="en-US" dirty="0">
                  <a:latin typeface="Georgia" panose="02040502050405020303" pitchFamily="18" charset="0"/>
                </a:rPr>
                <a:t>of the head and spine</a:t>
              </a: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11" name="Textfeld 10"/>
          <p:cNvSpPr txBox="1"/>
          <p:nvPr/>
        </p:nvSpPr>
        <p:spPr>
          <a:xfrm>
            <a:off x="403735" y="5841999"/>
            <a:ext cx="7255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Fiedler N, </a:t>
            </a:r>
            <a:r>
              <a:rPr lang="en-US" sz="1400" dirty="0" err="1">
                <a:latin typeface="Georgia" panose="02040502050405020303" pitchFamily="18" charset="0"/>
              </a:rPr>
              <a:t>Spiegl</a:t>
            </a:r>
            <a:r>
              <a:rPr lang="en-US" sz="1400" dirty="0">
                <a:latin typeface="Georgia" panose="02040502050405020303" pitchFamily="18" charset="0"/>
              </a:rPr>
              <a:t> UJA, </a:t>
            </a:r>
            <a:r>
              <a:rPr lang="en-US" sz="1400" dirty="0" err="1">
                <a:latin typeface="Georgia" panose="02040502050405020303" pitchFamily="18" charset="0"/>
              </a:rPr>
              <a:t>Jarvers</a:t>
            </a:r>
            <a:r>
              <a:rPr lang="en-US" sz="1400" dirty="0">
                <a:latin typeface="Georgia" panose="02040502050405020303" pitchFamily="18" charset="0"/>
              </a:rPr>
              <a:t> J-S, </a:t>
            </a:r>
            <a:r>
              <a:rPr lang="en-US" sz="1400" dirty="0" err="1">
                <a:latin typeface="Georgia" panose="02040502050405020303" pitchFamily="18" charset="0"/>
              </a:rPr>
              <a:t>Josten</a:t>
            </a:r>
            <a:r>
              <a:rPr lang="en-US" sz="1400" dirty="0">
                <a:latin typeface="Georgia" panose="02040502050405020303" pitchFamily="18" charset="0"/>
              </a:rPr>
              <a:t> C, </a:t>
            </a:r>
            <a:r>
              <a:rPr lang="en-US" sz="1400" dirty="0" err="1">
                <a:latin typeface="Georgia" panose="02040502050405020303" pitchFamily="18" charset="0"/>
              </a:rPr>
              <a:t>Heyde</a:t>
            </a:r>
            <a:r>
              <a:rPr lang="en-US" sz="1400" dirty="0">
                <a:latin typeface="Georgia" panose="02040502050405020303" pitchFamily="18" charset="0"/>
              </a:rPr>
              <a:t> CE, </a:t>
            </a:r>
            <a:r>
              <a:rPr lang="en-US" sz="1400" dirty="0" err="1">
                <a:latin typeface="Georgia" panose="02040502050405020303" pitchFamily="18" charset="0"/>
              </a:rPr>
              <a:t>Osterhoff</a:t>
            </a:r>
            <a:r>
              <a:rPr lang="en-US" sz="1400" dirty="0">
                <a:latin typeface="Georgia" panose="02040502050405020303" pitchFamily="18" charset="0"/>
              </a:rPr>
              <a:t> G (2020) Epidemiology and management of atlas fractures.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CH" sz="1400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E:\Backup_27.08.2019\USZ\Paper in Arbeit\AtlasFractures\Epidemiology\Paper\R2\Figure 2_R2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0"/>
          <a:stretch/>
        </p:blipFill>
        <p:spPr bwMode="auto">
          <a:xfrm>
            <a:off x="3588984" y="2107665"/>
            <a:ext cx="4860551" cy="336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6087443-A868-A246-8B5E-8725DD66CC40}"/>
              </a:ext>
            </a:extLst>
          </p:cNvPr>
          <p:cNvSpPr txBox="1"/>
          <p:nvPr/>
        </p:nvSpPr>
        <p:spPr>
          <a:xfrm>
            <a:off x="646403" y="1255740"/>
            <a:ext cx="6587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eorgia" panose="02040502050405020303" pitchFamily="18" charset="0"/>
              </a:rPr>
              <a:t>Key points: </a:t>
            </a:r>
            <a:r>
              <a:rPr lang="en-US" dirty="0">
                <a:latin typeface="Georgia" panose="02040502050405020303" pitchFamily="18" charset="0"/>
              </a:rPr>
              <a:t>spine; trauma; atlas, epidemiology, outcome</a:t>
            </a: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7"/>
            <a:ext cx="8575912" cy="4257327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284816" y="1156732"/>
              <a:ext cx="5732092" cy="1773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Georgia" panose="02040502050405020303" pitchFamily="18" charset="0"/>
                </a:rPr>
                <a:t>Treatment of isolated atlas fractures by fracture pattern </a:t>
              </a:r>
              <a:endParaRPr lang="de-DE" dirty="0">
                <a:latin typeface="Georgia" panose="02040502050405020303" pitchFamily="18" charset="0"/>
              </a:endParaRPr>
            </a:p>
            <a:p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endParaRPr lang="fr-FR" dirty="0">
                <a:latin typeface="Georgia" panose="02040502050405020303" pitchFamily="18" charset="0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14" name="Textfeld 13"/>
          <p:cNvSpPr txBox="1"/>
          <p:nvPr/>
        </p:nvSpPr>
        <p:spPr>
          <a:xfrm>
            <a:off x="403735" y="5841999"/>
            <a:ext cx="7321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Fiedler N,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Spiegl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UJA,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Jarvers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J-S,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Josten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C,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Heyde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CE,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Osterhoff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G (2020) Epidemiology 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and management of atlas fractures.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Spine J;</a:t>
            </a:r>
            <a:endParaRPr lang="de-CH" sz="14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 descr="E:\Backup_27.08.2019\USZ\Paper in Arbeit\AtlasFractures\Epidemiology\Paper\R2\Figure 4_R2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505" y="1839911"/>
            <a:ext cx="5688620" cy="361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01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223559"/>
            <a:chOff x="11763" y="1025519"/>
            <a:chExt cx="8393444" cy="5037746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0377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570500" cy="4588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 panose="02040502050405020303" pitchFamily="18" charset="0"/>
                  <a:cs typeface="Georgia"/>
                </a:rPr>
                <a:t>Take</a:t>
              </a:r>
              <a:r>
                <a:rPr lang="fr-FR" sz="2800" dirty="0">
                  <a:latin typeface="Georgia" panose="02040502050405020303" pitchFamily="18" charset="0"/>
                  <a:cs typeface="Georgia"/>
                </a:rPr>
                <a:t> Home Messages</a:t>
              </a:r>
            </a:p>
            <a:p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Atlas fractures occurred mainly in elderly people and in the majority of the cases were associated with other injuries of the head and spine. </a:t>
              </a: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A concomitant injury of the cervical spine was found in 59.8 %, a combined C1/C2 injury in 56.6 %.</a:t>
              </a:r>
              <a:endParaRPr lang="de-DE" dirty="0">
                <a:latin typeface="Georgia" panose="02040502050405020303" pitchFamily="18" charset="0"/>
              </a:endParaRPr>
            </a:p>
            <a:p>
              <a:pPr marL="342900" indent="-342900">
                <a:buFont typeface="+mj-lt"/>
                <a:buAutoNum type="arabicPeriod"/>
              </a:pPr>
              <a:endParaRPr lang="fr-FR" dirty="0">
                <a:latin typeface="Georgia" panose="02040502050405020303" pitchFamily="18" charset="0"/>
                <a:cs typeface="Georgia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</a:rPr>
                <a:t>Most atlas fractures were treated conservatively. However, surgical treatment has become a safe and valid option in unstable fracture patterns involving the anterior and posterior arch (type 3) or those involving the articular surfaces (type 4). </a:t>
              </a:r>
              <a:endParaRPr lang="fr-FR" dirty="0">
                <a:latin typeface="Georgia" panose="02040502050405020303" pitchFamily="18" charset="0"/>
                <a:cs typeface="Georgia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CBB0DB8F-7588-C243-A329-7446356C2A40}"/>
              </a:ext>
            </a:extLst>
          </p:cNvPr>
          <p:cNvSpPr txBox="1"/>
          <p:nvPr/>
        </p:nvSpPr>
        <p:spPr>
          <a:xfrm>
            <a:off x="403735" y="5841999"/>
            <a:ext cx="7321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Fiedler N,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Spiegl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UJA,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Jarvers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J-S,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Josten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C,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Heyde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CE,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Osterhoff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G (2020) Epidemiology 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and management of atlas fractures. </a:t>
            </a:r>
            <a:r>
              <a:rPr lang="en-US" sz="1400" dirty="0" err="1">
                <a:solidFill>
                  <a:prstClr val="black"/>
                </a:solidFill>
                <a:latin typeface="Georgia" panose="02040502050405020303" pitchFamily="18" charset="0"/>
              </a:rPr>
              <a:t>Eur</a:t>
            </a:r>
            <a:r>
              <a:rPr lang="en-US" sz="1400" dirty="0">
                <a:solidFill>
                  <a:prstClr val="black"/>
                </a:solidFill>
                <a:latin typeface="Georgia" panose="02040502050405020303" pitchFamily="18" charset="0"/>
              </a:rPr>
              <a:t> Spine J;</a:t>
            </a:r>
            <a:endParaRPr lang="de-CH" sz="14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211</Words>
  <Application>Microsoft Macintosh PowerPoint</Application>
  <PresentationFormat>Bildschirmpräsentation (4:3)</PresentationFormat>
  <Paragraphs>19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Georgia</vt:lpstr>
      <vt:lpstr>ESJ_PPT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Microsoft Office User</cp:lastModifiedBy>
  <cp:revision>59</cp:revision>
  <cp:lastPrinted>2015-11-08T10:17:41Z</cp:lastPrinted>
  <dcterms:created xsi:type="dcterms:W3CDTF">2015-11-08T09:47:16Z</dcterms:created>
  <dcterms:modified xsi:type="dcterms:W3CDTF">2020-01-22T10:08:41Z</dcterms:modified>
</cp:coreProperties>
</file>