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8" r:id="rId2"/>
    <p:sldId id="315" r:id="rId3"/>
    <p:sldId id="328" r:id="rId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22" autoAdjust="0"/>
    <p:restoredTop sz="96226" autoAdjust="0"/>
  </p:normalViewPr>
  <p:slideViewPr>
    <p:cSldViewPr snapToGrid="0" snapToObjects="1">
      <p:cViewPr varScale="1">
        <p:scale>
          <a:sx n="186" d="100"/>
          <a:sy n="186" d="100"/>
        </p:scale>
        <p:origin x="208" y="4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it-IT"/>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Cliquez pour modifier le style des sous-titres du masque</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43903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79253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it-IT"/>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55707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idx="1"/>
          </p:nvPr>
        </p:nvSpPr>
        <p:spPr/>
        <p:txBody>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10"/>
          </p:nvPr>
        </p:nvSpPr>
        <p:spPr/>
        <p:txBody>
          <a:body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2057266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it-IT"/>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Cliquez pour modifier les styles du texte du masque</a:t>
            </a:r>
          </a:p>
        </p:txBody>
      </p:sp>
      <p:sp>
        <p:nvSpPr>
          <p:cNvPr id="4" name="Espace réservé de la date 3"/>
          <p:cNvSpPr>
            <a:spLocks noGrp="1"/>
          </p:cNvSpPr>
          <p:nvPr>
            <p:ph type="dt" sz="half" idx="10"/>
          </p:nvPr>
        </p:nvSpPr>
        <p:spPr/>
        <p:txBody>
          <a:body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416319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e la date 4"/>
          <p:cNvSpPr>
            <a:spLocks noGrp="1"/>
          </p:cNvSpPr>
          <p:nvPr>
            <p:ph type="dt" sz="half" idx="10"/>
          </p:nvPr>
        </p:nvSpPr>
        <p:spPr/>
        <p:txBody>
          <a:bodyPr/>
          <a:lstStyle/>
          <a:p>
            <a:fld id="{DB9D6A6A-143D-B94D-B2B0-F58F0CEDB42B}"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916140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it-IT"/>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7" name="Espace réservé de la date 6"/>
          <p:cNvSpPr>
            <a:spLocks noGrp="1"/>
          </p:cNvSpPr>
          <p:nvPr>
            <p:ph type="dt" sz="half" idx="10"/>
          </p:nvPr>
        </p:nvSpPr>
        <p:spPr/>
        <p:txBody>
          <a:bodyPr/>
          <a:lstStyle/>
          <a:p>
            <a:fld id="{DB9D6A6A-143D-B94D-B2B0-F58F0CEDB42B}" type="datetimeFigureOut">
              <a:rPr lang="fr-FR" smtClean="0"/>
              <a:t>21/03/2020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3946911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Cliquez et modifiez le titre</a:t>
            </a:r>
            <a:endParaRPr lang="fr-FR"/>
          </a:p>
        </p:txBody>
      </p:sp>
      <p:sp>
        <p:nvSpPr>
          <p:cNvPr id="3" name="Espace réservé de la date 2"/>
          <p:cNvSpPr>
            <a:spLocks noGrp="1"/>
          </p:cNvSpPr>
          <p:nvPr>
            <p:ph type="dt" sz="half" idx="10"/>
          </p:nvPr>
        </p:nvSpPr>
        <p:spPr/>
        <p:txBody>
          <a:bodyPr/>
          <a:lstStyle/>
          <a:p>
            <a:fld id="{DB9D6A6A-143D-B94D-B2B0-F58F0CEDB42B}" type="datetimeFigureOut">
              <a:rPr lang="fr-FR" smtClean="0"/>
              <a:t>21/03/2020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7631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9D6A6A-143D-B94D-B2B0-F58F0CEDB42B}" type="datetimeFigureOut">
              <a:rPr lang="fr-FR" smtClean="0"/>
              <a:t>21/03/2020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045706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it-IT"/>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841585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it-IT"/>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Faire glisser l'image vers l'espace réservé ou cliquer sur l'icône pour l'ajouter</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Cliquez pour modifier les styles du texte du masque</a:t>
            </a:r>
          </a:p>
        </p:txBody>
      </p:sp>
      <p:sp>
        <p:nvSpPr>
          <p:cNvPr id="5" name="Espace réservé de la date 4"/>
          <p:cNvSpPr>
            <a:spLocks noGrp="1"/>
          </p:cNvSpPr>
          <p:nvPr>
            <p:ph type="dt" sz="half" idx="10"/>
          </p:nvPr>
        </p:nvSpPr>
        <p:spPr/>
        <p:txBody>
          <a:bodyPr/>
          <a:lstStyle/>
          <a:p>
            <a:fld id="{DB9D6A6A-143D-B94D-B2B0-F58F0CEDB42B}"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E66000C-008E-E940-8976-BD95C15B87D7}" type="slidenum">
              <a:rPr lang="fr-FR" smtClean="0"/>
              <a:t>‹Nr.›</a:t>
            </a:fld>
            <a:endParaRPr lang="fr-FR"/>
          </a:p>
        </p:txBody>
      </p:sp>
    </p:spTree>
    <p:extLst>
      <p:ext uri="{BB962C8B-B14F-4D97-AF65-F5344CB8AC3E}">
        <p14:creationId xmlns:p14="http://schemas.microsoft.com/office/powerpoint/2010/main" val="1766100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Cliquez pour modifier les styles du texte du masque</a:t>
            </a:r>
          </a:p>
          <a:p>
            <a:pPr lvl="1"/>
            <a:r>
              <a:rPr lang="it-IT"/>
              <a:t>Deuxième niveau</a:t>
            </a:r>
          </a:p>
          <a:p>
            <a:pPr lvl="2"/>
            <a:r>
              <a:rPr lang="it-IT"/>
              <a:t>Troisième niveau</a:t>
            </a:r>
          </a:p>
          <a:p>
            <a:pPr lvl="3"/>
            <a:r>
              <a:rPr lang="it-IT"/>
              <a:t>Quatrième niveau</a:t>
            </a:r>
          </a:p>
          <a:p>
            <a:pPr lvl="4"/>
            <a:r>
              <a:rPr lang="it-IT"/>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9D6A6A-143D-B94D-B2B0-F58F0CEDB42B}" type="datetimeFigureOut">
              <a:rPr lang="fr-FR" smtClean="0"/>
              <a:t>21/03/2020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66000C-008E-E940-8976-BD95C15B87D7}" type="slidenum">
              <a:rPr lang="fr-FR" smtClean="0"/>
              <a:t>‹Nr.›</a:t>
            </a:fld>
            <a:endParaRPr lang="fr-FR"/>
          </a:p>
        </p:txBody>
      </p:sp>
    </p:spTree>
    <p:extLst>
      <p:ext uri="{BB962C8B-B14F-4D97-AF65-F5344CB8AC3E}">
        <p14:creationId xmlns:p14="http://schemas.microsoft.com/office/powerpoint/2010/main" val="2546031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t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5"/>
            <a:ext cx="8575912" cy="4244185"/>
            <a:chOff x="11763" y="1025519"/>
            <a:chExt cx="8393444" cy="4959714"/>
          </a:xfrm>
        </p:grpSpPr>
        <p:sp>
          <p:nvSpPr>
            <p:cNvPr id="9" name="Rectangle 8"/>
            <p:cNvSpPr/>
            <p:nvPr/>
          </p:nvSpPr>
          <p:spPr>
            <a:xfrm>
              <a:off x="11763" y="1025519"/>
              <a:ext cx="8393444" cy="495971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1" y="1206973"/>
              <a:ext cx="7711807" cy="4351943"/>
            </a:xfrm>
            <a:prstGeom prst="rect">
              <a:avLst/>
            </a:prstGeom>
            <a:noFill/>
          </p:spPr>
          <p:txBody>
            <a:bodyPr wrap="square" rtlCol="0">
              <a:spAutoFit/>
            </a:bodyPr>
            <a:lstStyle/>
            <a:p>
              <a:r>
                <a:rPr lang="fr-FR" sz="2800" dirty="0">
                  <a:latin typeface="Georgia"/>
                  <a:cs typeface="Georgia"/>
                </a:rPr>
                <a:t>Key points</a:t>
              </a:r>
            </a:p>
            <a:p>
              <a:endParaRPr lang="fr-FR" sz="2800" dirty="0">
                <a:latin typeface="Georgia"/>
              </a:endParaRPr>
            </a:p>
            <a:p>
              <a:pPr marL="342900" indent="-342900">
                <a:buFont typeface="+mj-lt"/>
                <a:buAutoNum type="arabicPeriod"/>
              </a:pPr>
              <a:r>
                <a:rPr lang="en-US" dirty="0">
                  <a:latin typeface="Georgia" panose="02040502050405020303" pitchFamily="18" charset="0"/>
                </a:rPr>
                <a:t>In the frail elderly prolonged non-effective conservative management can lead to a patient becoming bedridden with a range of complications and even premature death as a consequence.</a:t>
              </a:r>
            </a:p>
            <a:p>
              <a:pPr marL="342900" indent="-342900">
                <a:buFont typeface="+mj-lt"/>
                <a:buAutoNum type="arabicPeriod"/>
              </a:pPr>
              <a:endParaRPr lang="nl-NL" dirty="0">
                <a:latin typeface="Georgia" panose="02040502050405020303" pitchFamily="18" charset="0"/>
              </a:endParaRPr>
            </a:p>
            <a:p>
              <a:pPr marL="342900" indent="-342900">
                <a:buFont typeface="+mj-lt"/>
                <a:buAutoNum type="arabicPeriod"/>
              </a:pPr>
              <a:r>
                <a:rPr lang="en-US" dirty="0">
                  <a:latin typeface="Georgia" panose="02040502050405020303" pitchFamily="18" charset="0"/>
                </a:rPr>
                <a:t>There’s, however, conflicting evidence regarding treatment for the large population of older patients with symptomatic OVFs.</a:t>
              </a:r>
            </a:p>
            <a:p>
              <a:pPr marL="342900" indent="-342900">
                <a:buFont typeface="+mj-lt"/>
                <a:buAutoNum type="arabicPeriod"/>
              </a:pPr>
              <a:endParaRPr lang="nl-NL" dirty="0">
                <a:latin typeface="Georgia" panose="02040502050405020303" pitchFamily="18" charset="0"/>
              </a:endParaRPr>
            </a:p>
            <a:p>
              <a:pPr marL="342900" indent="-342900">
                <a:buFont typeface="+mj-lt"/>
                <a:buAutoNum type="arabicPeriod"/>
              </a:pPr>
              <a:r>
                <a:rPr lang="en-US" dirty="0">
                  <a:latin typeface="Georgia" panose="02040502050405020303" pitchFamily="18" charset="0"/>
                </a:rPr>
                <a:t>In the frail elderly with (sub)acute OVF and severe pain despite early conservative measures, when no absolute contra-indications are present, percutaneous cement augmentation is safe and effective.</a:t>
              </a:r>
              <a:endParaRPr lang="fr-FR" dirty="0">
                <a:latin typeface="Georgia" panose="02040502050405020303" pitchFamily="18" charset="0"/>
                <a:cs typeface="Georgia"/>
              </a:endParaRPr>
            </a:p>
          </p:txBody>
        </p:sp>
      </p:gr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
        <p:nvSpPr>
          <p:cNvPr id="6" name="Textfeld 5">
            <a:extLst>
              <a:ext uri="{FF2B5EF4-FFF2-40B4-BE49-F238E27FC236}">
                <a16:creationId xmlns:a16="http://schemas.microsoft.com/office/drawing/2014/main" id="{9BC1F2B8-1294-F949-A7D7-CF0B8A9011E4}"/>
              </a:ext>
            </a:extLst>
          </p:cNvPr>
          <p:cNvSpPr txBox="1"/>
          <p:nvPr/>
        </p:nvSpPr>
        <p:spPr>
          <a:xfrm>
            <a:off x="687519" y="6414550"/>
            <a:ext cx="184731" cy="369332"/>
          </a:xfrm>
          <a:prstGeom prst="rect">
            <a:avLst/>
          </a:prstGeom>
          <a:noFill/>
        </p:spPr>
        <p:txBody>
          <a:bodyPr wrap="none" rtlCol="0">
            <a:spAutoFit/>
          </a:bodyPr>
          <a:lstStyle/>
          <a:p>
            <a:endParaRPr lang="de-DE" dirty="0"/>
          </a:p>
        </p:txBody>
      </p:sp>
      <p:sp>
        <p:nvSpPr>
          <p:cNvPr id="8" name="Textfeld 7">
            <a:extLst>
              <a:ext uri="{FF2B5EF4-FFF2-40B4-BE49-F238E27FC236}">
                <a16:creationId xmlns:a16="http://schemas.microsoft.com/office/drawing/2014/main" id="{DADD9C85-4DCA-6844-B058-8493A74AA92F}"/>
              </a:ext>
            </a:extLst>
          </p:cNvPr>
          <p:cNvSpPr txBox="1"/>
          <p:nvPr/>
        </p:nvSpPr>
        <p:spPr>
          <a:xfrm>
            <a:off x="403735" y="5841999"/>
            <a:ext cx="7411003" cy="738664"/>
          </a:xfrm>
          <a:prstGeom prst="rect">
            <a:avLst/>
          </a:prstGeom>
          <a:noFill/>
        </p:spPr>
        <p:txBody>
          <a:bodyPr wrap="none" rtlCol="0">
            <a:spAutoFit/>
          </a:bodyPr>
          <a:lstStyle/>
          <a:p>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Sanli</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I, van </a:t>
            </a:r>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Kuijk</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SMJ, de Bie RA, van Rhijn LW, </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Willems PC (2020) Percutaneous cement </a:t>
            </a:r>
          </a:p>
          <a:p>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augmentation in the treatment of osteoporotic vertebral fractures (OVFs) in the elderly: a </a:t>
            </a:r>
          </a:p>
          <a:p>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systematic review. </a:t>
            </a:r>
            <a:r>
              <a:rPr lang="en-US"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Eur</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Spine J;</a:t>
            </a:r>
            <a:endPar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211563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03735" y="1255967"/>
            <a:ext cx="8575912" cy="425732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pic>
        <p:nvPicPr>
          <p:cNvPr id="7" name="Afbeelding 6">
            <a:extLst>
              <a:ext uri="{FF2B5EF4-FFF2-40B4-BE49-F238E27FC236}">
                <a16:creationId xmlns:a16="http://schemas.microsoft.com/office/drawing/2014/main" id="{1D25ACBB-406E-4C42-B414-237A9EE46556}"/>
              </a:ext>
            </a:extLst>
          </p:cNvPr>
          <p:cNvPicPr>
            <a:picLocks noChangeAspect="1"/>
          </p:cNvPicPr>
          <p:nvPr/>
        </p:nvPicPr>
        <p:blipFill>
          <a:blip r:embed="rId4"/>
          <a:stretch>
            <a:fillRect/>
          </a:stretch>
        </p:blipFill>
        <p:spPr>
          <a:xfrm>
            <a:off x="2399215" y="634765"/>
            <a:ext cx="4834392" cy="4834392"/>
          </a:xfrm>
          <a:prstGeom prst="rect">
            <a:avLst/>
          </a:prstGeom>
        </p:spPr>
      </p:pic>
      <p:sp>
        <p:nvSpPr>
          <p:cNvPr id="4" name="Textfeld 3">
            <a:extLst>
              <a:ext uri="{FF2B5EF4-FFF2-40B4-BE49-F238E27FC236}">
                <a16:creationId xmlns:a16="http://schemas.microsoft.com/office/drawing/2014/main" id="{7F540D2F-8BE8-9C4C-BB5E-19E09B5F8212}"/>
              </a:ext>
            </a:extLst>
          </p:cNvPr>
          <p:cNvSpPr txBox="1"/>
          <p:nvPr/>
        </p:nvSpPr>
        <p:spPr>
          <a:xfrm>
            <a:off x="403735" y="5841999"/>
            <a:ext cx="7411003" cy="738664"/>
          </a:xfrm>
          <a:prstGeom prst="rect">
            <a:avLst/>
          </a:prstGeom>
          <a:noFill/>
        </p:spPr>
        <p:txBody>
          <a:bodyPr wrap="none" rtlCol="0">
            <a:spAutoFit/>
          </a:bodyPr>
          <a:lstStyle/>
          <a:p>
            <a:pPr lvl="0"/>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Sanli</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I, van </a:t>
            </a:r>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Kuijk</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SMJ, de Bie RA, van Rhijn LW, </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Willems PC (2020) Percutaneous cement </a:t>
            </a:r>
          </a:p>
          <a:p>
            <a:pPr lvl="0"/>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augmentation in the treatment of osteoporotic vertebral fractures (OVFs) in the elderly: a </a:t>
            </a:r>
          </a:p>
          <a:p>
            <a:pPr lvl="0"/>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systematic review. </a:t>
            </a:r>
            <a:r>
              <a:rPr lang="en-US"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Eur</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Spine J;</a:t>
            </a:r>
            <a:endPar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291687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403735" y="1255966"/>
            <a:ext cx="8575912" cy="4190339"/>
            <a:chOff x="11763" y="1025519"/>
            <a:chExt cx="8393444" cy="4998122"/>
          </a:xfrm>
        </p:grpSpPr>
        <p:sp>
          <p:nvSpPr>
            <p:cNvPr id="9" name="Rectangle 8"/>
            <p:cNvSpPr/>
            <p:nvPr/>
          </p:nvSpPr>
          <p:spPr>
            <a:xfrm>
              <a:off x="11763" y="1025519"/>
              <a:ext cx="8393444" cy="499812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fr-FR" dirty="0">
                <a:solidFill>
                  <a:srgbClr val="000000"/>
                </a:solidFill>
                <a:latin typeface="Georgia"/>
                <a:cs typeface="Georgia"/>
              </a:endParaRPr>
            </a:p>
          </p:txBody>
        </p:sp>
        <p:sp>
          <p:nvSpPr>
            <p:cNvPr id="5" name="ZoneTexte 4"/>
            <p:cNvSpPr txBox="1"/>
            <p:nvPr/>
          </p:nvSpPr>
          <p:spPr>
            <a:xfrm>
              <a:off x="201552" y="1206973"/>
              <a:ext cx="7503211" cy="3597653"/>
            </a:xfrm>
            <a:prstGeom prst="rect">
              <a:avLst/>
            </a:prstGeom>
            <a:noFill/>
          </p:spPr>
          <p:txBody>
            <a:bodyPr wrap="square" rtlCol="0">
              <a:spAutoFit/>
            </a:bodyPr>
            <a:lstStyle/>
            <a:p>
              <a:r>
                <a:rPr lang="fr-FR" sz="2800" dirty="0" err="1">
                  <a:latin typeface="Georgia"/>
                  <a:cs typeface="Georgia"/>
                </a:rPr>
                <a:t>Take</a:t>
              </a:r>
              <a:r>
                <a:rPr lang="fr-FR" sz="2800" dirty="0">
                  <a:latin typeface="Georgia"/>
                  <a:cs typeface="Georgia"/>
                </a:rPr>
                <a:t> Home Messages</a:t>
              </a:r>
            </a:p>
            <a:p>
              <a:endParaRPr lang="fr-FR" dirty="0">
                <a:latin typeface="Georgia"/>
                <a:cs typeface="Georgia"/>
              </a:endParaRPr>
            </a:p>
            <a:p>
              <a:endParaRPr lang="fr-FR" dirty="0">
                <a:latin typeface="Georgia"/>
                <a:cs typeface="Georgia"/>
              </a:endParaRPr>
            </a:p>
            <a:p>
              <a:r>
                <a:rPr lang="en-US" dirty="0">
                  <a:latin typeface="Georgia" panose="02040502050405020303" pitchFamily="18" charset="0"/>
                </a:rPr>
                <a:t>In this review we conclude that in the frail elderly with (sub)acute OVF, severe pain despite early conservative measures, focal tenderness and edema on MRI scans concordant with the level of the fracture, when no absolute contra-indications are present, percutaneous cement augmentation is safe and effective, and can be offered to hasten return to normal function and bypass the consequences of prolonged immobilization.</a:t>
              </a:r>
              <a:endParaRPr lang="fr-FR" dirty="0">
                <a:latin typeface="Georgia" panose="02040502050405020303" pitchFamily="18" charset="0"/>
                <a:cs typeface="Georgia"/>
              </a:endParaRPr>
            </a:p>
          </p:txBody>
        </p:sp>
      </p:grpSp>
      <p:pic>
        <p:nvPicPr>
          <p:cNvPr id="2" name="Image 1"/>
          <p:cNvPicPr>
            <a:picLocks noChangeAspect="1"/>
          </p:cNvPicPr>
          <p:nvPr/>
        </p:nvPicPr>
        <p:blipFill>
          <a:blip r:embed="rId2"/>
          <a:stretch>
            <a:fillRect/>
          </a:stretch>
        </p:blipFill>
        <p:spPr>
          <a:xfrm>
            <a:off x="7739529" y="5841999"/>
            <a:ext cx="1240118" cy="342970"/>
          </a:xfrm>
          <a:prstGeom prst="rect">
            <a:avLst/>
          </a:prstGeom>
        </p:spPr>
      </p:pic>
      <p:grpSp>
        <p:nvGrpSpPr>
          <p:cNvPr id="3" name="Grouper 2"/>
          <p:cNvGrpSpPr/>
          <p:nvPr/>
        </p:nvGrpSpPr>
        <p:grpSpPr>
          <a:xfrm>
            <a:off x="128494" y="343657"/>
            <a:ext cx="9015506" cy="821410"/>
            <a:chOff x="128494" y="1210235"/>
            <a:chExt cx="9015506" cy="821410"/>
          </a:xfrm>
        </p:grpSpPr>
        <p:cxnSp>
          <p:nvCxnSpPr>
            <p:cNvPr id="13" name="Connecteur droit 12"/>
            <p:cNvCxnSpPr/>
            <p:nvPr/>
          </p:nvCxnSpPr>
          <p:spPr>
            <a:xfrm>
              <a:off x="2211294" y="1410442"/>
              <a:ext cx="6932706" cy="0"/>
            </a:xfrm>
            <a:prstGeom prst="line">
              <a:avLst/>
            </a:prstGeom>
            <a:ln w="3175" cmpd="sng">
              <a:solidFill>
                <a:srgbClr val="FF0000"/>
              </a:solidFill>
            </a:ln>
          </p:spPr>
          <p:style>
            <a:lnRef idx="2">
              <a:schemeClr val="accent1"/>
            </a:lnRef>
            <a:fillRef idx="0">
              <a:schemeClr val="accent1"/>
            </a:fillRef>
            <a:effectRef idx="1">
              <a:schemeClr val="accent1"/>
            </a:effectRef>
            <a:fontRef idx="minor">
              <a:schemeClr val="tx1"/>
            </a:fontRef>
          </p:style>
        </p:cxnSp>
        <p:pic>
          <p:nvPicPr>
            <p:cNvPr id="10" name="Image 9" descr="LOGO ESJ.png"/>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28494" y="1210235"/>
              <a:ext cx="2202330" cy="821410"/>
            </a:xfrm>
            <a:prstGeom prst="rect">
              <a:avLst/>
            </a:prstGeom>
          </p:spPr>
        </p:pic>
      </p:grpSp>
      <p:sp>
        <p:nvSpPr>
          <p:cNvPr id="6" name="Textfeld 5">
            <a:extLst>
              <a:ext uri="{FF2B5EF4-FFF2-40B4-BE49-F238E27FC236}">
                <a16:creationId xmlns:a16="http://schemas.microsoft.com/office/drawing/2014/main" id="{1486BCB6-48CF-A24E-B416-DD498E316020}"/>
              </a:ext>
            </a:extLst>
          </p:cNvPr>
          <p:cNvSpPr txBox="1"/>
          <p:nvPr/>
        </p:nvSpPr>
        <p:spPr>
          <a:xfrm>
            <a:off x="403735" y="5841999"/>
            <a:ext cx="7411003" cy="738664"/>
          </a:xfrm>
          <a:prstGeom prst="rect">
            <a:avLst/>
          </a:prstGeom>
          <a:noFill/>
        </p:spPr>
        <p:txBody>
          <a:bodyPr wrap="none" rtlCol="0">
            <a:spAutoFit/>
          </a:bodyPr>
          <a:lstStyle/>
          <a:p>
            <a:pPr lvl="0"/>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Sanli</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I, van </a:t>
            </a:r>
            <a:r>
              <a:rPr lang="nl-NL"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Kuijk</a:t>
            </a:r>
            <a:r>
              <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SMJ, de Bie RA, van Rhijn LW, </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Willems PC (2020) Percutaneous cement </a:t>
            </a:r>
          </a:p>
          <a:p>
            <a:pPr lvl="0"/>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augmentation in the treatment of osteoporotic vertebral fractures (OVFs) in the elderly: a </a:t>
            </a:r>
          </a:p>
          <a:p>
            <a:pPr lvl="0"/>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systematic review. </a:t>
            </a:r>
            <a:r>
              <a:rPr lang="en-US" sz="1400" dirty="0" err="1">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Eur</a:t>
            </a:r>
            <a:r>
              <a:rPr lang="en-US"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rPr>
              <a:t> Spine J;</a:t>
            </a:r>
            <a:endParaRPr lang="nl-NL" sz="1400" dirty="0">
              <a:solidFill>
                <a:srgbClr val="000000"/>
              </a:solidFill>
              <a:uFill>
                <a:solidFill>
                  <a:srgbClr val="000000"/>
                </a:solidFill>
              </a:uFill>
              <a:latin typeface="Georgia" panose="02040502050405020303"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867440"/>
      </p:ext>
    </p:extLst>
  </p:cSld>
  <p:clrMapOvr>
    <a:masterClrMapping/>
  </p:clrMapOvr>
</p:sld>
</file>

<file path=ppt/theme/theme1.xml><?xml version="1.0" encoding="utf-8"?>
<a:theme xmlns:a="http://schemas.openxmlformats.org/drawingml/2006/main" name="ESJ_PPT">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ESJ_PPT.potx</Template>
  <TotalTime>0</TotalTime>
  <Words>292</Words>
  <Application>Microsoft Macintosh PowerPoint</Application>
  <PresentationFormat>Bildschirmpräsentation (4:3)</PresentationFormat>
  <Paragraphs>20</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Cambria</vt:lpstr>
      <vt:lpstr>Georgia</vt:lpstr>
      <vt:lpstr>ESJ_PPT</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Task Force Meeting</dc:title>
  <dc:creator>Maryem-Fama Ismael Aguirre</dc:creator>
  <cp:lastModifiedBy>Microsoft Office User</cp:lastModifiedBy>
  <cp:revision>56</cp:revision>
  <cp:lastPrinted>2015-11-08T10:17:41Z</cp:lastPrinted>
  <dcterms:created xsi:type="dcterms:W3CDTF">2015-11-08T09:47:16Z</dcterms:created>
  <dcterms:modified xsi:type="dcterms:W3CDTF">2020-03-21T19:33:37Z</dcterms:modified>
</cp:coreProperties>
</file>