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906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8A98B7-AEDA-41CA-B67C-AAB914E4358C}" v="8" dt="2022-11-15T09:31:48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5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1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93297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9433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8490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235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1550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4691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3623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787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06586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845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46007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8DE6B-50CD-45A0-AC69-B985B2559244}" type="datetimeFigureOut">
              <a:rPr lang="en-ZA" smtClean="0"/>
              <a:t>2022/11/15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26C57-639D-4EF9-96E1-8B18425EC81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075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5AE7923-8F6E-5B05-EB8D-842FA30683C5}"/>
              </a:ext>
            </a:extLst>
          </p:cNvPr>
          <p:cNvGrpSpPr/>
          <p:nvPr/>
        </p:nvGrpSpPr>
        <p:grpSpPr>
          <a:xfrm>
            <a:off x="287739" y="3248240"/>
            <a:ext cx="3061393" cy="2194568"/>
            <a:chOff x="3246120" y="0"/>
            <a:chExt cx="3061448" cy="2194568"/>
          </a:xfrm>
        </p:grpSpPr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5728A5F5-BB07-8DA5-5BBC-850CA8865D5F}"/>
                </a:ext>
              </a:extLst>
            </p:cNvPr>
            <p:cNvGrpSpPr/>
            <p:nvPr/>
          </p:nvGrpSpPr>
          <p:grpSpPr>
            <a:xfrm>
              <a:off x="3246120" y="0"/>
              <a:ext cx="2989580" cy="2194568"/>
              <a:chOff x="3246120" y="0"/>
              <a:chExt cx="2989580" cy="2194568"/>
            </a:xfrm>
          </p:grpSpPr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E9E3B21D-F6A7-15C2-1CFB-0381AFFBEAED}"/>
                  </a:ext>
                </a:extLst>
              </p:cNvPr>
              <p:cNvGrpSpPr/>
              <p:nvPr/>
            </p:nvGrpSpPr>
            <p:grpSpPr>
              <a:xfrm>
                <a:off x="3246120" y="0"/>
                <a:ext cx="2989580" cy="2194568"/>
                <a:chOff x="3246120" y="0"/>
                <a:chExt cx="2989580" cy="2194568"/>
              </a:xfrm>
            </p:grpSpPr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6DFE7FFF-4EFA-E9A1-2C33-324213484D79}"/>
                    </a:ext>
                  </a:extLst>
                </p:cNvPr>
                <p:cNvGrpSpPr/>
                <p:nvPr/>
              </p:nvGrpSpPr>
              <p:grpSpPr>
                <a:xfrm>
                  <a:off x="3246120" y="0"/>
                  <a:ext cx="2989580" cy="2194568"/>
                  <a:chOff x="0" y="0"/>
                  <a:chExt cx="2989580" cy="2194568"/>
                </a:xfrm>
              </p:grpSpPr>
              <p:sp>
                <p:nvSpPr>
                  <p:cNvPr id="212" name="Text Box 807">
                    <a:extLst>
                      <a:ext uri="{FF2B5EF4-FFF2-40B4-BE49-F238E27FC236}">
                        <a16:creationId xmlns:a16="http://schemas.microsoft.com/office/drawing/2014/main" id="{146785FB-5FD6-9C36-06E0-6322CF1F5524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52500" y="0"/>
                    <a:ext cx="1686560" cy="3048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ZA" sz="14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BTV8 VPs</a:t>
                    </a:r>
                    <a:endParaRPr lang="en-ZA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213" name="Picture 212" descr="A picture containing text&#10;&#10;Description automatically generated">
                    <a:extLst>
                      <a:ext uri="{FF2B5EF4-FFF2-40B4-BE49-F238E27FC236}">
                        <a16:creationId xmlns:a16="http://schemas.microsoft.com/office/drawing/2014/main" id="{DBFE540D-9A7E-B3AE-9343-885319E7AB0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002" t="2424" r="3286" b="2118"/>
                  <a:stretch/>
                </p:blipFill>
                <p:spPr bwMode="auto">
                  <a:xfrm rot="16200000">
                    <a:off x="913130" y="21590"/>
                    <a:ext cx="1167130" cy="2947670"/>
                  </a:xfrm>
                  <a:prstGeom prst="rect">
                    <a:avLst/>
                  </a:prstGeom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  <p:grpSp>
                <p:nvGrpSpPr>
                  <p:cNvPr id="214" name="Group 213">
                    <a:extLst>
                      <a:ext uri="{FF2B5EF4-FFF2-40B4-BE49-F238E27FC236}">
                        <a16:creationId xmlns:a16="http://schemas.microsoft.com/office/drawing/2014/main" id="{64B76DA7-D030-D7AA-9B57-B53A3B92CDF4}"/>
                      </a:ext>
                    </a:extLst>
                  </p:cNvPr>
                  <p:cNvGrpSpPr/>
                  <p:nvPr/>
                </p:nvGrpSpPr>
                <p:grpSpPr>
                  <a:xfrm>
                    <a:off x="304800" y="685800"/>
                    <a:ext cx="2684780" cy="307009"/>
                    <a:chOff x="82840" y="30477"/>
                    <a:chExt cx="2918783" cy="307009"/>
                  </a:xfrm>
                </p:grpSpPr>
                <p:grpSp>
                  <p:nvGrpSpPr>
                    <p:cNvPr id="225" name="Group 224">
                      <a:extLst>
                        <a:ext uri="{FF2B5EF4-FFF2-40B4-BE49-F238E27FC236}">
                          <a16:creationId xmlns:a16="http://schemas.microsoft.com/office/drawing/2014/main" id="{AA7301D6-FA97-1FD3-7228-2872440DFF9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840" y="30477"/>
                      <a:ext cx="2575816" cy="307009"/>
                      <a:chOff x="14874" y="456650"/>
                      <a:chExt cx="1928124" cy="307506"/>
                    </a:xfrm>
                  </p:grpSpPr>
                  <p:sp>
                    <p:nvSpPr>
                      <p:cNvPr id="227" name="Text Box 2">
                        <a:extLst>
                          <a:ext uri="{FF2B5EF4-FFF2-40B4-BE49-F238E27FC236}">
                            <a16:creationId xmlns:a16="http://schemas.microsoft.com/office/drawing/2014/main" id="{DBBC2843-D8F2-E213-60D2-5F5473CBC05F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4874" y="456650"/>
                        <a:ext cx="408126" cy="276981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1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-ve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8" name="Text Box 2">
                        <a:extLst>
                          <a:ext uri="{FF2B5EF4-FFF2-40B4-BE49-F238E27FC236}">
                            <a16:creationId xmlns:a16="http://schemas.microsoft.com/office/drawing/2014/main" id="{D9E382A8-742B-A2F9-0EDF-59162D9AAE48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3846" y="472535"/>
                        <a:ext cx="308590" cy="2769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1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 5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9" name="Text Box 2">
                        <a:extLst>
                          <a:ext uri="{FF2B5EF4-FFF2-40B4-BE49-F238E27FC236}">
                            <a16:creationId xmlns:a16="http://schemas.microsoft.com/office/drawing/2014/main" id="{5D7BDA60-6A3E-3121-4062-29D7EE9D19B2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669644" y="472488"/>
                        <a:ext cx="273354" cy="2769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1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11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0" name="Text Box 2">
                        <a:extLst>
                          <a:ext uri="{FF2B5EF4-FFF2-40B4-BE49-F238E27FC236}">
                            <a16:creationId xmlns:a16="http://schemas.microsoft.com/office/drawing/2014/main" id="{2EEAD89A-A443-9C0A-A1A3-5DD2983265AF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432659" y="471924"/>
                        <a:ext cx="292986" cy="2769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1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10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1" name="Text Box 2">
                        <a:extLst>
                          <a:ext uri="{FF2B5EF4-FFF2-40B4-BE49-F238E27FC236}">
                            <a16:creationId xmlns:a16="http://schemas.microsoft.com/office/drawing/2014/main" id="{92406858-B50E-EF60-8690-046A649A236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217504" y="479546"/>
                        <a:ext cx="283668" cy="2769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1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9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2" name="Text Box 2">
                        <a:extLst>
                          <a:ext uri="{FF2B5EF4-FFF2-40B4-BE49-F238E27FC236}">
                            <a16:creationId xmlns:a16="http://schemas.microsoft.com/office/drawing/2014/main" id="{EEE3C1A1-14D1-A664-AA23-FF0630C315CE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964949" y="487203"/>
                        <a:ext cx="314573" cy="2769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1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 8 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3" name="Text Box 2">
                        <a:extLst>
                          <a:ext uri="{FF2B5EF4-FFF2-40B4-BE49-F238E27FC236}">
                            <a16:creationId xmlns:a16="http://schemas.microsoft.com/office/drawing/2014/main" id="{2FCBDDDA-3E7F-0F30-AB82-941594EF235C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737986" y="471924"/>
                        <a:ext cx="328591" cy="2769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1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 7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34" name="Text Box 2">
                        <a:extLst>
                          <a:ext uri="{FF2B5EF4-FFF2-40B4-BE49-F238E27FC236}">
                            <a16:creationId xmlns:a16="http://schemas.microsoft.com/office/drawing/2014/main" id="{AA323377-6A55-C30D-ACDF-B2ACE104EED7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09929" y="471931"/>
                        <a:ext cx="314573" cy="27695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1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6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226" name="Text Box 2">
                      <a:extLst>
                        <a:ext uri="{FF2B5EF4-FFF2-40B4-BE49-F238E27FC236}">
                          <a16:creationId xmlns:a16="http://schemas.microsoft.com/office/drawing/2014/main" id="{2B555605-8331-7A7B-C803-D37A325DB0F9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636520" y="45720"/>
                      <a:ext cx="365103" cy="27632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grpSp>
                <p:nvGrpSpPr>
                  <p:cNvPr id="215" name="Group 214">
                    <a:extLst>
                      <a:ext uri="{FF2B5EF4-FFF2-40B4-BE49-F238E27FC236}">
                        <a16:creationId xmlns:a16="http://schemas.microsoft.com/office/drawing/2014/main" id="{2D24F98A-C81B-6F3C-6BFE-8AE91107D60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960120"/>
                    <a:ext cx="478790" cy="1234448"/>
                    <a:chOff x="960227" y="-95717"/>
                    <a:chExt cx="479318" cy="914379"/>
                  </a:xfrm>
                </p:grpSpPr>
                <p:grpSp>
                  <p:nvGrpSpPr>
                    <p:cNvPr id="218" name="Group 217">
                      <a:extLst>
                        <a:ext uri="{FF2B5EF4-FFF2-40B4-BE49-F238E27FC236}">
                          <a16:creationId xmlns:a16="http://schemas.microsoft.com/office/drawing/2014/main" id="{E67AFBBC-E959-E89B-C529-2B30D86C4FB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67740" y="101847"/>
                      <a:ext cx="471805" cy="716815"/>
                      <a:chOff x="335280" y="897139"/>
                      <a:chExt cx="451166" cy="717276"/>
                    </a:xfrm>
                  </p:grpSpPr>
                  <p:sp>
                    <p:nvSpPr>
                      <p:cNvPr id="221" name="Text Box 2">
                        <a:extLst>
                          <a:ext uri="{FF2B5EF4-FFF2-40B4-BE49-F238E27FC236}">
                            <a16:creationId xmlns:a16="http://schemas.microsoft.com/office/drawing/2014/main" id="{6BAA808B-EEBD-D4CB-A5D9-B28DA80895A3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5280" y="897139"/>
                        <a:ext cx="414867" cy="24553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9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100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2" name="Text Box 2">
                        <a:extLst>
                          <a:ext uri="{FF2B5EF4-FFF2-40B4-BE49-F238E27FC236}">
                            <a16:creationId xmlns:a16="http://schemas.microsoft.com/office/drawing/2014/main" id="{C76C8A0B-23BB-2FB1-2DFC-64E01AF74F5D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61776" y="1002660"/>
                        <a:ext cx="414867" cy="24553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9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70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3" name="Text Box 2">
                        <a:extLst>
                          <a:ext uri="{FF2B5EF4-FFF2-40B4-BE49-F238E27FC236}">
                            <a16:creationId xmlns:a16="http://schemas.microsoft.com/office/drawing/2014/main" id="{8252D30E-F1B1-A433-D2E1-E057C104B7B0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69071" y="1124508"/>
                        <a:ext cx="414867" cy="24553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9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55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224" name="Text Box 2">
                        <a:extLst>
                          <a:ext uri="{FF2B5EF4-FFF2-40B4-BE49-F238E27FC236}">
                            <a16:creationId xmlns:a16="http://schemas.microsoft.com/office/drawing/2014/main" id="{48CD995A-D60C-CA2C-2C81-FFC81C082D31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71579" y="1368882"/>
                        <a:ext cx="414867" cy="24553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9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35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219" name="Text Box 2">
                      <a:extLst>
                        <a:ext uri="{FF2B5EF4-FFF2-40B4-BE49-F238E27FC236}">
                          <a16:creationId xmlns:a16="http://schemas.microsoft.com/office/drawing/2014/main" id="{209490A5-DF38-0FE8-3B26-CB0D76B48207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60227" y="-6476"/>
                      <a:ext cx="434233" cy="24544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20" name="Text Box 2">
                      <a:extLst>
                        <a:ext uri="{FF2B5EF4-FFF2-40B4-BE49-F238E27FC236}">
                          <a16:creationId xmlns:a16="http://schemas.microsoft.com/office/drawing/2014/main" id="{D7112462-0100-7FD0-9A58-2EB24A875D60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60227" y="-95717"/>
                      <a:ext cx="434233" cy="24544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216" name="Right Triangle 215">
                    <a:extLst>
                      <a:ext uri="{FF2B5EF4-FFF2-40B4-BE49-F238E27FC236}">
                        <a16:creationId xmlns:a16="http://schemas.microsoft.com/office/drawing/2014/main" id="{90DE706B-B0B9-AA52-1019-FE1329DF7665}"/>
                      </a:ext>
                    </a:extLst>
                  </p:cNvPr>
                  <p:cNvSpPr/>
                  <p:nvPr/>
                </p:nvSpPr>
                <p:spPr>
                  <a:xfrm>
                    <a:off x="708660" y="521970"/>
                    <a:ext cx="2196465" cy="209550"/>
                  </a:xfrm>
                  <a:prstGeom prst="rtTriangle">
                    <a:avLst/>
                  </a:prstGeom>
                  <a:solidFill>
                    <a:schemeClr val="bg2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ZA"/>
                  </a:p>
                </p:txBody>
              </p:sp>
              <p:sp>
                <p:nvSpPr>
                  <p:cNvPr id="217" name="Text Box 2">
                    <a:extLst>
                      <a:ext uri="{FF2B5EF4-FFF2-40B4-BE49-F238E27FC236}">
                        <a16:creationId xmlns:a16="http://schemas.microsoft.com/office/drawing/2014/main" id="{8E011425-9CE9-58B5-F7EA-169774099540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33500" y="373380"/>
                    <a:ext cx="1064895" cy="3454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Z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% Optiprep</a:t>
                    </a:r>
                    <a:r>
                      <a:rPr lang="en-Z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a:t>™</a:t>
                    </a:r>
                    <a:endParaRPr lang="en-ZA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11" name="Text Box 2">
                  <a:extLst>
                    <a:ext uri="{FF2B5EF4-FFF2-40B4-BE49-F238E27FC236}">
                      <a16:creationId xmlns:a16="http://schemas.microsoft.com/office/drawing/2014/main" id="{EDBDAA7D-3EF0-197C-8BCC-04F88C6D87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99802" y="275382"/>
                  <a:ext cx="414867" cy="2454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ZA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</a:t>
                  </a:r>
                </a:p>
              </p:txBody>
            </p:sp>
          </p:grp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48292AFB-2E42-D74A-FBBF-7E3D6ACDB80A}"/>
                  </a:ext>
                </a:extLst>
              </p:cNvPr>
              <p:cNvSpPr/>
              <p:nvPr/>
            </p:nvSpPr>
            <p:spPr>
              <a:xfrm>
                <a:off x="4395019" y="1017639"/>
                <a:ext cx="621034" cy="10287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ZA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5250580A-A710-3A03-A7EA-D2E476EA9BDB}"/>
                  </a:ext>
                </a:extLst>
              </p:cNvPr>
              <p:cNvSpPr/>
              <p:nvPr/>
            </p:nvSpPr>
            <p:spPr>
              <a:xfrm>
                <a:off x="5014451" y="1017639"/>
                <a:ext cx="621030" cy="10287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ZA"/>
              </a:p>
            </p:txBody>
          </p:sp>
        </p:grpSp>
        <p:sp>
          <p:nvSpPr>
            <p:cNvPr id="203" name="Text Box 2">
              <a:extLst>
                <a:ext uri="{FF2B5EF4-FFF2-40B4-BE49-F238E27FC236}">
                  <a16:creationId xmlns:a16="http://schemas.microsoft.com/office/drawing/2014/main" id="{A68A7ACA-79C0-FB7A-8C1F-EF2D15485A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1440" y="342900"/>
              <a:ext cx="480061" cy="224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40%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4" name="Text Box 2">
              <a:extLst>
                <a:ext uri="{FF2B5EF4-FFF2-40B4-BE49-F238E27FC236}">
                  <a16:creationId xmlns:a16="http://schemas.microsoft.com/office/drawing/2014/main" id="{9CA06905-0565-5542-7E23-2C230E3E81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91200" y="525780"/>
              <a:ext cx="516368" cy="24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30%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50" name="Picture 149" descr="A picture containing text&#10;&#10;Description automatically generated">
            <a:extLst>
              <a:ext uri="{FF2B5EF4-FFF2-40B4-BE49-F238E27FC236}">
                <a16:creationId xmlns:a16="http://schemas.microsoft.com/office/drawing/2014/main" id="{7D2061D8-A6D8-8365-219E-0CADB28D77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6" r="2299"/>
          <a:stretch/>
        </p:blipFill>
        <p:spPr bwMode="auto">
          <a:xfrm rot="16200000">
            <a:off x="4606878" y="3122850"/>
            <a:ext cx="968095" cy="30883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1" name="Text Box 867">
            <a:extLst>
              <a:ext uri="{FF2B5EF4-FFF2-40B4-BE49-F238E27FC236}">
                <a16:creationId xmlns:a16="http://schemas.microsoft.com/office/drawing/2014/main" id="{9D6E2139-3D49-155B-A2EA-C832B55DD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898" y="3164207"/>
            <a:ext cx="1981012" cy="30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4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Chimaeric</a:t>
            </a:r>
            <a:r>
              <a:rPr lang="en-ZA" sz="1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VPs</a:t>
            </a:r>
            <a:endParaRPr lang="en-Z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CEAEEF5E-F12B-D9E1-1332-349FEBA64CAA}"/>
              </a:ext>
            </a:extLst>
          </p:cNvPr>
          <p:cNvSpPr/>
          <p:nvPr/>
        </p:nvSpPr>
        <p:spPr>
          <a:xfrm>
            <a:off x="4706837" y="4181552"/>
            <a:ext cx="620975" cy="1028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ZA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FE81AEB8-6323-9E5D-83B0-D9DC7B1C8CA5}"/>
              </a:ext>
            </a:extLst>
          </p:cNvPr>
          <p:cNvSpPr/>
          <p:nvPr/>
        </p:nvSpPr>
        <p:spPr>
          <a:xfrm>
            <a:off x="5340958" y="4181552"/>
            <a:ext cx="567956" cy="1028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ZA"/>
          </a:p>
        </p:txBody>
      </p:sp>
      <p:sp>
        <p:nvSpPr>
          <p:cNvPr id="168" name="Text Box 2">
            <a:extLst>
              <a:ext uri="{FF2B5EF4-FFF2-40B4-BE49-F238E27FC236}">
                <a16:creationId xmlns:a16="http://schemas.microsoft.com/office/drawing/2014/main" id="{4D5155E4-9E9D-8021-CB2B-3A85B08FC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1826" y="3916158"/>
            <a:ext cx="483259" cy="27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-ve</a:t>
            </a:r>
            <a:endParaRPr lang="en-ZA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9" name="Text Box 2">
            <a:extLst>
              <a:ext uri="{FF2B5EF4-FFF2-40B4-BE49-F238E27FC236}">
                <a16:creationId xmlns:a16="http://schemas.microsoft.com/office/drawing/2014/main" id="{8E39DBE2-ED68-AF1A-58EE-65889BAC7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9974" y="3946620"/>
            <a:ext cx="365399" cy="27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endParaRPr lang="en-ZA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0" name="Text Box 2">
            <a:extLst>
              <a:ext uri="{FF2B5EF4-FFF2-40B4-BE49-F238E27FC236}">
                <a16:creationId xmlns:a16="http://schemas.microsoft.com/office/drawing/2014/main" id="{7156D0B4-B8EC-73D6-6969-95372D4C5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5678" y="3970008"/>
            <a:ext cx="323676" cy="27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endParaRPr lang="en-Z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1" name="Text Box 2">
            <a:extLst>
              <a:ext uri="{FF2B5EF4-FFF2-40B4-BE49-F238E27FC236}">
                <a16:creationId xmlns:a16="http://schemas.microsoft.com/office/drawing/2014/main" id="{B6259E9C-04D7-FF76-90AA-A4116C39B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1010" y="3961833"/>
            <a:ext cx="346922" cy="27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endParaRPr lang="en-ZA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2" name="Text Box 2">
            <a:extLst>
              <a:ext uri="{FF2B5EF4-FFF2-40B4-BE49-F238E27FC236}">
                <a16:creationId xmlns:a16="http://schemas.microsoft.com/office/drawing/2014/main" id="{8E47930F-C089-037A-7D65-60FEEEDFC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5689" y="3961833"/>
            <a:ext cx="335889" cy="27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n-ZA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3" name="Text Box 2">
            <a:extLst>
              <a:ext uri="{FF2B5EF4-FFF2-40B4-BE49-F238E27FC236}">
                <a16:creationId xmlns:a16="http://schemas.microsoft.com/office/drawing/2014/main" id="{336E558A-07B2-8769-F62A-827E7EB39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5171" y="3946620"/>
            <a:ext cx="372483" cy="27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 </a:t>
            </a:r>
            <a:endParaRPr lang="en-Z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4" name="Text Box 2">
            <a:extLst>
              <a:ext uri="{FF2B5EF4-FFF2-40B4-BE49-F238E27FC236}">
                <a16:creationId xmlns:a16="http://schemas.microsoft.com/office/drawing/2014/main" id="{1450F1CB-5FFC-E5A8-D566-7F39D837E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6392" y="3938993"/>
            <a:ext cx="389082" cy="27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</a:t>
            </a:r>
            <a:endParaRPr lang="en-ZA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5" name="Text Box 2">
            <a:extLst>
              <a:ext uri="{FF2B5EF4-FFF2-40B4-BE49-F238E27FC236}">
                <a16:creationId xmlns:a16="http://schemas.microsoft.com/office/drawing/2014/main" id="{52FF5F18-F19A-4581-47E1-352AB2B7B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9561" y="3961847"/>
            <a:ext cx="372483" cy="276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n-Z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7" name="Text Box 2">
            <a:extLst>
              <a:ext uri="{FF2B5EF4-FFF2-40B4-BE49-F238E27FC236}">
                <a16:creationId xmlns:a16="http://schemas.microsoft.com/office/drawing/2014/main" id="{58647466-51BD-4E7C-509F-5CEAC5545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9735" y="3969437"/>
            <a:ext cx="323609" cy="276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endParaRPr lang="en-ZA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2F9A4AE1-03EB-1D71-5715-381841EC79EF}"/>
              </a:ext>
            </a:extLst>
          </p:cNvPr>
          <p:cNvGrpSpPr/>
          <p:nvPr/>
        </p:nvGrpSpPr>
        <p:grpSpPr>
          <a:xfrm>
            <a:off x="4426645" y="4196295"/>
            <a:ext cx="468514" cy="1090620"/>
            <a:chOff x="960227" y="-95717"/>
            <a:chExt cx="469076" cy="860297"/>
          </a:xfrm>
        </p:grpSpPr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623DEB3-1C03-9C0A-B838-C66DD8083085}"/>
                </a:ext>
              </a:extLst>
            </p:cNvPr>
            <p:cNvGrpSpPr/>
            <p:nvPr/>
          </p:nvGrpSpPr>
          <p:grpSpPr>
            <a:xfrm>
              <a:off x="967740" y="101847"/>
              <a:ext cx="461563" cy="662733"/>
              <a:chOff x="335280" y="897139"/>
              <a:chExt cx="441372" cy="663159"/>
            </a:xfrm>
          </p:grpSpPr>
          <p:sp>
            <p:nvSpPr>
              <p:cNvPr id="162" name="Text Box 2">
                <a:extLst>
                  <a:ext uri="{FF2B5EF4-FFF2-40B4-BE49-F238E27FC236}">
                    <a16:creationId xmlns:a16="http://schemas.microsoft.com/office/drawing/2014/main" id="{78196E68-9775-E22E-7016-228D25FD02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5280" y="897139"/>
                <a:ext cx="414867" cy="245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ZA" sz="9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100</a:t>
                </a:r>
                <a:endParaRPr lang="en-ZA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3" name="Text Box 2">
                <a:extLst>
                  <a:ext uri="{FF2B5EF4-FFF2-40B4-BE49-F238E27FC236}">
                    <a16:creationId xmlns:a16="http://schemas.microsoft.com/office/drawing/2014/main" id="{F3066629-A708-B587-4934-3691F5410F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776" y="978608"/>
                <a:ext cx="414867" cy="245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ZA" sz="9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70</a:t>
                </a:r>
                <a:endParaRPr lang="en-ZA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4" name="Text Box 2">
                <a:extLst>
                  <a:ext uri="{FF2B5EF4-FFF2-40B4-BE49-F238E27FC236}">
                    <a16:creationId xmlns:a16="http://schemas.microsoft.com/office/drawing/2014/main" id="{2B831645-2FC1-64B3-8395-BC15D620D9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785" y="1100456"/>
                <a:ext cx="414867" cy="245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ZA" sz="9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55</a:t>
                </a:r>
                <a:endParaRPr lang="en-ZA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5" name="Text Box 2">
                <a:extLst>
                  <a:ext uri="{FF2B5EF4-FFF2-40B4-BE49-F238E27FC236}">
                    <a16:creationId xmlns:a16="http://schemas.microsoft.com/office/drawing/2014/main" id="{8B9952E7-439F-4C32-D7CE-D4C82B5CA0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1059" y="1314765"/>
                <a:ext cx="414867" cy="2455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ZA" sz="9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35</a:t>
                </a:r>
                <a:endParaRPr lang="en-ZA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0" name="Text Box 2">
              <a:extLst>
                <a:ext uri="{FF2B5EF4-FFF2-40B4-BE49-F238E27FC236}">
                  <a16:creationId xmlns:a16="http://schemas.microsoft.com/office/drawing/2014/main" id="{F797F039-259B-26DD-9ED5-71BD00A2E6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227" y="-6476"/>
              <a:ext cx="434233" cy="245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9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130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Text Box 2">
              <a:extLst>
                <a:ext uri="{FF2B5EF4-FFF2-40B4-BE49-F238E27FC236}">
                  <a16:creationId xmlns:a16="http://schemas.microsoft.com/office/drawing/2014/main" id="{6B36AFEC-EA15-6E5D-2E0C-F9AB45D4A7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227" y="-95717"/>
              <a:ext cx="434233" cy="245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9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250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6" name="Right Triangle 155">
            <a:extLst>
              <a:ext uri="{FF2B5EF4-FFF2-40B4-BE49-F238E27FC236}">
                <a16:creationId xmlns:a16="http://schemas.microsoft.com/office/drawing/2014/main" id="{3A0C32FA-9DEF-577F-D5A1-CCA9BCAEEBEF}"/>
              </a:ext>
            </a:extLst>
          </p:cNvPr>
          <p:cNvSpPr/>
          <p:nvPr/>
        </p:nvSpPr>
        <p:spPr>
          <a:xfrm>
            <a:off x="3939994" y="3758272"/>
            <a:ext cx="2529600" cy="210014"/>
          </a:xfrm>
          <a:prstGeom prst="rtTriangl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ZA"/>
          </a:p>
        </p:txBody>
      </p:sp>
      <p:sp>
        <p:nvSpPr>
          <p:cNvPr id="157" name="Text Box 2">
            <a:extLst>
              <a:ext uri="{FF2B5EF4-FFF2-40B4-BE49-F238E27FC236}">
                <a16:creationId xmlns:a16="http://schemas.microsoft.com/office/drawing/2014/main" id="{08604238-0E7C-02E9-D91C-C9D04656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6837" y="3621275"/>
            <a:ext cx="1064794" cy="34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9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 Optiprep</a:t>
            </a:r>
            <a:r>
              <a:rPr lang="en-ZA" sz="9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™</a:t>
            </a:r>
            <a:endParaRPr lang="en-ZA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8" name="Text Box 2">
            <a:extLst>
              <a:ext uri="{FF2B5EF4-FFF2-40B4-BE49-F238E27FC236}">
                <a16:creationId xmlns:a16="http://schemas.microsoft.com/office/drawing/2014/main" id="{BC7F184A-A143-36CA-7E81-9E86808E7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5561" y="3400113"/>
            <a:ext cx="414828" cy="24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46" name="Text Box 2">
            <a:extLst>
              <a:ext uri="{FF2B5EF4-FFF2-40B4-BE49-F238E27FC236}">
                <a16:creationId xmlns:a16="http://schemas.microsoft.com/office/drawing/2014/main" id="{E343A4B5-540D-E0C6-08B2-848855760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963" y="3552847"/>
            <a:ext cx="480052" cy="224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40%</a:t>
            </a:r>
            <a:endParaRPr lang="en-ZA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7" name="Text Box 2">
            <a:extLst>
              <a:ext uri="{FF2B5EF4-FFF2-40B4-BE49-F238E27FC236}">
                <a16:creationId xmlns:a16="http://schemas.microsoft.com/office/drawing/2014/main" id="{CE95E33B-8DFA-EB08-164B-211558D1B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0922" y="3735727"/>
            <a:ext cx="516359" cy="240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ZA" sz="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30%</a:t>
            </a:r>
            <a:endParaRPr lang="en-ZA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37C6DB0-397C-7627-28E6-F65C9FC115AF}"/>
              </a:ext>
            </a:extLst>
          </p:cNvPr>
          <p:cNvGrpSpPr/>
          <p:nvPr/>
        </p:nvGrpSpPr>
        <p:grpSpPr>
          <a:xfrm>
            <a:off x="101143" y="1076662"/>
            <a:ext cx="3631883" cy="2175042"/>
            <a:chOff x="2727960" y="1"/>
            <a:chExt cx="3733165" cy="2142715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1851954A-8AB5-A41D-318A-1648076CE3AC}"/>
                </a:ext>
              </a:extLst>
            </p:cNvPr>
            <p:cNvGrpSpPr/>
            <p:nvPr/>
          </p:nvGrpSpPr>
          <p:grpSpPr>
            <a:xfrm>
              <a:off x="2727960" y="1"/>
              <a:ext cx="3733165" cy="2142715"/>
              <a:chOff x="2727960" y="0"/>
              <a:chExt cx="3733165" cy="2142714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1CF3350A-EF8A-8E8D-09F8-824682DDD645}"/>
                  </a:ext>
                </a:extLst>
              </p:cNvPr>
              <p:cNvGrpSpPr/>
              <p:nvPr/>
            </p:nvGrpSpPr>
            <p:grpSpPr>
              <a:xfrm>
                <a:off x="2727960" y="0"/>
                <a:ext cx="3489303" cy="2142714"/>
                <a:chOff x="0" y="0"/>
                <a:chExt cx="3489303" cy="2142714"/>
              </a:xfrm>
            </p:grpSpPr>
            <p:pic>
              <p:nvPicPr>
                <p:cNvPr id="118" name="Picture 117" descr="A close up of a keyboard&#10;&#10;Description automatically generated with medium confidence">
                  <a:extLst>
                    <a:ext uri="{FF2B5EF4-FFF2-40B4-BE49-F238E27FC236}">
                      <a16:creationId xmlns:a16="http://schemas.microsoft.com/office/drawing/2014/main" id="{3AC658FB-8B90-8F6B-AA45-16CEAE3322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853440"/>
                  <a:ext cx="3474720" cy="1212850"/>
                </a:xfrm>
                <a:prstGeom prst="rect">
                  <a:avLst/>
                </a:prstGeom>
              </p:spPr>
            </p:pic>
            <p:sp>
              <p:nvSpPr>
                <p:cNvPr id="119" name="Text Box 359">
                  <a:extLst>
                    <a:ext uri="{FF2B5EF4-FFF2-40B4-BE49-F238E27FC236}">
                      <a16:creationId xmlns:a16="http://schemas.microsoft.com/office/drawing/2014/main" id="{B31BA1A4-9108-9306-AAB0-C754CB6F4F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94460" y="0"/>
                  <a:ext cx="1657511" cy="304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ZA" sz="1400" b="1" u="sng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BTV8 VPs</a:t>
                  </a:r>
                  <a:endParaRPr lang="en-ZA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0" name="Text Box 2">
                  <a:extLst>
                    <a:ext uri="{FF2B5EF4-FFF2-40B4-BE49-F238E27FC236}">
                      <a16:creationId xmlns:a16="http://schemas.microsoft.com/office/drawing/2014/main" id="{49BCDEB5-F61A-EC3A-A9BB-A35FA44289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6680" y="693420"/>
                  <a:ext cx="408088" cy="2768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ZA" sz="1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kDa</a:t>
                  </a:r>
                  <a:endParaRPr lang="en-ZA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16621320-EFB5-7993-8EA0-322374D03122}"/>
                    </a:ext>
                  </a:extLst>
                </p:cNvPr>
                <p:cNvGrpSpPr/>
                <p:nvPr/>
              </p:nvGrpSpPr>
              <p:grpSpPr>
                <a:xfrm>
                  <a:off x="106680" y="937260"/>
                  <a:ext cx="478789" cy="1205454"/>
                  <a:chOff x="960227" y="-95717"/>
                  <a:chExt cx="479317" cy="950425"/>
                </a:xfrm>
              </p:grpSpPr>
              <p:grpSp>
                <p:nvGrpSpPr>
                  <p:cNvPr id="136" name="Group 135">
                    <a:extLst>
                      <a:ext uri="{FF2B5EF4-FFF2-40B4-BE49-F238E27FC236}">
                        <a16:creationId xmlns:a16="http://schemas.microsoft.com/office/drawing/2014/main" id="{D9FA6A60-BBF7-3E56-CE71-591497A5C403}"/>
                      </a:ext>
                    </a:extLst>
                  </p:cNvPr>
                  <p:cNvGrpSpPr/>
                  <p:nvPr/>
                </p:nvGrpSpPr>
                <p:grpSpPr>
                  <a:xfrm>
                    <a:off x="967740" y="101843"/>
                    <a:ext cx="471804" cy="752865"/>
                    <a:chOff x="335280" y="897139"/>
                    <a:chExt cx="451166" cy="753353"/>
                  </a:xfrm>
                </p:grpSpPr>
                <p:sp>
                  <p:nvSpPr>
                    <p:cNvPr id="139" name="Text Box 2">
                      <a:extLst>
                        <a:ext uri="{FF2B5EF4-FFF2-40B4-BE49-F238E27FC236}">
                          <a16:creationId xmlns:a16="http://schemas.microsoft.com/office/drawing/2014/main" id="{12283E7F-18E4-9400-7271-5901DFCBB67C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35280" y="897139"/>
                      <a:ext cx="414867" cy="24553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40" name="Text Box 2">
                      <a:extLst>
                        <a:ext uri="{FF2B5EF4-FFF2-40B4-BE49-F238E27FC236}">
                          <a16:creationId xmlns:a16="http://schemas.microsoft.com/office/drawing/2014/main" id="{671CAFDE-DBDF-285B-DAA5-11FEEF9ED82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61776" y="1002660"/>
                      <a:ext cx="414867" cy="24553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41" name="Text Box 2">
                      <a:extLst>
                        <a:ext uri="{FF2B5EF4-FFF2-40B4-BE49-F238E27FC236}">
                          <a16:creationId xmlns:a16="http://schemas.microsoft.com/office/drawing/2014/main" id="{CAF1C9E5-41E1-762B-0808-9461578D98DC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61776" y="1136534"/>
                      <a:ext cx="414867" cy="24553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42" name="Text Box 2">
                      <a:extLst>
                        <a:ext uri="{FF2B5EF4-FFF2-40B4-BE49-F238E27FC236}">
                          <a16:creationId xmlns:a16="http://schemas.microsoft.com/office/drawing/2014/main" id="{AAC965D0-2442-F33F-085D-B736D24B09C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1579" y="1404959"/>
                      <a:ext cx="414867" cy="24553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37" name="Text Box 2">
                    <a:extLst>
                      <a:ext uri="{FF2B5EF4-FFF2-40B4-BE49-F238E27FC236}">
                        <a16:creationId xmlns:a16="http://schemas.microsoft.com/office/drawing/2014/main" id="{132D8018-D82E-03C0-738C-BD066D7148C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60227" y="-6476"/>
                    <a:ext cx="434233" cy="245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Z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130</a:t>
                    </a:r>
                    <a:endParaRPr lang="en-ZA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8" name="Text Box 2">
                    <a:extLst>
                      <a:ext uri="{FF2B5EF4-FFF2-40B4-BE49-F238E27FC236}">
                        <a16:creationId xmlns:a16="http://schemas.microsoft.com/office/drawing/2014/main" id="{605FE62A-C34F-D57D-2ECA-11A5FDB18B6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60227" y="-95717"/>
                    <a:ext cx="434233" cy="24544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ZA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250</a:t>
                    </a:r>
                    <a:endParaRPr lang="en-ZA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22" name="Right Triangle 121">
                  <a:extLst>
                    <a:ext uri="{FF2B5EF4-FFF2-40B4-BE49-F238E27FC236}">
                      <a16:creationId xmlns:a16="http://schemas.microsoft.com/office/drawing/2014/main" id="{91561C94-452E-BDE8-EEF3-DBBB38EA2FB3}"/>
                    </a:ext>
                  </a:extLst>
                </p:cNvPr>
                <p:cNvSpPr/>
                <p:nvPr/>
              </p:nvSpPr>
              <p:spPr>
                <a:xfrm>
                  <a:off x="967740" y="567690"/>
                  <a:ext cx="2354580" cy="190500"/>
                </a:xfrm>
                <a:prstGeom prst="rtTriangle">
                  <a:avLst/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ZA"/>
                </a:p>
              </p:txBody>
            </p:sp>
            <p:sp>
              <p:nvSpPr>
                <p:cNvPr id="123" name="Text Box 2">
                  <a:extLst>
                    <a:ext uri="{FF2B5EF4-FFF2-40B4-BE49-F238E27FC236}">
                      <a16:creationId xmlns:a16="http://schemas.microsoft.com/office/drawing/2014/main" id="{084B1FC2-A317-C299-63E6-658BAE9AE1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68780" y="411480"/>
                  <a:ext cx="1064895" cy="3454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ZA" sz="9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% Optiprep</a:t>
                  </a:r>
                  <a:r>
                    <a:rPr lang="en-ZA" sz="9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™</a:t>
                  </a:r>
                  <a:endParaRPr lang="en-ZA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C4A84CE7-970F-08CC-F69F-CD13BCE20CC6}"/>
                    </a:ext>
                  </a:extLst>
                </p:cNvPr>
                <p:cNvGrpSpPr/>
                <p:nvPr/>
              </p:nvGrpSpPr>
              <p:grpSpPr>
                <a:xfrm>
                  <a:off x="487680" y="708659"/>
                  <a:ext cx="3001623" cy="322797"/>
                  <a:chOff x="0" y="-1"/>
                  <a:chExt cx="3001623" cy="322797"/>
                </a:xfrm>
              </p:grpSpPr>
              <p:grpSp>
                <p:nvGrpSpPr>
                  <p:cNvPr id="126" name="Group 125">
                    <a:extLst>
                      <a:ext uri="{FF2B5EF4-FFF2-40B4-BE49-F238E27FC236}">
                        <a16:creationId xmlns:a16="http://schemas.microsoft.com/office/drawing/2014/main" id="{E0713933-3E98-CAE2-01A4-2EF12C1B3DB7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-1"/>
                    <a:ext cx="2658650" cy="322797"/>
                    <a:chOff x="-47136" y="426122"/>
                    <a:chExt cx="1990134" cy="323319"/>
                  </a:xfrm>
                </p:grpSpPr>
                <p:sp>
                  <p:nvSpPr>
                    <p:cNvPr id="128" name="Text Box 2">
                      <a:extLst>
                        <a:ext uri="{FF2B5EF4-FFF2-40B4-BE49-F238E27FC236}">
                          <a16:creationId xmlns:a16="http://schemas.microsoft.com/office/drawing/2014/main" id="{924C87BB-E595-16DE-0DF6-1C3C91B02CB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47136" y="426122"/>
                      <a:ext cx="408126" cy="27698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-ve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29" name="Text Box 2">
                      <a:extLst>
                        <a:ext uri="{FF2B5EF4-FFF2-40B4-BE49-F238E27FC236}">
                          <a16:creationId xmlns:a16="http://schemas.microsoft.com/office/drawing/2014/main" id="{BEE50161-D81E-1C85-144D-3E7DC66C98A1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9315" y="443235"/>
                      <a:ext cx="308590" cy="27695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30" name="Text Box 2">
                      <a:extLst>
                        <a:ext uri="{FF2B5EF4-FFF2-40B4-BE49-F238E27FC236}">
                          <a16:creationId xmlns:a16="http://schemas.microsoft.com/office/drawing/2014/main" id="{3F3A1CE0-328C-7865-902C-415F724A709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669644" y="472488"/>
                      <a:ext cx="273354" cy="27695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31" name="Text Box 2">
                      <a:extLst>
                        <a:ext uri="{FF2B5EF4-FFF2-40B4-BE49-F238E27FC236}">
                          <a16:creationId xmlns:a16="http://schemas.microsoft.com/office/drawing/2014/main" id="{99C09256-E41A-66CE-7931-DC8F2A9C49BB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95453" y="464292"/>
                      <a:ext cx="292986" cy="27695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32" name="Text Box 2">
                      <a:extLst>
                        <a:ext uri="{FF2B5EF4-FFF2-40B4-BE49-F238E27FC236}">
                          <a16:creationId xmlns:a16="http://schemas.microsoft.com/office/drawing/2014/main" id="{E6F3E286-579E-D5DC-B798-16ECFDEDC63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92700" y="441385"/>
                      <a:ext cx="283668" cy="27695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33" name="Text Box 2">
                      <a:extLst>
                        <a:ext uri="{FF2B5EF4-FFF2-40B4-BE49-F238E27FC236}">
                          <a16:creationId xmlns:a16="http://schemas.microsoft.com/office/drawing/2014/main" id="{4106BF87-981A-F900-C3E3-9C62C18B4A2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909140" y="449041"/>
                      <a:ext cx="314573" cy="27695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 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34" name="Text Box 2">
                      <a:extLst>
                        <a:ext uri="{FF2B5EF4-FFF2-40B4-BE49-F238E27FC236}">
                          <a16:creationId xmlns:a16="http://schemas.microsoft.com/office/drawing/2014/main" id="{4CA0E032-CC14-D173-5DD1-60846816F091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73703" y="441395"/>
                      <a:ext cx="328591" cy="27695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35" name="Text Box 2">
                      <a:extLst>
                        <a:ext uri="{FF2B5EF4-FFF2-40B4-BE49-F238E27FC236}">
                          <a16:creationId xmlns:a16="http://schemas.microsoft.com/office/drawing/2014/main" id="{73F2079C-4E43-6996-CCA1-9FC75393C3FF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9726" y="449052"/>
                      <a:ext cx="314573" cy="27695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27" name="Text Box 2">
                    <a:extLst>
                      <a:ext uri="{FF2B5EF4-FFF2-40B4-BE49-F238E27FC236}">
                        <a16:creationId xmlns:a16="http://schemas.microsoft.com/office/drawing/2014/main" id="{B3617A1D-D409-5AAE-E6F1-531F5C7E4AB6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36520" y="45720"/>
                    <a:ext cx="365103" cy="27632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ZA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12</a:t>
                    </a:r>
                    <a:endParaRPr lang="en-ZA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25" name="Text Box 2">
                  <a:extLst>
                    <a:ext uri="{FF2B5EF4-FFF2-40B4-BE49-F238E27FC236}">
                      <a16:creationId xmlns:a16="http://schemas.microsoft.com/office/drawing/2014/main" id="{1EE19CBF-68FF-E846-6E4C-C003B1931D1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7472" y="198120"/>
                  <a:ext cx="414867" cy="2454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ZA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</a:t>
                  </a:r>
                </a:p>
              </p:txBody>
            </p:sp>
          </p:grp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7464B592-C94E-CC6A-49BD-AC9FB147B3AF}"/>
                  </a:ext>
                </a:extLst>
              </p:cNvPr>
              <p:cNvCxnSpPr/>
              <p:nvPr/>
            </p:nvCxnSpPr>
            <p:spPr>
              <a:xfrm flipH="1">
                <a:off x="6191250" y="1527810"/>
                <a:ext cx="262255" cy="825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7CF2EEA2-7E69-31B6-B781-BBC7AB80F3D7}"/>
                  </a:ext>
                </a:extLst>
              </p:cNvPr>
              <p:cNvCxnSpPr/>
              <p:nvPr/>
            </p:nvCxnSpPr>
            <p:spPr>
              <a:xfrm flipH="1">
                <a:off x="6198870" y="1855470"/>
                <a:ext cx="262255" cy="825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EBAB26E7-EA3A-B918-CFB2-02B7F6D23936}"/>
                  </a:ext>
                </a:extLst>
              </p:cNvPr>
              <p:cNvCxnSpPr/>
              <p:nvPr/>
            </p:nvCxnSpPr>
            <p:spPr>
              <a:xfrm flipH="1">
                <a:off x="6183630" y="1291590"/>
                <a:ext cx="262255" cy="825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1FEC0333-2E34-6532-03B5-450ADD2DB63B}"/>
                  </a:ext>
                </a:extLst>
              </p:cNvPr>
              <p:cNvCxnSpPr/>
              <p:nvPr/>
            </p:nvCxnSpPr>
            <p:spPr>
              <a:xfrm flipH="1">
                <a:off x="6191250" y="1352550"/>
                <a:ext cx="262255" cy="825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Text Box 2">
              <a:extLst>
                <a:ext uri="{FF2B5EF4-FFF2-40B4-BE49-F238E27FC236}">
                  <a16:creationId xmlns:a16="http://schemas.microsoft.com/office/drawing/2014/main" id="{B816274F-B254-2EEC-6568-FF58B8BA4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2840" y="358139"/>
              <a:ext cx="480061" cy="2247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40%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Text Box 2">
              <a:extLst>
                <a:ext uri="{FF2B5EF4-FFF2-40B4-BE49-F238E27FC236}">
                  <a16:creationId xmlns:a16="http://schemas.microsoft.com/office/drawing/2014/main" id="{B409A9B6-8543-9F36-2D51-FAD8FED20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2140" y="518160"/>
              <a:ext cx="516368" cy="24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30%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D6D6767-C92D-7565-DB78-FA92F5624FF0}"/>
              </a:ext>
            </a:extLst>
          </p:cNvPr>
          <p:cNvGrpSpPr/>
          <p:nvPr/>
        </p:nvGrpSpPr>
        <p:grpSpPr>
          <a:xfrm>
            <a:off x="3402999" y="1044799"/>
            <a:ext cx="3353858" cy="2176240"/>
            <a:chOff x="3244427" y="65943"/>
            <a:chExt cx="3353858" cy="217624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5A571CA-5022-8ABA-80F0-DF0D90BEB019}"/>
                </a:ext>
              </a:extLst>
            </p:cNvPr>
            <p:cNvGrpSpPr/>
            <p:nvPr/>
          </p:nvGrpSpPr>
          <p:grpSpPr>
            <a:xfrm>
              <a:off x="3244427" y="65943"/>
              <a:ext cx="3353858" cy="2176240"/>
              <a:chOff x="3244427" y="65943"/>
              <a:chExt cx="3353858" cy="217624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A01BE1A-6989-22EA-1337-A6088FD28818}"/>
                  </a:ext>
                </a:extLst>
              </p:cNvPr>
              <p:cNvGrpSpPr/>
              <p:nvPr/>
            </p:nvGrpSpPr>
            <p:grpSpPr>
              <a:xfrm>
                <a:off x="3244427" y="65943"/>
                <a:ext cx="3148753" cy="2176240"/>
                <a:chOff x="3244427" y="65943"/>
                <a:chExt cx="3148753" cy="2176240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7CEA7A88-F638-190B-39CD-F48374AE598F}"/>
                    </a:ext>
                  </a:extLst>
                </p:cNvPr>
                <p:cNvGrpSpPr/>
                <p:nvPr/>
              </p:nvGrpSpPr>
              <p:grpSpPr>
                <a:xfrm>
                  <a:off x="3244427" y="65943"/>
                  <a:ext cx="3148753" cy="2176240"/>
                  <a:chOff x="3244645" y="65943"/>
                  <a:chExt cx="3148965" cy="217624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5E632D65-E44B-8D64-9C09-F2F74750235F}"/>
                      </a:ext>
                    </a:extLst>
                  </p:cNvPr>
                  <p:cNvGrpSpPr/>
                  <p:nvPr/>
                </p:nvGrpSpPr>
                <p:grpSpPr>
                  <a:xfrm>
                    <a:off x="3244645" y="65943"/>
                    <a:ext cx="3148965" cy="2176240"/>
                    <a:chOff x="0" y="65943"/>
                    <a:chExt cx="3148965" cy="2176240"/>
                  </a:xfrm>
                </p:grpSpPr>
                <p:pic>
                  <p:nvPicPr>
                    <p:cNvPr id="52" name="Picture 51" descr="A picture containing text&#10;&#10;Description automatically generated">
                      <a:extLst>
                        <a:ext uri="{FF2B5EF4-FFF2-40B4-BE49-F238E27FC236}">
                          <a16:creationId xmlns:a16="http://schemas.microsoft.com/office/drawing/2014/main" id="{DAA778AA-AFD4-EBF1-045E-EEC4793EB7A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0" y="1097280"/>
                      <a:ext cx="3088640" cy="10668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3" name="Text Box 458">
                      <a:extLst>
                        <a:ext uri="{FF2B5EF4-FFF2-40B4-BE49-F238E27FC236}">
                          <a16:creationId xmlns:a16="http://schemas.microsoft.com/office/drawing/2014/main" id="{00099A6D-72D4-8D67-7F12-623DF191955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058147" y="65943"/>
                      <a:ext cx="1937385" cy="3048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400" b="1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Chimaeric</a:t>
                      </a:r>
                      <a:r>
                        <a:rPr lang="en-ZA" sz="1400" b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VPs </a:t>
                      </a:r>
                      <a:endPara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54" name="Group 53">
                      <a:extLst>
                        <a:ext uri="{FF2B5EF4-FFF2-40B4-BE49-F238E27FC236}">
                          <a16:creationId xmlns:a16="http://schemas.microsoft.com/office/drawing/2014/main" id="{C9128BB8-AF0B-0343-0A38-DD257EA1DC4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22020" y="1165860"/>
                      <a:ext cx="478789" cy="1076323"/>
                      <a:chOff x="960227" y="-95717"/>
                      <a:chExt cx="479317" cy="950425"/>
                    </a:xfrm>
                  </p:grpSpPr>
                  <p:grpSp>
                    <p:nvGrpSpPr>
                      <p:cNvPr id="68" name="Group 67">
                        <a:extLst>
                          <a:ext uri="{FF2B5EF4-FFF2-40B4-BE49-F238E27FC236}">
                            <a16:creationId xmlns:a16="http://schemas.microsoft.com/office/drawing/2014/main" id="{372697D7-0C4D-1B2C-5496-F2C5D1C5410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67740" y="101843"/>
                        <a:ext cx="471804" cy="752865"/>
                        <a:chOff x="335280" y="897139"/>
                        <a:chExt cx="451166" cy="753353"/>
                      </a:xfrm>
                    </p:grpSpPr>
                    <p:sp>
                      <p:nvSpPr>
                        <p:cNvPr id="71" name="Text Box 2">
                          <a:extLst>
                            <a:ext uri="{FF2B5EF4-FFF2-40B4-BE49-F238E27FC236}">
                              <a16:creationId xmlns:a16="http://schemas.microsoft.com/office/drawing/2014/main" id="{010C6703-E3C2-3311-DD1F-22D4C508C34F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35280" y="897139"/>
                          <a:ext cx="414867" cy="24553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9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100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72" name="Text Box 2">
                          <a:extLst>
                            <a:ext uri="{FF2B5EF4-FFF2-40B4-BE49-F238E27FC236}">
                              <a16:creationId xmlns:a16="http://schemas.microsoft.com/office/drawing/2014/main" id="{D312789D-4054-4E20-EB69-508CFEA0D3E8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61776" y="1002660"/>
                          <a:ext cx="414867" cy="24553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9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70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73" name="Text Box 2">
                          <a:extLst>
                            <a:ext uri="{FF2B5EF4-FFF2-40B4-BE49-F238E27FC236}">
                              <a16:creationId xmlns:a16="http://schemas.microsoft.com/office/drawing/2014/main" id="{001E9F38-CECA-7DCB-67AB-05FC226C177E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61776" y="1136534"/>
                          <a:ext cx="414867" cy="24553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9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55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74" name="Text Box 2">
                          <a:extLst>
                            <a:ext uri="{FF2B5EF4-FFF2-40B4-BE49-F238E27FC236}">
                              <a16:creationId xmlns:a16="http://schemas.microsoft.com/office/drawing/2014/main" id="{782B12F7-B2B0-2E2A-F658-B7B20ED9FAB7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71579" y="1404959"/>
                          <a:ext cx="414867" cy="24553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9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35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69" name="Text Box 2">
                        <a:extLst>
                          <a:ext uri="{FF2B5EF4-FFF2-40B4-BE49-F238E27FC236}">
                            <a16:creationId xmlns:a16="http://schemas.microsoft.com/office/drawing/2014/main" id="{978E2246-5EC3-1F73-2B86-25A109D09185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960227" y="-6476"/>
                        <a:ext cx="434233" cy="24544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9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130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0" name="Text Box 2">
                        <a:extLst>
                          <a:ext uri="{FF2B5EF4-FFF2-40B4-BE49-F238E27FC236}">
                            <a16:creationId xmlns:a16="http://schemas.microsoft.com/office/drawing/2014/main" id="{8E76D8CA-B4AA-50FE-0FF3-7B39E65A8AFB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960227" y="-95717"/>
                        <a:ext cx="434233" cy="24544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9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250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55" name="Right Triangle 54">
                      <a:extLst>
                        <a:ext uri="{FF2B5EF4-FFF2-40B4-BE49-F238E27FC236}">
                          <a16:creationId xmlns:a16="http://schemas.microsoft.com/office/drawing/2014/main" id="{67D795FB-C749-9AC0-1A9B-40CFAC7CB1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7680" y="697230"/>
                      <a:ext cx="2491105" cy="217132"/>
                    </a:xfrm>
                    <a:prstGeom prst="rtTriangle">
                      <a:avLst/>
                    </a:prstGeom>
                    <a:solidFill>
                      <a:schemeClr val="bg2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ZA"/>
                    </a:p>
                  </p:txBody>
                </p:sp>
                <p:sp>
                  <p:nvSpPr>
                    <p:cNvPr id="56" name="Text Box 2">
                      <a:extLst>
                        <a:ext uri="{FF2B5EF4-FFF2-40B4-BE49-F238E27FC236}">
                          <a16:creationId xmlns:a16="http://schemas.microsoft.com/office/drawing/2014/main" id="{A8687C62-76E8-FD7D-AA96-14AB0CBDFEA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303020" y="541020"/>
                      <a:ext cx="1064895" cy="34544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Optiprep</a:t>
                      </a:r>
                      <a:r>
                        <a:rPr lang="en-ZA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™</a:t>
                      </a:r>
                      <a:endParaRPr lang="en-ZA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57" name="Group 56">
                      <a:extLst>
                        <a:ext uri="{FF2B5EF4-FFF2-40B4-BE49-F238E27FC236}">
                          <a16:creationId xmlns:a16="http://schemas.microsoft.com/office/drawing/2014/main" id="{F3F6CB23-2BCB-F5F3-7FD6-1CA120AAA43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240" y="891539"/>
                      <a:ext cx="3133725" cy="345440"/>
                      <a:chOff x="-299330" y="-22858"/>
                      <a:chExt cx="3300953" cy="345654"/>
                    </a:xfrm>
                  </p:grpSpPr>
                  <p:grpSp>
                    <p:nvGrpSpPr>
                      <p:cNvPr id="58" name="Group 57">
                        <a:extLst>
                          <a:ext uri="{FF2B5EF4-FFF2-40B4-BE49-F238E27FC236}">
                            <a16:creationId xmlns:a16="http://schemas.microsoft.com/office/drawing/2014/main" id="{4D119F3F-862A-1D7C-1C36-232BB16E4A8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299330" y="-22858"/>
                        <a:ext cx="2957987" cy="345654"/>
                        <a:chOff x="-271199" y="403228"/>
                        <a:chExt cx="2214197" cy="346213"/>
                      </a:xfrm>
                    </p:grpSpPr>
                    <p:sp>
                      <p:nvSpPr>
                        <p:cNvPr id="60" name="Text Box 2">
                          <a:extLst>
                            <a:ext uri="{FF2B5EF4-FFF2-40B4-BE49-F238E27FC236}">
                              <a16:creationId xmlns:a16="http://schemas.microsoft.com/office/drawing/2014/main" id="{F8377132-7FFE-F168-7852-1F4FA064C54A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-271199" y="403228"/>
                          <a:ext cx="408126" cy="27698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1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-ve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61" name="Text Box 2">
                          <a:extLst>
                            <a:ext uri="{FF2B5EF4-FFF2-40B4-BE49-F238E27FC236}">
                              <a16:creationId xmlns:a16="http://schemas.microsoft.com/office/drawing/2014/main" id="{1E8521FF-F599-BFF8-B1B7-34B078BF52DB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0142" y="418511"/>
                          <a:ext cx="308590" cy="27695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1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5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62" name="Text Box 2">
                          <a:extLst>
                            <a:ext uri="{FF2B5EF4-FFF2-40B4-BE49-F238E27FC236}">
                              <a16:creationId xmlns:a16="http://schemas.microsoft.com/office/drawing/2014/main" id="{B9E208C3-8055-7836-E56C-34B839F453BB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69644" y="472488"/>
                          <a:ext cx="273354" cy="27695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1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11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63" name="Text Box 2">
                          <a:extLst>
                            <a:ext uri="{FF2B5EF4-FFF2-40B4-BE49-F238E27FC236}">
                              <a16:creationId xmlns:a16="http://schemas.microsoft.com/office/drawing/2014/main" id="{B2A50B9D-C976-35FF-D74F-6E8F1FC340CC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395453" y="464292"/>
                          <a:ext cx="292986" cy="27695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1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10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64" name="Text Box 2">
                          <a:extLst>
                            <a:ext uri="{FF2B5EF4-FFF2-40B4-BE49-F238E27FC236}">
                              <a16:creationId xmlns:a16="http://schemas.microsoft.com/office/drawing/2014/main" id="{3BAC734F-B991-1DF0-9ABE-0B1FDB6DCB0B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192700" y="441385"/>
                          <a:ext cx="283668" cy="27695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1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9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65" name="Text Box 2">
                          <a:extLst>
                            <a:ext uri="{FF2B5EF4-FFF2-40B4-BE49-F238E27FC236}">
                              <a16:creationId xmlns:a16="http://schemas.microsoft.com/office/drawing/2014/main" id="{AD1F05CD-3327-37D6-FB94-9CA7B400B209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09140" y="449041"/>
                          <a:ext cx="314573" cy="27695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1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8 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66" name="Text Box 2">
                          <a:extLst>
                            <a:ext uri="{FF2B5EF4-FFF2-40B4-BE49-F238E27FC236}">
                              <a16:creationId xmlns:a16="http://schemas.microsoft.com/office/drawing/2014/main" id="{B4DDD728-65F2-69AD-13DC-CB81AE243354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73703" y="441395"/>
                          <a:ext cx="328591" cy="27695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1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 7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67" name="Text Box 2">
                          <a:extLst>
                            <a:ext uri="{FF2B5EF4-FFF2-40B4-BE49-F238E27FC236}">
                              <a16:creationId xmlns:a16="http://schemas.microsoft.com/office/drawing/2014/main" id="{7E8029BA-1661-F066-DEB0-CA7C30C903BB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4517" y="433778"/>
                          <a:ext cx="314573" cy="27695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ZA" sz="1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endParaRPr lang="en-ZA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59" name="Text Box 2">
                        <a:extLst>
                          <a:ext uri="{FF2B5EF4-FFF2-40B4-BE49-F238E27FC236}">
                            <a16:creationId xmlns:a16="http://schemas.microsoft.com/office/drawing/2014/main" id="{BC7A2631-AF32-E4C2-6891-83B79DD5D782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636520" y="45720"/>
                        <a:ext cx="365103" cy="27632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en-ZA" sz="1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12</a:t>
                        </a:r>
                        <a:endPara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sp>
                <p:nvSpPr>
                  <p:cNvPr id="25" name="Text Box 2">
                    <a:extLst>
                      <a:ext uri="{FF2B5EF4-FFF2-40B4-BE49-F238E27FC236}">
                        <a16:creationId xmlns:a16="http://schemas.microsoft.com/office/drawing/2014/main" id="{BB660897-D2BB-6614-E83A-608409C4D21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33135" y="235974"/>
                    <a:ext cx="414867" cy="24548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n-ZA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B</a:t>
                    </a:r>
                  </a:p>
                </p:txBody>
              </p:sp>
            </p:grpSp>
            <p:sp>
              <p:nvSpPr>
                <p:cNvPr id="23" name="Text Box 2">
                  <a:extLst>
                    <a:ext uri="{FF2B5EF4-FFF2-40B4-BE49-F238E27FC236}">
                      <a16:creationId xmlns:a16="http://schemas.microsoft.com/office/drawing/2014/main" id="{A65DFB5C-4E40-EE05-9D82-F7ECD70A75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160520" y="952500"/>
                  <a:ext cx="408048" cy="2767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ZA" sz="1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kDa</a:t>
                  </a:r>
                  <a:endParaRPr lang="en-ZA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3D375E5F-45E6-77C4-BFA0-68A85D6A3D67}"/>
                  </a:ext>
                </a:extLst>
              </p:cNvPr>
              <p:cNvCxnSpPr/>
              <p:nvPr/>
            </p:nvCxnSpPr>
            <p:spPr>
              <a:xfrm flipH="1">
                <a:off x="6328410" y="1718310"/>
                <a:ext cx="262255" cy="825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493A8D11-10CA-8477-9BC7-D1E4D951AF85}"/>
                  </a:ext>
                </a:extLst>
              </p:cNvPr>
              <p:cNvCxnSpPr/>
              <p:nvPr/>
            </p:nvCxnSpPr>
            <p:spPr>
              <a:xfrm flipH="1">
                <a:off x="6336030" y="1977390"/>
                <a:ext cx="262255" cy="825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C9E3BCE0-FE9E-93E0-BE2C-94D8E0B3DDF8}"/>
                  </a:ext>
                </a:extLst>
              </p:cNvPr>
              <p:cNvCxnSpPr/>
              <p:nvPr/>
            </p:nvCxnSpPr>
            <p:spPr>
              <a:xfrm flipH="1">
                <a:off x="6320790" y="1451610"/>
                <a:ext cx="262255" cy="825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6A604AA9-689D-CF8D-C5FB-CA7C9E4BF549}"/>
                  </a:ext>
                </a:extLst>
              </p:cNvPr>
              <p:cNvCxnSpPr/>
              <p:nvPr/>
            </p:nvCxnSpPr>
            <p:spPr>
              <a:xfrm flipH="1">
                <a:off x="6328410" y="1512570"/>
                <a:ext cx="262255" cy="825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 Box 2">
              <a:extLst>
                <a:ext uri="{FF2B5EF4-FFF2-40B4-BE49-F238E27FC236}">
                  <a16:creationId xmlns:a16="http://schemas.microsoft.com/office/drawing/2014/main" id="{0BD1AFE0-D404-63FA-E8ED-0ED1E8DC3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0460" y="502920"/>
              <a:ext cx="480061" cy="224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40%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2">
              <a:extLst>
                <a:ext uri="{FF2B5EF4-FFF2-40B4-BE49-F238E27FC236}">
                  <a16:creationId xmlns:a16="http://schemas.microsoft.com/office/drawing/2014/main" id="{9B6BEE7E-044B-A2F1-7CF5-82D22026D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2160" y="662940"/>
              <a:ext cx="516368" cy="24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ZA" sz="8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30%</a:t>
              </a:r>
              <a:endParaRPr lang="en-ZA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8" name="TextBox 257">
            <a:extLst>
              <a:ext uri="{FF2B5EF4-FFF2-40B4-BE49-F238E27FC236}">
                <a16:creationId xmlns:a16="http://schemas.microsoft.com/office/drawing/2014/main" id="{63233A90-8321-5144-949B-732BA4B16CDC}"/>
              </a:ext>
            </a:extLst>
          </p:cNvPr>
          <p:cNvSpPr txBox="1"/>
          <p:nvPr/>
        </p:nvSpPr>
        <p:spPr>
          <a:xfrm>
            <a:off x="462430" y="5694145"/>
            <a:ext cx="60012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ZA" sz="1100" b="1" dirty="0">
                <a:latin typeface="Arial" panose="020B0604020202020204" pitchFamily="34" charset="0"/>
                <a:cs typeface="Arial" panose="020B0604020202020204" pitchFamily="34" charset="0"/>
              </a:rPr>
              <a:t>Fig. S1</a:t>
            </a:r>
            <a:r>
              <a:rPr lang="en-ZA" sz="11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ZA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Western blot and Coomassie blue-stained SDS-PAGE analysis of purified fractions from plants expressing BTV8 VLP proteins (VPs) </a:t>
            </a:r>
            <a:r>
              <a:rPr lang="en-ZA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(A+C)</a:t>
            </a:r>
            <a:r>
              <a:rPr lang="en-ZA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purified fractions from plants expressing </a:t>
            </a:r>
            <a:r>
              <a:rPr lang="en-ZA" sz="1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chimaeric</a:t>
            </a:r>
            <a:r>
              <a:rPr lang="en-ZA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BTV1/8 VLP proteins </a:t>
            </a:r>
            <a:r>
              <a:rPr lang="en-ZA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ZA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ZA" sz="1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en-ZA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D). </a:t>
            </a:r>
            <a:r>
              <a:rPr lang="en-ZA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Proteins on western blots were detected with anti-BTV8 VLP sheep serum (1:5000) and anti-goat/sheep alkaline phosphate-conjugated secondary antibody (1:10000).  5-12: 500uL fractions collected from the bottom of the tube where 5 = bottom 40% fraction and 12 = top 30% fraction. Red circles indicate fractions where all four VLP proteins were detected on the Coomassie blue-stained gels. Red arrows indicate VLP proteins where VP2 is 111kDa, VP3 is 103kDa, VP5 is 59kDa and VP7 is 38kDa. -</a:t>
            </a:r>
            <a:r>
              <a:rPr lang="en-ZA" sz="1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</a:t>
            </a:r>
            <a:r>
              <a:rPr lang="en-ZA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Negative control </a:t>
            </a:r>
            <a:r>
              <a:rPr lang="en-ZA" sz="1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pEAQ</a:t>
            </a:r>
            <a:r>
              <a:rPr lang="en-ZA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vector. </a:t>
            </a:r>
            <a:r>
              <a:rPr lang="en-ZA" sz="1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kDa</a:t>
            </a:r>
            <a:r>
              <a:rPr lang="en-ZA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molecular weight marker (</a:t>
            </a:r>
            <a:r>
              <a:rPr lang="en-ZA" sz="1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kDa</a:t>
            </a:r>
            <a:r>
              <a:rPr lang="en-ZA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98882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821</TotalTime>
  <Words>267</Words>
  <Application>Microsoft Office PowerPoint</Application>
  <PresentationFormat>A4 Paper (210x297 mm)</PresentationFormat>
  <Paragraphs>83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Meyers</dc:creator>
  <cp:lastModifiedBy>Ann Meyers</cp:lastModifiedBy>
  <cp:revision>8</cp:revision>
  <cp:lastPrinted>2022-11-07T05:57:59Z</cp:lastPrinted>
  <dcterms:created xsi:type="dcterms:W3CDTF">2022-11-01T15:27:57Z</dcterms:created>
  <dcterms:modified xsi:type="dcterms:W3CDTF">2022-11-15T09:43:03Z</dcterms:modified>
</cp:coreProperties>
</file>