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66392" autoAdjust="0"/>
  </p:normalViewPr>
  <p:slideViewPr>
    <p:cSldViewPr snapToGrid="0">
      <p:cViewPr varScale="1">
        <p:scale>
          <a:sx n="75" d="100"/>
          <a:sy n="75" d="100"/>
        </p:scale>
        <p:origin x="18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3B7016-4BEA-424D-B464-E581222CD219}" type="datetimeFigureOut">
              <a:rPr lang="nl-NL" smtClean="0"/>
              <a:t>14-02-2022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28187-41CF-41AD-8317-D22289C8AC3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2045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C57F44-A7D0-4EF2-A602-499B7ED1209A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0563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BF27EE-ED86-4C56-B727-B78619B6B2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6F09183-FBF4-4458-A905-24957ADF3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CDA16F9-5CDB-49F6-910C-4C8E0581F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C25B-A270-4662-AD34-74780E361EA3}" type="datetimeFigureOut">
              <a:rPr lang="nl-NL" smtClean="0"/>
              <a:t>14-02-2022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1F3E162-9B95-4DAB-B746-678A66689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AE7806-0F0E-4ACB-B3F2-33015555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2B0C-A2AF-417A-A5F1-9BA5C66F6C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592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4BE2DF-8B6D-43D1-8038-4D14895D2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BA74FE6-855A-462D-841D-0E454A9295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8ECE414-D58A-41B5-A17B-DE7C00FD8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C25B-A270-4662-AD34-74780E361EA3}" type="datetimeFigureOut">
              <a:rPr lang="nl-NL" smtClean="0"/>
              <a:t>14-02-2022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83E77F8-5AD0-4C68-83A9-C715E5126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B9A7DB7-80FE-4EE3-95F6-6EF9E878D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2B0C-A2AF-417A-A5F1-9BA5C66F6C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5767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35DE9E6-8F33-411B-B5CF-A07BCE6BF0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02BAB43-1E9A-45D4-81C4-92DADC9BA1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905BE01-AE36-4B88-B8E7-BD9BAD640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C25B-A270-4662-AD34-74780E361EA3}" type="datetimeFigureOut">
              <a:rPr lang="nl-NL" smtClean="0"/>
              <a:t>14-02-2022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12D34F-8046-46E9-B9D8-A6CB37272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182B624-26C9-4E01-AFF2-88D0D6C5C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2B0C-A2AF-417A-A5F1-9BA5C66F6C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647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AF1D9A-000A-4605-A880-B281504D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84C5C82-2B30-4E47-8755-797AECAA9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BD0943C-8A92-40A2-9CD5-0A5173933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C25B-A270-4662-AD34-74780E361EA3}" type="datetimeFigureOut">
              <a:rPr lang="nl-NL" smtClean="0"/>
              <a:t>14-02-2022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40FACEF-0038-468F-A372-DCA98E06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D37D6E7-F96A-43BF-8D1F-04790E521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2B0C-A2AF-417A-A5F1-9BA5C66F6C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6904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27BFE4-A8E5-4479-B489-5B40E5DFB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7434479-4032-4D51-BF86-FE46948A4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05AA606-9DD2-4F6D-AE86-C9F60BE65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C25B-A270-4662-AD34-74780E361EA3}" type="datetimeFigureOut">
              <a:rPr lang="nl-NL" smtClean="0"/>
              <a:t>14-02-2022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71B9C38-BC5D-4D9B-AB84-85C451AC7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844B0A1-83A7-4BB7-AE34-006BA4834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2B0C-A2AF-417A-A5F1-9BA5C66F6C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0853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4D1713-3721-45FE-85A6-F905AA273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5C1A486-87B8-4DD9-AFE5-E8E9B18204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CA23464-24B7-46E6-8E08-226BF8B135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AA7F7A2-B15D-4B3B-A9B5-262973DC6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C25B-A270-4662-AD34-74780E361EA3}" type="datetimeFigureOut">
              <a:rPr lang="nl-NL" smtClean="0"/>
              <a:t>14-02-2022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C5EB46E-03B2-4560-A275-B751F9E96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CA647A1-4166-4DED-B706-AD35CF661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2B0C-A2AF-417A-A5F1-9BA5C66F6C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2330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6E7935-30A8-4F49-80FB-B1E95A2F0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88942CE-7E0A-45B4-879C-631AADAF9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BD9EB76-FCCD-498B-B806-A21F18B06B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C448C9D-ABB9-4300-A0BE-FCBA6F02E5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C82F92A-7EED-410C-A9DC-8B322C4C55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50BD5A6-C8A8-47B1-843D-960E1E646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C25B-A270-4662-AD34-74780E361EA3}" type="datetimeFigureOut">
              <a:rPr lang="nl-NL" smtClean="0"/>
              <a:t>14-02-2022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1EACDE0-C943-4B3C-B559-09DD94BDC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91F03C4-6D27-40E0-AA76-39E18054B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2B0C-A2AF-417A-A5F1-9BA5C66F6C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1357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095840-E748-40AC-847A-8C1A60C2C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D49A892-3FF6-4F0E-BCB5-0AEDE84B6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C25B-A270-4662-AD34-74780E361EA3}" type="datetimeFigureOut">
              <a:rPr lang="nl-NL" smtClean="0"/>
              <a:t>14-02-2022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FDA302E-DF22-4D50-95ED-FB8CA8E84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5015F95-1AA9-46F4-A774-4844F74B0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2B0C-A2AF-417A-A5F1-9BA5C66F6C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046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B27D957-C0EA-4F7E-AE4E-D64D61D2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C25B-A270-4662-AD34-74780E361EA3}" type="datetimeFigureOut">
              <a:rPr lang="nl-NL" smtClean="0"/>
              <a:t>14-02-2022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13E667C-5B4F-4F67-A7C5-29113824C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6FDFC85-4153-412D-9C88-C257B2779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2B0C-A2AF-417A-A5F1-9BA5C66F6C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1761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CCA103-9D2C-457D-810D-90049A45D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4EE3128-3A62-4EC0-A197-4A79A23A0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6D813E0-FB4D-4ABE-859F-B936D61EC7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8D89C45-B1EB-48AC-8024-D6719918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C25B-A270-4662-AD34-74780E361EA3}" type="datetimeFigureOut">
              <a:rPr lang="nl-NL" smtClean="0"/>
              <a:t>14-02-2022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1E1113F-76A8-46EF-8043-EA8E1AA98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BAC03F6-25D6-41BA-A576-29AD04727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2B0C-A2AF-417A-A5F1-9BA5C66F6C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5356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C566CD-AEF6-4AB9-81B1-D76A0A747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02B2DDD-EA69-455C-B2EC-7E67E1C0DE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1172165-9EF2-46C9-AC36-1B58F1C94D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AB70894-490E-42A4-AB6D-6CE95B1CD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C25B-A270-4662-AD34-74780E361EA3}" type="datetimeFigureOut">
              <a:rPr lang="nl-NL" smtClean="0"/>
              <a:t>14-02-2022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4A52133-0E75-4D45-867B-F93BB1AC7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7264EB9-9AC7-4FBE-87A0-9583CAA48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2B0C-A2AF-417A-A5F1-9BA5C66F6C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6195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83374F0-C2A2-43F2-AAED-B92F69D41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92ED7B6-50E6-4D39-9565-48B8F2AFD2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069777D-05B2-4404-A86A-29241D9A77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9C25B-A270-4662-AD34-74780E361EA3}" type="datetimeFigureOut">
              <a:rPr lang="nl-NL" smtClean="0"/>
              <a:t>14-02-2022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33FF30D-F1F7-491F-AF19-905873F57F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07C7CBA-DBD6-4083-AFE2-5665200BF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12B0C-A2AF-417A-A5F1-9BA5C66F6C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7577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FDCF67-9DA3-4D4E-B667-6C61D18D93CA}"/>
              </a:ext>
            </a:extLst>
          </p:cNvPr>
          <p:cNvSpPr txBox="1"/>
          <p:nvPr/>
        </p:nvSpPr>
        <p:spPr>
          <a:xfrm>
            <a:off x="3218575" y="484566"/>
            <a:ext cx="271914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134 records identified through database searching </a:t>
            </a:r>
            <a:endParaRPr lang="nl-NL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ED1E74-07D7-4CB3-9EE7-09C7F68632CD}"/>
              </a:ext>
            </a:extLst>
          </p:cNvPr>
          <p:cNvSpPr txBox="1"/>
          <p:nvPr/>
        </p:nvSpPr>
        <p:spPr>
          <a:xfrm>
            <a:off x="6096000" y="484566"/>
            <a:ext cx="271914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6 records identified through other sources </a:t>
            </a:r>
            <a:endParaRPr lang="nl-NL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9EF6E8-1834-4A6B-86FE-752A3239BA57}"/>
              </a:ext>
            </a:extLst>
          </p:cNvPr>
          <p:cNvSpPr txBox="1"/>
          <p:nvPr/>
        </p:nvSpPr>
        <p:spPr>
          <a:xfrm>
            <a:off x="3218576" y="1678457"/>
            <a:ext cx="5592891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Records screened based on title and abstract (n=140)</a:t>
            </a:r>
            <a:endParaRPr lang="nl-NL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9A330D-3CC7-4507-8603-5FBC2857BA02}"/>
              </a:ext>
            </a:extLst>
          </p:cNvPr>
          <p:cNvSpPr txBox="1"/>
          <p:nvPr/>
        </p:nvSpPr>
        <p:spPr>
          <a:xfrm>
            <a:off x="3218576" y="2971119"/>
            <a:ext cx="559289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Full-text records screened for eligibility (n=92)</a:t>
            </a:r>
            <a:endParaRPr lang="nl-NL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0B8943-B5E2-4415-9658-39A1D87B189F}"/>
              </a:ext>
            </a:extLst>
          </p:cNvPr>
          <p:cNvSpPr txBox="1"/>
          <p:nvPr/>
        </p:nvSpPr>
        <p:spPr>
          <a:xfrm>
            <a:off x="5681324" y="2324788"/>
            <a:ext cx="3130143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Records excluded (n=48)</a:t>
            </a:r>
            <a:endParaRPr lang="nl-NL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113880-162F-4968-B765-F78DE3F38740}"/>
              </a:ext>
            </a:extLst>
          </p:cNvPr>
          <p:cNvSpPr txBox="1"/>
          <p:nvPr/>
        </p:nvSpPr>
        <p:spPr>
          <a:xfrm>
            <a:off x="5681323" y="3617801"/>
            <a:ext cx="3130143" cy="12618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18 full-text articles excluded: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en-US" sz="1000" dirty="0"/>
              <a:t>No full-text available (n=6)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en-US" sz="1000" dirty="0"/>
              <a:t>No case with infective endocarditis described (n=4)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en-US" sz="1000" dirty="0"/>
              <a:t>No case with ANCA positivity described (n=3)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en-US" sz="1000" dirty="0"/>
              <a:t>Article in Japanese (n=3)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en-US" sz="1000" dirty="0"/>
              <a:t>No original cases described (n=1)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en-US" sz="1000" dirty="0"/>
              <a:t>Case with previously diagnosed AAV (n=1)</a:t>
            </a:r>
            <a:endParaRPr lang="nl-NL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07D9C2-B11B-45D4-9400-8F09655444FE}"/>
              </a:ext>
            </a:extLst>
          </p:cNvPr>
          <p:cNvSpPr txBox="1"/>
          <p:nvPr/>
        </p:nvSpPr>
        <p:spPr>
          <a:xfrm>
            <a:off x="3218575" y="5187813"/>
            <a:ext cx="5596814" cy="9848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Articles included in qualitative synthesis (n=74)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highlight>
                  <a:srgbClr val="FFFFFF"/>
                </a:highlight>
              </a:rPr>
              <a:t>Case </a:t>
            </a:r>
            <a:r>
              <a:rPr lang="nl-NL" sz="1000" dirty="0" err="1">
                <a:highlight>
                  <a:srgbClr val="FFFFFF"/>
                </a:highlight>
              </a:rPr>
              <a:t>reports</a:t>
            </a:r>
            <a:r>
              <a:rPr lang="nl-NL" sz="1000" dirty="0">
                <a:highlight>
                  <a:srgbClr val="FFFFFF"/>
                </a:highlight>
              </a:rPr>
              <a:t> (n=59)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highlight>
                  <a:srgbClr val="FFFFFF"/>
                </a:highlight>
              </a:rPr>
              <a:t>Case series, </a:t>
            </a:r>
            <a:r>
              <a:rPr lang="nl-NL" sz="1000" dirty="0" err="1">
                <a:highlight>
                  <a:srgbClr val="FFFFFF"/>
                </a:highlight>
              </a:rPr>
              <a:t>including</a:t>
            </a:r>
            <a:r>
              <a:rPr lang="nl-NL" sz="1000" dirty="0">
                <a:highlight>
                  <a:srgbClr val="FFFFFF"/>
                </a:highlight>
              </a:rPr>
              <a:t> 2 or 3 cases (n=7)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 err="1">
                <a:highlight>
                  <a:srgbClr val="FFFFFF"/>
                </a:highlight>
              </a:rPr>
              <a:t>Retrospective</a:t>
            </a:r>
            <a:r>
              <a:rPr lang="nl-NL" sz="1000" dirty="0">
                <a:highlight>
                  <a:srgbClr val="FFFFFF"/>
                </a:highlight>
              </a:rPr>
              <a:t> cohort studies (n=7)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 err="1">
                <a:highlight>
                  <a:srgbClr val="FFFFFF"/>
                </a:highlight>
              </a:rPr>
              <a:t>Prospective</a:t>
            </a:r>
            <a:r>
              <a:rPr lang="nl-NL" sz="1000" dirty="0">
                <a:highlight>
                  <a:srgbClr val="FFFFFF"/>
                </a:highlight>
              </a:rPr>
              <a:t> cohort </a:t>
            </a:r>
            <a:r>
              <a:rPr lang="nl-NL" sz="1000" dirty="0" err="1">
                <a:highlight>
                  <a:srgbClr val="FFFFFF"/>
                </a:highlight>
              </a:rPr>
              <a:t>study</a:t>
            </a:r>
            <a:r>
              <a:rPr lang="nl-NL" sz="1000" dirty="0">
                <a:highlight>
                  <a:srgbClr val="FFFFFF"/>
                </a:highlight>
              </a:rPr>
              <a:t> (n=1)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FB392FB-22FD-4218-8D6E-81735A25A886}"/>
              </a:ext>
            </a:extLst>
          </p:cNvPr>
          <p:cNvCxnSpPr>
            <a:cxnSpLocks/>
          </p:cNvCxnSpPr>
          <p:nvPr/>
        </p:nvCxnSpPr>
        <p:spPr>
          <a:xfrm>
            <a:off x="4576799" y="1069341"/>
            <a:ext cx="1348" cy="6091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C807CE6-3562-4BD7-B54D-3EBA21D98807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7455572" y="1069341"/>
            <a:ext cx="0" cy="6091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429489E-74F5-4A13-B166-F88CB4E7E6FF}"/>
              </a:ext>
            </a:extLst>
          </p:cNvPr>
          <p:cNvCxnSpPr>
            <a:cxnSpLocks/>
          </p:cNvCxnSpPr>
          <p:nvPr/>
        </p:nvCxnSpPr>
        <p:spPr>
          <a:xfrm>
            <a:off x="5147805" y="2032049"/>
            <a:ext cx="0" cy="9390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C30FBEF-3332-4DA2-AD8A-FD0C927C22DB}"/>
              </a:ext>
            </a:extLst>
          </p:cNvPr>
          <p:cNvCxnSpPr>
            <a:cxnSpLocks/>
          </p:cNvCxnSpPr>
          <p:nvPr/>
        </p:nvCxnSpPr>
        <p:spPr>
          <a:xfrm>
            <a:off x="5142091" y="3309673"/>
            <a:ext cx="0" cy="18781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212B5D2-3F66-4021-8124-81011BEF7B6B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142091" y="2494065"/>
            <a:ext cx="53923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D39B709-AF8D-4406-B209-5260A4E52310}"/>
              </a:ext>
            </a:extLst>
          </p:cNvPr>
          <p:cNvCxnSpPr>
            <a:cxnSpLocks/>
          </p:cNvCxnSpPr>
          <p:nvPr/>
        </p:nvCxnSpPr>
        <p:spPr>
          <a:xfrm>
            <a:off x="5142091" y="4248743"/>
            <a:ext cx="53923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DB33D0F-9AFC-47F2-8A72-CF3E837E683C}"/>
              </a:ext>
            </a:extLst>
          </p:cNvPr>
          <p:cNvSpPr txBox="1"/>
          <p:nvPr/>
        </p:nvSpPr>
        <p:spPr>
          <a:xfrm>
            <a:off x="3214652" y="6311901"/>
            <a:ext cx="56004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Abbreviations used: AAV – ANCA-associated vasculitis.</a:t>
            </a:r>
            <a:endParaRPr lang="nl-NL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8994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158</Words>
  <Application>Microsoft Office PowerPoint</Application>
  <PresentationFormat>Widescreen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Gool, I.C. van (INT)</dc:creator>
  <cp:lastModifiedBy>Gool, I.C. van (INT)</cp:lastModifiedBy>
  <cp:revision>4</cp:revision>
  <dcterms:created xsi:type="dcterms:W3CDTF">2021-11-16T18:38:25Z</dcterms:created>
  <dcterms:modified xsi:type="dcterms:W3CDTF">2022-02-14T19:54:26Z</dcterms:modified>
</cp:coreProperties>
</file>