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A75DC-28A7-CCC2-DE02-DEDD58D6A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14522A-22EB-23E7-4A59-9B89A7EFFA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6E7DD-4D5E-F79E-CCF6-286CFD00A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AE966-6F65-BB27-3F8A-726D3C2D7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5621C-7FD7-981C-6EDE-9D3ECF8F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43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50EE3-488D-3529-E75A-EA12C4D9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F5B755-E685-88B1-42E6-10E864188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42448-16BC-FA0D-11F9-DFD766467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22FFC-E636-EEE2-AA5A-A0215090A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8C33D-596E-1BEF-BB01-2C7DF0B28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29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EC5CAA-BF71-A693-E045-3D8E9D820A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24CF7D-6CE6-2440-E48B-838B0D445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B3768-A24E-7B3A-B63D-752190299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6BF97-80DC-F03E-588A-67F4A0372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BD454-24D8-4DA9-ABD5-ED39AD23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31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6200-03E2-8EDA-F909-D545639B9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25C69-D6D9-A949-2AB4-E8F0E7747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24FA1-74B8-1786-6A9E-2A3BE7C76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EFA86-E8B2-A158-B55F-44CF41AE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AE933-993D-CC1E-4283-157F36D64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1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08FCB-EB05-61F4-3325-654B6F3B6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2F0A0-EC48-CEB7-2BEC-BBA5F11A6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E74D4-D38B-D413-E382-972770B70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06B7B-F53E-BD09-1019-AECC4757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9DA4E-CB79-6633-A5BE-AD9B83175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CCC78-9F6E-C77C-5A62-574D04B1C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D6759-BB97-0E2A-F2BC-05E1F71F3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496097-D236-C830-CB78-B2CA6448C4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393FF3-E3A6-4663-21C7-47A5EE4C2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3EE3F-AD73-9686-58C9-3B0BC0CFD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02CC3-FB2C-BC82-B137-7A163183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895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EC8DB-EF0F-593E-E490-C8576AF3A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0C7A1-7058-5E8E-9555-C331976A2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D728F-CDC8-8CAC-AE5B-68B1C8D0C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264D4C-3675-A85E-F06F-0509E2E0BA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47DC0F-8F22-FEFE-A501-73C4E06165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108DD2-2F2A-06B2-7A12-65C4B2A14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559ABE-1B09-31E7-863F-61E8B9E7E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59D16B-27F8-AB32-DDDB-9E6055A62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36270-96AA-43D2-289B-8A0049548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BAB8A8-72F1-EFDF-8164-E8F71E766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F03451-5E04-BF29-C1A9-59DEA3082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F666D-7BC1-C789-D36D-1A715DC5B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95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2330FD-A983-5AEF-31D7-9C21B6BC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11132-A08E-C3E0-61C1-975496329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D3D03-EC80-A6E5-7CD4-CFA1FB123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9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50218-AE28-0035-2699-D718B8616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26626-5090-ADD0-99E1-8C4E5C260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581DAD-6B38-BFC4-FE82-1A26934423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A02CB2-101F-98C7-6DD5-CF7928C5A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94BCC8-56FC-F794-2DDE-4A855CB61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82E21-A413-47E4-E681-1F8AEE241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72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19BE1-8DFF-B73A-A89B-7B5399AC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8D9BCD-4470-A97F-E722-BE4FBB77F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E8692-3EB2-0716-9332-692DF73B15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8C0E1-5F56-01C2-4380-39B4FDFAF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5DA657-3B72-3168-71F2-5952882FE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F7E25-77F6-3D0A-145E-09A52C14F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43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D3986D-31ED-71EB-FB66-49EBE1383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BF9CC-323C-460B-5E57-D91FF7178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B5E3B-4E8E-3AEA-ADBE-A33B297F4B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E93E7C-26FC-424F-A4B7-5D1A99F1EA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0DD7B-FFD0-B80A-5B8C-3B5C51980E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F3B14-184C-E191-9801-FC26B84BBD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44A0C9-6DEF-444A-A5FF-EF7857A90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8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DAC191E0-9F2C-5A56-257B-899E220AEA51}"/>
              </a:ext>
            </a:extLst>
          </p:cNvPr>
          <p:cNvGrpSpPr/>
          <p:nvPr/>
        </p:nvGrpSpPr>
        <p:grpSpPr>
          <a:xfrm>
            <a:off x="2494012" y="155715"/>
            <a:ext cx="7203975" cy="5701432"/>
            <a:chOff x="2469290" y="360628"/>
            <a:chExt cx="7268057" cy="501686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4728E2-584C-FA4D-60E9-834988CA86C2}"/>
                </a:ext>
              </a:extLst>
            </p:cNvPr>
            <p:cNvSpPr/>
            <p:nvPr/>
          </p:nvSpPr>
          <p:spPr>
            <a:xfrm>
              <a:off x="3710019" y="360628"/>
              <a:ext cx="4786601" cy="4600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Patients assessed for eligibility (n = 75)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439B54E-BB04-A186-478B-E034B8C4A437}"/>
                </a:ext>
              </a:extLst>
            </p:cNvPr>
            <p:cNvSpPr/>
            <p:nvPr/>
          </p:nvSpPr>
          <p:spPr>
            <a:xfrm>
              <a:off x="2469290" y="1165795"/>
              <a:ext cx="7268057" cy="156167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Excluded (n = 8):</a:t>
              </a:r>
            </a:p>
            <a:p>
              <a:pPr algn="ctr"/>
              <a:r>
                <a:rPr lang="en-GB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Did not meet criteria 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(n = 4)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Secondary causes of osteoporosis unrelated to AS (n = 1)</a:t>
              </a:r>
            </a:p>
            <a:p>
              <a:pPr algn="ctr"/>
              <a:r>
                <a:rPr lang="en-GB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Received systemic glucocorticoids within the previous 6 months 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(n = 1)</a:t>
              </a:r>
            </a:p>
            <a:p>
              <a:pPr algn="ctr"/>
              <a:r>
                <a:rPr lang="en-GB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Declined to participate or </a:t>
              </a:r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Incomplete data (n = 2)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D2DCDAC-AC92-C697-4452-0BC75E1F26F5}"/>
                </a:ext>
              </a:extLst>
            </p:cNvPr>
            <p:cNvSpPr/>
            <p:nvPr/>
          </p:nvSpPr>
          <p:spPr>
            <a:xfrm>
              <a:off x="4489700" y="3217927"/>
              <a:ext cx="3212575" cy="6084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Included in the study (n = 67)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BB95FF-749F-C45E-0845-FF59408C6E35}"/>
                </a:ext>
              </a:extLst>
            </p:cNvPr>
            <p:cNvSpPr/>
            <p:nvPr/>
          </p:nvSpPr>
          <p:spPr>
            <a:xfrm>
              <a:off x="3255212" y="4612627"/>
              <a:ext cx="1526077" cy="7648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 patients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(n = 23)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5FD6478-21C1-2F9A-904B-D18996BA0E8C}"/>
                </a:ext>
              </a:extLst>
            </p:cNvPr>
            <p:cNvSpPr/>
            <p:nvPr/>
          </p:nvSpPr>
          <p:spPr>
            <a:xfrm>
              <a:off x="5332950" y="4612626"/>
              <a:ext cx="1526077" cy="7648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Primary OP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(n = 24)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763DD46-BD93-0C71-C5BB-CB245CDE3D83}"/>
                </a:ext>
              </a:extLst>
            </p:cNvPr>
            <p:cNvSpPr/>
            <p:nvPr/>
          </p:nvSpPr>
          <p:spPr>
            <a:xfrm>
              <a:off x="7410688" y="4612626"/>
              <a:ext cx="1526077" cy="7648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Controls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(n = 20)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64661F3-2967-E0CB-4F16-8DA7376AC3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5989" y="822875"/>
              <a:ext cx="6" cy="30388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D911C2C-B441-3B36-18A9-E4E4DF6F3E0C}"/>
                </a:ext>
              </a:extLst>
            </p:cNvPr>
            <p:cNvCxnSpPr>
              <a:cxnSpLocks/>
            </p:cNvCxnSpPr>
            <p:nvPr/>
          </p:nvCxnSpPr>
          <p:spPr>
            <a:xfrm>
              <a:off x="6095989" y="2764997"/>
              <a:ext cx="3" cy="41286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7C8C2F1-2AB8-D7AE-D9A1-B69F70338477}"/>
                </a:ext>
              </a:extLst>
            </p:cNvPr>
            <p:cNvCxnSpPr>
              <a:cxnSpLocks/>
            </p:cNvCxnSpPr>
            <p:nvPr/>
          </p:nvCxnSpPr>
          <p:spPr>
            <a:xfrm>
              <a:off x="6095987" y="3843143"/>
              <a:ext cx="8094" cy="28841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5D85A17-0912-2A19-3760-61430DDA790D}"/>
                </a:ext>
              </a:extLst>
            </p:cNvPr>
            <p:cNvCxnSpPr/>
            <p:nvPr/>
          </p:nvCxnSpPr>
          <p:spPr>
            <a:xfrm>
              <a:off x="4018251" y="4148324"/>
              <a:ext cx="415547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36B92B5-2E19-02CC-507B-D4E26F6445A5}"/>
                </a:ext>
              </a:extLst>
            </p:cNvPr>
            <p:cNvCxnSpPr>
              <a:cxnSpLocks/>
            </p:cNvCxnSpPr>
            <p:nvPr/>
          </p:nvCxnSpPr>
          <p:spPr>
            <a:xfrm>
              <a:off x="4014760" y="4142934"/>
              <a:ext cx="3" cy="41286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3623986F-7DBF-0BE5-8690-9BFDA985897B}"/>
                </a:ext>
              </a:extLst>
            </p:cNvPr>
            <p:cNvCxnSpPr>
              <a:cxnSpLocks/>
            </p:cNvCxnSpPr>
            <p:nvPr/>
          </p:nvCxnSpPr>
          <p:spPr>
            <a:xfrm>
              <a:off x="8173724" y="4142932"/>
              <a:ext cx="3" cy="41286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E272F4AF-E035-7D0B-13A3-DC4474773A21}"/>
                </a:ext>
              </a:extLst>
            </p:cNvPr>
            <p:cNvCxnSpPr>
              <a:cxnSpLocks/>
            </p:cNvCxnSpPr>
            <p:nvPr/>
          </p:nvCxnSpPr>
          <p:spPr>
            <a:xfrm>
              <a:off x="6103320" y="4142932"/>
              <a:ext cx="3" cy="41286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5C8B5A0-7580-3B08-A9ED-F8A2D380E18D}"/>
              </a:ext>
            </a:extLst>
          </p:cNvPr>
          <p:cNvSpPr txBox="1"/>
          <p:nvPr/>
        </p:nvSpPr>
        <p:spPr>
          <a:xfrm>
            <a:off x="3137432" y="6049805"/>
            <a:ext cx="5902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 1.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 diagram of participant selection.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AS, ankylosing spondylitis; OP, osteoporosis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24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</TotalTime>
  <Words>107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Fatema Alzahraa Sharaf Eldin</dc:creator>
  <cp:lastModifiedBy>Dr Doaa Kamal Mohammed</cp:lastModifiedBy>
  <cp:revision>7</cp:revision>
  <dcterms:created xsi:type="dcterms:W3CDTF">2026-01-08T21:15:11Z</dcterms:created>
  <dcterms:modified xsi:type="dcterms:W3CDTF">2026-01-20T23:50:26Z</dcterms:modified>
</cp:coreProperties>
</file>