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sldIdLst>
    <p:sldId id="260" r:id="rId2"/>
    <p:sldId id="257" r:id="rId3"/>
    <p:sldId id="258" r:id="rId4"/>
    <p:sldId id="259" r:id="rId5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55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3868" userDrawn="1">
          <p15:clr>
            <a:srgbClr val="A4A3A4"/>
          </p15:clr>
        </p15:guide>
        <p15:guide id="4" pos="41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71"/>
    <p:restoredTop sz="94691"/>
  </p:normalViewPr>
  <p:slideViewPr>
    <p:cSldViewPr snapToGrid="0" snapToObjects="1" showGuides="1">
      <p:cViewPr varScale="1">
        <p:scale>
          <a:sx n="136" d="100"/>
          <a:sy n="136" d="100"/>
        </p:scale>
        <p:origin x="1056" y="232"/>
      </p:cViewPr>
      <p:guideLst>
        <p:guide orient="horz" pos="3755"/>
        <p:guide pos="2160"/>
        <p:guide orient="horz" pos="3868"/>
        <p:guide pos="41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B29457-37A1-BA47-951D-59397AD64284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BBEE48-E89E-0343-B4CF-4760F71C2E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5476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BBEE48-E89E-0343-B4CF-4760F71C2E6E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0513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BBEE48-E89E-0343-B4CF-4760F71C2E6E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4708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D2C0-83BA-2644-AA48-CDEADBACD6DE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1778-BC90-4C44-9127-6BC151A5B9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6352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D2C0-83BA-2644-AA48-CDEADBACD6DE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1778-BC90-4C44-9127-6BC151A5B9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8010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D2C0-83BA-2644-AA48-CDEADBACD6DE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1778-BC90-4C44-9127-6BC151A5B9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7244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D2C0-83BA-2644-AA48-CDEADBACD6DE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1778-BC90-4C44-9127-6BC151A5B9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0758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D2C0-83BA-2644-AA48-CDEADBACD6DE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1778-BC90-4C44-9127-6BC151A5B9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3041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D2C0-83BA-2644-AA48-CDEADBACD6DE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1778-BC90-4C44-9127-6BC151A5B9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0646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D2C0-83BA-2644-AA48-CDEADBACD6DE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1778-BC90-4C44-9127-6BC151A5B9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5767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D2C0-83BA-2644-AA48-CDEADBACD6DE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1778-BC90-4C44-9127-6BC151A5B9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75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D2C0-83BA-2644-AA48-CDEADBACD6DE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1778-BC90-4C44-9127-6BC151A5B9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8473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D2C0-83BA-2644-AA48-CDEADBACD6DE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1778-BC90-4C44-9127-6BC151A5B9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0291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D2C0-83BA-2644-AA48-CDEADBACD6DE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1778-BC90-4C44-9127-6BC151A5B9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0556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FD2C0-83BA-2644-AA48-CDEADBACD6DE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A1778-BC90-4C44-9127-6BC151A5B9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0904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C220D44-F45D-EA41-9DD8-D1A262503464}"/>
              </a:ext>
            </a:extLst>
          </p:cNvPr>
          <p:cNvSpPr txBox="1"/>
          <p:nvPr/>
        </p:nvSpPr>
        <p:spPr>
          <a:xfrm>
            <a:off x="289248" y="219950"/>
            <a:ext cx="65687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/>
              <a:t>Fig. S1 </a:t>
            </a:r>
            <a:r>
              <a:rPr lang="en-GB" altLang="ja-JP" sz="1400" kern="100" dirty="0">
                <a:solidFill>
                  <a:srgbClr val="000000"/>
                </a:solidFill>
                <a:latin typeface="Calibri" panose="020F0502020204030204" pitchFamily="34" charset="0"/>
                <a:ea typeface="游明朝" panose="02020400000000000000" pitchFamily="18" charset="-128"/>
              </a:rPr>
              <a:t> Time trends in the use of </a:t>
            </a:r>
            <a:r>
              <a:rPr lang="en-GB" altLang="ja-JP" sz="1400" kern="100" dirty="0" err="1">
                <a:solidFill>
                  <a:srgbClr val="000000"/>
                </a:solidFill>
                <a:latin typeface="Calibri" panose="020F0502020204030204" pitchFamily="34" charset="0"/>
                <a:ea typeface="游明朝" panose="02020400000000000000" pitchFamily="18" charset="-128"/>
              </a:rPr>
              <a:t>bDMARDs</a:t>
            </a:r>
            <a:r>
              <a:rPr lang="en-GB" altLang="ja-JP" sz="1400" kern="100" dirty="0">
                <a:solidFill>
                  <a:srgbClr val="000000"/>
                </a:solidFill>
                <a:latin typeface="Calibri" panose="020F0502020204030204" pitchFamily="34" charset="0"/>
                <a:ea typeface="游明朝" panose="02020400000000000000" pitchFamily="18" charset="-128"/>
              </a:rPr>
              <a:t>, methotrexate, and glucocorticoid.</a:t>
            </a:r>
            <a:r>
              <a:rPr lang="en-US" altLang="ja-JP" sz="1400" dirty="0"/>
              <a:t> </a:t>
            </a:r>
            <a:endParaRPr kumimoji="1" lang="ja-JP" altLang="en-US" sz="140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E126C48-7AB7-D946-88B3-A9B368FDC8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4471"/>
            <a:ext cx="6858000" cy="4309336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2B14276-4EFC-2D40-B247-7CB8B0845E71}"/>
              </a:ext>
            </a:extLst>
          </p:cNvPr>
          <p:cNvSpPr txBox="1"/>
          <p:nvPr/>
        </p:nvSpPr>
        <p:spPr>
          <a:xfrm>
            <a:off x="93086" y="5236422"/>
            <a:ext cx="6308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ja-JP" sz="1400" dirty="0"/>
              <a:t>Time trends in </a:t>
            </a:r>
            <a:r>
              <a:rPr lang="en-GB" altLang="ja-JP" sz="1400"/>
              <a:t>the proportions </a:t>
            </a:r>
            <a:r>
              <a:rPr lang="en-GB" altLang="ja-JP" sz="1400" dirty="0"/>
              <a:t>of </a:t>
            </a:r>
            <a:r>
              <a:rPr lang="en-GB" altLang="ja-JP" sz="1400" kern="100" dirty="0" err="1">
                <a:solidFill>
                  <a:srgbClr val="000000"/>
                </a:solidFill>
                <a:latin typeface="Calibri" panose="020F0502020204030204" pitchFamily="34" charset="0"/>
                <a:ea typeface="游明朝" panose="02020400000000000000" pitchFamily="18" charset="-128"/>
              </a:rPr>
              <a:t>bDMARDs</a:t>
            </a:r>
            <a:r>
              <a:rPr lang="en-GB" altLang="ja-JP" sz="1400" kern="100" dirty="0">
                <a:solidFill>
                  <a:srgbClr val="000000"/>
                </a:solidFill>
                <a:latin typeface="Calibri" panose="020F0502020204030204" pitchFamily="34" charset="0"/>
                <a:ea typeface="游明朝" panose="02020400000000000000" pitchFamily="18" charset="-128"/>
              </a:rPr>
              <a:t>, methotrexate, and glucocorticoid use at enrolment. </a:t>
            </a:r>
            <a:r>
              <a:rPr lang="en-GB" altLang="ja-JP" sz="1400" dirty="0" err="1"/>
              <a:t>bDMARDs</a:t>
            </a:r>
            <a:r>
              <a:rPr lang="en-GB" altLang="ja-JP" sz="1400" dirty="0"/>
              <a:t>, </a:t>
            </a:r>
            <a:r>
              <a:rPr lang="en-GB" altLang="ja-JP" sz="1400" kern="100" dirty="0">
                <a:ea typeface="游明朝" panose="02020400000000000000" pitchFamily="18" charset="-128"/>
              </a:rPr>
              <a:t>biologic disease-modifying anti-rheumatic drugs.</a:t>
            </a:r>
          </a:p>
        </p:txBody>
      </p:sp>
    </p:spTree>
    <p:extLst>
      <p:ext uri="{BB962C8B-B14F-4D97-AF65-F5344CB8AC3E}">
        <p14:creationId xmlns:p14="http://schemas.microsoft.com/office/powerpoint/2010/main" val="2565959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8FF6C51-5559-96C2-1C59-2214E8FAEF93}"/>
              </a:ext>
            </a:extLst>
          </p:cNvPr>
          <p:cNvSpPr txBox="1"/>
          <p:nvPr/>
        </p:nvSpPr>
        <p:spPr>
          <a:xfrm>
            <a:off x="575733" y="944627"/>
            <a:ext cx="127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(a)</a:t>
            </a:r>
            <a:endParaRPr kumimoji="1" lang="ja-JP" altLang="en-US" sz="140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0D15E5D-9F3E-34DB-B3BB-066FF0BF048F}"/>
              </a:ext>
            </a:extLst>
          </p:cNvPr>
          <p:cNvSpPr txBox="1"/>
          <p:nvPr/>
        </p:nvSpPr>
        <p:spPr>
          <a:xfrm>
            <a:off x="575733" y="4743114"/>
            <a:ext cx="127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(b)</a:t>
            </a:r>
            <a:endParaRPr kumimoji="1" lang="ja-JP" altLang="en-US" sz="140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FA25E1D-7778-C45D-C0D8-894DF31DF7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" y="1494969"/>
            <a:ext cx="5917319" cy="294181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44FB9E7A-85CE-A9E3-EBD1-A932447828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347" y="5294060"/>
            <a:ext cx="5917321" cy="2941818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D3ACE7A-5E5A-6140-BA59-88307B31326F}"/>
              </a:ext>
            </a:extLst>
          </p:cNvPr>
          <p:cNvSpPr txBox="1"/>
          <p:nvPr/>
        </p:nvSpPr>
        <p:spPr>
          <a:xfrm>
            <a:off x="289248" y="219950"/>
            <a:ext cx="65687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/>
              <a:t>Fig. S2 </a:t>
            </a:r>
            <a:r>
              <a:rPr lang="en-GB" altLang="ja-JP" sz="1400" kern="100" dirty="0">
                <a:solidFill>
                  <a:srgbClr val="000000"/>
                </a:solidFill>
                <a:latin typeface="Calibri" panose="020F0502020204030204" pitchFamily="34" charset="0"/>
                <a:ea typeface="游明朝" panose="02020400000000000000" pitchFamily="18" charset="-128"/>
              </a:rPr>
              <a:t>Chronological change in the proportion of seronegative RA.</a:t>
            </a:r>
            <a:r>
              <a:rPr lang="en-US" altLang="ja-JP" sz="1400" dirty="0"/>
              <a:t> </a:t>
            </a:r>
            <a:endParaRPr kumimoji="1" lang="ja-JP" altLang="en-US" sz="140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722F2BB-540C-A643-86A5-2291861FFADD}"/>
              </a:ext>
            </a:extLst>
          </p:cNvPr>
          <p:cNvSpPr txBox="1"/>
          <p:nvPr/>
        </p:nvSpPr>
        <p:spPr>
          <a:xfrm>
            <a:off x="252574" y="8489984"/>
            <a:ext cx="6308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ja-JP" sz="1400" dirty="0"/>
              <a:t>(a) Proportion of patients who were negative for RF. (b) Proportion of patients who were negative for anti-CCP antibody.</a:t>
            </a:r>
            <a:endParaRPr lang="ja-JP" altLang="ja-JP" sz="1400"/>
          </a:p>
        </p:txBody>
      </p:sp>
    </p:spTree>
    <p:extLst>
      <p:ext uri="{BB962C8B-B14F-4D97-AF65-F5344CB8AC3E}">
        <p14:creationId xmlns:p14="http://schemas.microsoft.com/office/powerpoint/2010/main" val="2223062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E44629C5-706D-7640-A954-E9B135E536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7817537"/>
              </p:ext>
            </p:extLst>
          </p:nvPr>
        </p:nvGraphicFramePr>
        <p:xfrm>
          <a:off x="3362573" y="5232521"/>
          <a:ext cx="3415050" cy="48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3306">
                  <a:extLst>
                    <a:ext uri="{9D8B030D-6E8A-4147-A177-3AD203B41FA5}">
                      <a16:colId xmlns:a16="http://schemas.microsoft.com/office/drawing/2014/main" val="1480706715"/>
                    </a:ext>
                  </a:extLst>
                </a:gridCol>
                <a:gridCol w="408170">
                  <a:extLst>
                    <a:ext uri="{9D8B030D-6E8A-4147-A177-3AD203B41FA5}">
                      <a16:colId xmlns:a16="http://schemas.microsoft.com/office/drawing/2014/main" val="1235716464"/>
                    </a:ext>
                  </a:extLst>
                </a:gridCol>
                <a:gridCol w="398929">
                  <a:extLst>
                    <a:ext uri="{9D8B030D-6E8A-4147-A177-3AD203B41FA5}">
                      <a16:colId xmlns:a16="http://schemas.microsoft.com/office/drawing/2014/main" val="546745465"/>
                    </a:ext>
                  </a:extLst>
                </a:gridCol>
                <a:gridCol w="398929">
                  <a:extLst>
                    <a:ext uri="{9D8B030D-6E8A-4147-A177-3AD203B41FA5}">
                      <a16:colId xmlns:a16="http://schemas.microsoft.com/office/drawing/2014/main" val="3012588964"/>
                    </a:ext>
                  </a:extLst>
                </a:gridCol>
                <a:gridCol w="398929">
                  <a:extLst>
                    <a:ext uri="{9D8B030D-6E8A-4147-A177-3AD203B41FA5}">
                      <a16:colId xmlns:a16="http://schemas.microsoft.com/office/drawing/2014/main" val="3676525410"/>
                    </a:ext>
                  </a:extLst>
                </a:gridCol>
                <a:gridCol w="398929">
                  <a:extLst>
                    <a:ext uri="{9D8B030D-6E8A-4147-A177-3AD203B41FA5}">
                      <a16:colId xmlns:a16="http://schemas.microsoft.com/office/drawing/2014/main" val="1130107750"/>
                    </a:ext>
                  </a:extLst>
                </a:gridCol>
                <a:gridCol w="398929">
                  <a:extLst>
                    <a:ext uri="{9D8B030D-6E8A-4147-A177-3AD203B41FA5}">
                      <a16:colId xmlns:a16="http://schemas.microsoft.com/office/drawing/2014/main" val="4034122547"/>
                    </a:ext>
                  </a:extLst>
                </a:gridCol>
                <a:gridCol w="398929">
                  <a:extLst>
                    <a:ext uri="{9D8B030D-6E8A-4147-A177-3AD203B41FA5}">
                      <a16:colId xmlns:a16="http://schemas.microsoft.com/office/drawing/2014/main" val="3617416339"/>
                    </a:ext>
                  </a:extLst>
                </a:gridCol>
              </a:tblGrid>
              <a:tr h="137530"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Seronegative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365 (15)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323 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(57)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311 (69)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299 (81)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291 (89)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284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 (96)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274 (106)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9933527"/>
                  </a:ext>
                </a:extLst>
              </a:tr>
              <a:tr h="137530"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Seropositive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2192 (63)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1983 (272)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1927 (328)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1918 (337)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1898 (357)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1846 (409)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1822 (433)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8345725"/>
                  </a:ext>
                </a:extLst>
              </a:tr>
            </a:tbl>
          </a:graphicData>
        </a:graphic>
      </p:graphicFrame>
      <p:graphicFrame>
        <p:nvGraphicFramePr>
          <p:cNvPr id="12" name="表 11">
            <a:extLst>
              <a:ext uri="{FF2B5EF4-FFF2-40B4-BE49-F238E27FC236}">
                <a16:creationId xmlns:a16="http://schemas.microsoft.com/office/drawing/2014/main" id="{9D168AA7-6DFE-7D46-A20D-FC666E0E40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957323"/>
              </p:ext>
            </p:extLst>
          </p:nvPr>
        </p:nvGraphicFramePr>
        <p:xfrm>
          <a:off x="-1" y="8133235"/>
          <a:ext cx="3374537" cy="48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5158">
                  <a:extLst>
                    <a:ext uri="{9D8B030D-6E8A-4147-A177-3AD203B41FA5}">
                      <a16:colId xmlns:a16="http://schemas.microsoft.com/office/drawing/2014/main" val="1480706715"/>
                    </a:ext>
                  </a:extLst>
                </a:gridCol>
                <a:gridCol w="394197">
                  <a:extLst>
                    <a:ext uri="{9D8B030D-6E8A-4147-A177-3AD203B41FA5}">
                      <a16:colId xmlns:a16="http://schemas.microsoft.com/office/drawing/2014/main" val="1235716464"/>
                    </a:ext>
                  </a:extLst>
                </a:gridCol>
                <a:gridCol w="394197">
                  <a:extLst>
                    <a:ext uri="{9D8B030D-6E8A-4147-A177-3AD203B41FA5}">
                      <a16:colId xmlns:a16="http://schemas.microsoft.com/office/drawing/2014/main" val="546745465"/>
                    </a:ext>
                  </a:extLst>
                </a:gridCol>
                <a:gridCol w="394197">
                  <a:extLst>
                    <a:ext uri="{9D8B030D-6E8A-4147-A177-3AD203B41FA5}">
                      <a16:colId xmlns:a16="http://schemas.microsoft.com/office/drawing/2014/main" val="3012588964"/>
                    </a:ext>
                  </a:extLst>
                </a:gridCol>
                <a:gridCol w="394197">
                  <a:extLst>
                    <a:ext uri="{9D8B030D-6E8A-4147-A177-3AD203B41FA5}">
                      <a16:colId xmlns:a16="http://schemas.microsoft.com/office/drawing/2014/main" val="3676525410"/>
                    </a:ext>
                  </a:extLst>
                </a:gridCol>
                <a:gridCol w="394197">
                  <a:extLst>
                    <a:ext uri="{9D8B030D-6E8A-4147-A177-3AD203B41FA5}">
                      <a16:colId xmlns:a16="http://schemas.microsoft.com/office/drawing/2014/main" val="1130107750"/>
                    </a:ext>
                  </a:extLst>
                </a:gridCol>
                <a:gridCol w="394197">
                  <a:extLst>
                    <a:ext uri="{9D8B030D-6E8A-4147-A177-3AD203B41FA5}">
                      <a16:colId xmlns:a16="http://schemas.microsoft.com/office/drawing/2014/main" val="4034122547"/>
                    </a:ext>
                  </a:extLst>
                </a:gridCol>
                <a:gridCol w="394197">
                  <a:extLst>
                    <a:ext uri="{9D8B030D-6E8A-4147-A177-3AD203B41FA5}">
                      <a16:colId xmlns:a16="http://schemas.microsoft.com/office/drawing/2014/main" val="3617416339"/>
                    </a:ext>
                  </a:extLst>
                </a:gridCol>
              </a:tblGrid>
              <a:tr h="137530"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Seronegative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367 (13)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316 (64)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303 (77)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292 (88)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287 (93)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278 (102)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271 (109)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9933527"/>
                  </a:ext>
                </a:extLst>
              </a:tr>
              <a:tr h="137530"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Seropositive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2191 (64)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1949 (306)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1887 (368)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1863 (392)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1871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 (384)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1816 (439)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1800 (455)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8345725"/>
                  </a:ext>
                </a:extLst>
              </a:tr>
            </a:tbl>
          </a:graphicData>
        </a:graphic>
      </p:graphicFrame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FBCBBAC7-2C81-E940-9F8E-6CFEC8E160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902143"/>
              </p:ext>
            </p:extLst>
          </p:nvPr>
        </p:nvGraphicFramePr>
        <p:xfrm>
          <a:off x="3383556" y="8134089"/>
          <a:ext cx="3374538" cy="48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5159">
                  <a:extLst>
                    <a:ext uri="{9D8B030D-6E8A-4147-A177-3AD203B41FA5}">
                      <a16:colId xmlns:a16="http://schemas.microsoft.com/office/drawing/2014/main" val="1480706715"/>
                    </a:ext>
                  </a:extLst>
                </a:gridCol>
                <a:gridCol w="394197">
                  <a:extLst>
                    <a:ext uri="{9D8B030D-6E8A-4147-A177-3AD203B41FA5}">
                      <a16:colId xmlns:a16="http://schemas.microsoft.com/office/drawing/2014/main" val="1235716464"/>
                    </a:ext>
                  </a:extLst>
                </a:gridCol>
                <a:gridCol w="394197">
                  <a:extLst>
                    <a:ext uri="{9D8B030D-6E8A-4147-A177-3AD203B41FA5}">
                      <a16:colId xmlns:a16="http://schemas.microsoft.com/office/drawing/2014/main" val="546745465"/>
                    </a:ext>
                  </a:extLst>
                </a:gridCol>
                <a:gridCol w="394197">
                  <a:extLst>
                    <a:ext uri="{9D8B030D-6E8A-4147-A177-3AD203B41FA5}">
                      <a16:colId xmlns:a16="http://schemas.microsoft.com/office/drawing/2014/main" val="3012588964"/>
                    </a:ext>
                  </a:extLst>
                </a:gridCol>
                <a:gridCol w="394197">
                  <a:extLst>
                    <a:ext uri="{9D8B030D-6E8A-4147-A177-3AD203B41FA5}">
                      <a16:colId xmlns:a16="http://schemas.microsoft.com/office/drawing/2014/main" val="3676525410"/>
                    </a:ext>
                  </a:extLst>
                </a:gridCol>
                <a:gridCol w="394197">
                  <a:extLst>
                    <a:ext uri="{9D8B030D-6E8A-4147-A177-3AD203B41FA5}">
                      <a16:colId xmlns:a16="http://schemas.microsoft.com/office/drawing/2014/main" val="1130107750"/>
                    </a:ext>
                  </a:extLst>
                </a:gridCol>
                <a:gridCol w="394197">
                  <a:extLst>
                    <a:ext uri="{9D8B030D-6E8A-4147-A177-3AD203B41FA5}">
                      <a16:colId xmlns:a16="http://schemas.microsoft.com/office/drawing/2014/main" val="4034122547"/>
                    </a:ext>
                  </a:extLst>
                </a:gridCol>
                <a:gridCol w="394197">
                  <a:extLst>
                    <a:ext uri="{9D8B030D-6E8A-4147-A177-3AD203B41FA5}">
                      <a16:colId xmlns:a16="http://schemas.microsoft.com/office/drawing/2014/main" val="3617416339"/>
                    </a:ext>
                  </a:extLst>
                </a:gridCol>
              </a:tblGrid>
              <a:tr h="137530"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Seronegative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380 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(0)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333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 (47)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315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 (65)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303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(77)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297 (83)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292 (88)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274 (106)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9933527"/>
                  </a:ext>
                </a:extLst>
              </a:tr>
              <a:tr h="137530"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Seropositive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2253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 (2)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2031 (224)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1950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 (305)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1949 (306)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1924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(331)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1864 (391)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1831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(424)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8345725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166440E-2D2A-F3B2-97B0-69C1C21385D6}"/>
              </a:ext>
            </a:extLst>
          </p:cNvPr>
          <p:cNvSpPr txBox="1"/>
          <p:nvPr/>
        </p:nvSpPr>
        <p:spPr>
          <a:xfrm>
            <a:off x="101600" y="666015"/>
            <a:ext cx="127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(a)</a:t>
            </a:r>
            <a:endParaRPr kumimoji="1" lang="ja-JP" altLang="en-US" sz="140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441F964-D4BD-CEBD-094C-C198FE84769A}"/>
              </a:ext>
            </a:extLst>
          </p:cNvPr>
          <p:cNvSpPr txBox="1"/>
          <p:nvPr/>
        </p:nvSpPr>
        <p:spPr>
          <a:xfrm>
            <a:off x="159171" y="3008231"/>
            <a:ext cx="127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(c)</a:t>
            </a:r>
            <a:endParaRPr kumimoji="1" lang="ja-JP" altLang="en-US" sz="140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9618C90-4629-A0FD-380D-FD69A8DA8558}"/>
              </a:ext>
            </a:extLst>
          </p:cNvPr>
          <p:cNvSpPr txBox="1"/>
          <p:nvPr/>
        </p:nvSpPr>
        <p:spPr>
          <a:xfrm>
            <a:off x="3494098" y="674347"/>
            <a:ext cx="127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/>
              <a:t>(b</a:t>
            </a:r>
            <a:r>
              <a:rPr kumimoji="1" lang="en-US" altLang="ja-JP" sz="1400" dirty="0"/>
              <a:t>)</a:t>
            </a:r>
            <a:endParaRPr kumimoji="1" lang="ja-JP" altLang="en-US" sz="14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415552C-256C-6537-CD6D-81A056DBB5C1}"/>
              </a:ext>
            </a:extLst>
          </p:cNvPr>
          <p:cNvSpPr txBox="1"/>
          <p:nvPr/>
        </p:nvSpPr>
        <p:spPr>
          <a:xfrm>
            <a:off x="101600" y="5863999"/>
            <a:ext cx="127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(e)</a:t>
            </a:r>
            <a:endParaRPr kumimoji="1" lang="ja-JP" altLang="en-US" sz="140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32CA789-6AB9-8D45-593C-58E26DBE3845}"/>
              </a:ext>
            </a:extLst>
          </p:cNvPr>
          <p:cNvSpPr txBox="1"/>
          <p:nvPr/>
        </p:nvSpPr>
        <p:spPr>
          <a:xfrm>
            <a:off x="3362573" y="5028559"/>
            <a:ext cx="2235724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 err="1">
                <a:latin typeface="Helvetica" pitchFamily="2" charset="0"/>
              </a:rPr>
              <a:t>A</a:t>
            </a:r>
            <a:r>
              <a:rPr kumimoji="1" lang="en-US" altLang="ja-JP" sz="500" dirty="0" err="1">
                <a:latin typeface="Helvetica" pitchFamily="2" charset="0"/>
              </a:rPr>
              <a:t>nalysed</a:t>
            </a:r>
            <a:r>
              <a:rPr kumimoji="1" lang="en-US" altLang="ja-JP" sz="500" dirty="0">
                <a:latin typeface="Helvetica" pitchFamily="2" charset="0"/>
              </a:rPr>
              <a:t> patients, n (missing</a:t>
            </a:r>
            <a:r>
              <a:rPr lang="en-US" altLang="ja-JP" sz="500" dirty="0">
                <a:latin typeface="Helvetica" pitchFamily="2" charset="0"/>
              </a:rPr>
              <a:t>/ l</a:t>
            </a:r>
            <a:r>
              <a:rPr kumimoji="1" lang="en-US" altLang="ja-JP" sz="500" dirty="0">
                <a:latin typeface="Helvetica" pitchFamily="2" charset="0"/>
              </a:rPr>
              <a:t>ost to follow-up)</a:t>
            </a:r>
            <a:endParaRPr kumimoji="1" lang="ja-JP" altLang="en-US" sz="500">
              <a:latin typeface="Helvetica" pitchFamily="2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43B7861-1500-A84B-2971-F9F36E088198}"/>
              </a:ext>
            </a:extLst>
          </p:cNvPr>
          <p:cNvSpPr txBox="1"/>
          <p:nvPr/>
        </p:nvSpPr>
        <p:spPr>
          <a:xfrm>
            <a:off x="3381869" y="7963958"/>
            <a:ext cx="20927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 err="1">
                <a:latin typeface="Helvetica" pitchFamily="2" charset="0"/>
              </a:rPr>
              <a:t>A</a:t>
            </a:r>
            <a:r>
              <a:rPr kumimoji="1" lang="en-US" altLang="ja-JP" sz="500" dirty="0" err="1">
                <a:latin typeface="Helvetica" pitchFamily="2" charset="0"/>
              </a:rPr>
              <a:t>nalysed</a:t>
            </a:r>
            <a:r>
              <a:rPr kumimoji="1" lang="en-US" altLang="ja-JP" sz="500" dirty="0">
                <a:latin typeface="Helvetica" pitchFamily="2" charset="0"/>
              </a:rPr>
              <a:t> patients, n (missing</a:t>
            </a:r>
            <a:r>
              <a:rPr lang="en-US" altLang="ja-JP" sz="500" dirty="0">
                <a:latin typeface="Helvetica" pitchFamily="2" charset="0"/>
              </a:rPr>
              <a:t>/ l</a:t>
            </a:r>
            <a:r>
              <a:rPr kumimoji="1" lang="en-US" altLang="ja-JP" sz="500" dirty="0">
                <a:latin typeface="Helvetica" pitchFamily="2" charset="0"/>
              </a:rPr>
              <a:t>ost to follow-up)</a:t>
            </a:r>
            <a:endParaRPr kumimoji="1" lang="ja-JP" altLang="en-US" sz="500">
              <a:latin typeface="Helvetica" pitchFamily="2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3DEA7F08-A1D9-3AB0-1FD3-42B23E46FAD2}"/>
              </a:ext>
            </a:extLst>
          </p:cNvPr>
          <p:cNvSpPr txBox="1"/>
          <p:nvPr/>
        </p:nvSpPr>
        <p:spPr>
          <a:xfrm>
            <a:off x="0" y="7963958"/>
            <a:ext cx="207566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 err="1">
                <a:latin typeface="Helvetica" pitchFamily="2" charset="0"/>
              </a:rPr>
              <a:t>A</a:t>
            </a:r>
            <a:r>
              <a:rPr kumimoji="1" lang="en-US" altLang="ja-JP" sz="500" dirty="0" err="1">
                <a:latin typeface="Helvetica" pitchFamily="2" charset="0"/>
              </a:rPr>
              <a:t>nalysed</a:t>
            </a:r>
            <a:r>
              <a:rPr kumimoji="1" lang="en-US" altLang="ja-JP" sz="500" dirty="0">
                <a:latin typeface="Helvetica" pitchFamily="2" charset="0"/>
              </a:rPr>
              <a:t> patients, n (missing</a:t>
            </a:r>
            <a:r>
              <a:rPr lang="en-US" altLang="ja-JP" sz="500" dirty="0">
                <a:latin typeface="Helvetica" pitchFamily="2" charset="0"/>
              </a:rPr>
              <a:t>/ l</a:t>
            </a:r>
            <a:r>
              <a:rPr kumimoji="1" lang="en-US" altLang="ja-JP" sz="500" dirty="0">
                <a:latin typeface="Helvetica" pitchFamily="2" charset="0"/>
              </a:rPr>
              <a:t>ost to follow-up)</a:t>
            </a:r>
            <a:endParaRPr kumimoji="1" lang="ja-JP" altLang="en-US" sz="500">
              <a:latin typeface="Helvetica" pitchFamily="2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DC21008-1D43-7CA0-D419-FCD808D4E86C}"/>
              </a:ext>
            </a:extLst>
          </p:cNvPr>
          <p:cNvSpPr txBox="1"/>
          <p:nvPr/>
        </p:nvSpPr>
        <p:spPr>
          <a:xfrm>
            <a:off x="3502186" y="3008232"/>
            <a:ext cx="6391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(d)</a:t>
            </a:r>
            <a:endParaRPr kumimoji="1" lang="ja-JP" altLang="en-US" sz="140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E9DE935-3CE2-4B7E-40AD-488165F801CD}"/>
              </a:ext>
            </a:extLst>
          </p:cNvPr>
          <p:cNvSpPr txBox="1"/>
          <p:nvPr/>
        </p:nvSpPr>
        <p:spPr>
          <a:xfrm>
            <a:off x="3506380" y="5863999"/>
            <a:ext cx="5524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(f)</a:t>
            </a:r>
            <a:endParaRPr kumimoji="1" lang="ja-JP" altLang="en-US" sz="140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B6522B1A-7584-A747-A895-FF315111DE68}"/>
              </a:ext>
            </a:extLst>
          </p:cNvPr>
          <p:cNvSpPr txBox="1"/>
          <p:nvPr/>
        </p:nvSpPr>
        <p:spPr>
          <a:xfrm>
            <a:off x="289249" y="126644"/>
            <a:ext cx="65687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/>
              <a:t>Fig. S3 </a:t>
            </a:r>
            <a:r>
              <a:rPr lang="en-GB" altLang="ja-JP" sz="1400" kern="100" dirty="0">
                <a:solidFill>
                  <a:srgbClr val="000000"/>
                </a:solidFill>
                <a:latin typeface="Calibri" panose="020F0502020204030204" pitchFamily="34" charset="0"/>
                <a:ea typeface="游明朝" panose="02020400000000000000" pitchFamily="18" charset="-128"/>
              </a:rPr>
              <a:t>DAS28-ESR, CDAI, and J-HAQ stratified by seropositive and seronegative RA over 3 years in patients enrolled during 2000–2010.</a:t>
            </a:r>
            <a:endParaRPr kumimoji="1" lang="ja-JP" altLang="en-US" sz="140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6289C1-49B9-E84B-91E1-30BD3351CCB1}"/>
              </a:ext>
            </a:extLst>
          </p:cNvPr>
          <p:cNvSpPr/>
          <p:nvPr/>
        </p:nvSpPr>
        <p:spPr>
          <a:xfrm>
            <a:off x="107950" y="8787362"/>
            <a:ext cx="6453188" cy="74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altLang="ja-JP" sz="1000" kern="100" dirty="0">
                <a:solidFill>
                  <a:srgbClr val="000000"/>
                </a:solidFill>
                <a:latin typeface="Calibri" panose="020F0502020204030204" pitchFamily="34" charset="0"/>
                <a:ea typeface="游明朝" panose="02020400000000000000" pitchFamily="18" charset="-128"/>
                <a:cs typeface="Times New Roman" panose="02020603050405020304" pitchFamily="18" charset="0"/>
              </a:rPr>
              <a:t>(a–c) Time trends in (a) DAS</a:t>
            </a:r>
            <a:r>
              <a:rPr lang="en-GB" altLang="ja-JP" sz="1000" kern="100" dirty="0">
                <a:solidFill>
                  <a:srgbClr val="000000"/>
                </a:solidFill>
                <a:latin typeface="Calibri" panose="020F0502020204030204" pitchFamily="34" charset="0"/>
                <a:ea typeface="游明朝" panose="02020400000000000000" pitchFamily="18" charset="-128"/>
                <a:cs typeface="Calibri" panose="020F0502020204030204" pitchFamily="34" charset="0"/>
              </a:rPr>
              <a:t>28-ESR, (b) CDAI, (c) J-HAQ stratified by seropositive and seronegative RA over 3 years.  (d–f) Proportion of patients achieving (d) DAS28 remission (&lt;2.6), (e) CDAI remission (≤2.8) and (f) J-HAQ remission (≤0.5). Error </a:t>
            </a:r>
            <a:r>
              <a:rPr lang="en-US" altLang="ja-JP" sz="1000" kern="100" dirty="0">
                <a:solidFill>
                  <a:srgbClr val="000000"/>
                </a:solidFill>
                <a:latin typeface="Calibri" panose="020F0502020204030204" pitchFamily="34" charset="0"/>
                <a:ea typeface="游明朝" panose="02020400000000000000" pitchFamily="18" charset="-128"/>
                <a:cs typeface="Calibri" panose="020F0502020204030204" pitchFamily="34" charset="0"/>
              </a:rPr>
              <a:t>b</a:t>
            </a:r>
            <a:r>
              <a:rPr lang="en-GB" altLang="ja-JP" sz="1000" kern="100" dirty="0" err="1">
                <a:solidFill>
                  <a:srgbClr val="000000"/>
                </a:solidFill>
                <a:latin typeface="Calibri" panose="020F0502020204030204" pitchFamily="34" charset="0"/>
                <a:ea typeface="游明朝" panose="02020400000000000000" pitchFamily="18" charset="-128"/>
                <a:cs typeface="Calibri" panose="020F0502020204030204" pitchFamily="34" charset="0"/>
              </a:rPr>
              <a:t>ars</a:t>
            </a:r>
            <a:r>
              <a:rPr lang="en-GB" altLang="ja-JP" sz="1000" kern="100" dirty="0">
                <a:solidFill>
                  <a:srgbClr val="000000"/>
                </a:solidFill>
                <a:latin typeface="Calibri" panose="020F0502020204030204" pitchFamily="34" charset="0"/>
                <a:ea typeface="游明朝" panose="02020400000000000000" pitchFamily="18" charset="-128"/>
                <a:cs typeface="Calibri" panose="020F0502020204030204" pitchFamily="34" charset="0"/>
              </a:rPr>
              <a:t> represent 95% confidence intervals. </a:t>
            </a:r>
            <a:r>
              <a:rPr lang="ja-JP" altLang="ja-JP" sz="1000" kern="100" baseline="30000">
                <a:solidFill>
                  <a:srgbClr val="000000"/>
                </a:solidFill>
                <a:latin typeface="Calibri" panose="020F0502020204030204" pitchFamily="34" charset="0"/>
                <a:ea typeface="游明朝" panose="02020400000000000000" pitchFamily="18" charset="-128"/>
                <a:cs typeface="Calibri" panose="020F0502020204030204" pitchFamily="34" charset="0"/>
              </a:rPr>
              <a:t>＊</a:t>
            </a:r>
            <a:r>
              <a:rPr lang="en-GB" altLang="ja-JP" sz="1000" kern="100" dirty="0">
                <a:solidFill>
                  <a:srgbClr val="000000"/>
                </a:solidFill>
                <a:latin typeface="Calibri" panose="020F0502020204030204" pitchFamily="34" charset="0"/>
                <a:ea typeface="游明朝" panose="02020400000000000000" pitchFamily="18" charset="-128"/>
                <a:cs typeface="Calibri" panose="020F0502020204030204" pitchFamily="34" charset="0"/>
              </a:rPr>
              <a:t>p&lt;0.05. </a:t>
            </a:r>
            <a:r>
              <a:rPr lang="en-GB" altLang="ja-JP" sz="1000" kern="100" dirty="0">
                <a:latin typeface="Calibri" panose="020F0502020204030204" pitchFamily="34" charset="0"/>
                <a:ea typeface="游明朝" panose="02020400000000000000" pitchFamily="18" charset="-128"/>
              </a:rPr>
              <a:t>CDAI, Clinical Disease Activity Index; DAS28, 28-joint Disease Activity Score using erythrocyte sedimentation rate; J-HAQ, Japanese version of the Health Assessment Questionnaire.</a:t>
            </a:r>
            <a:endParaRPr lang="ja-JP" altLang="ja-JP" sz="1000" kern="100">
              <a:effectLst/>
              <a:latin typeface="Calibri" panose="020F0502020204030204" pitchFamily="34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ED20608-49FE-BD20-F32F-61DB447B35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68" y="1107440"/>
            <a:ext cx="3345301" cy="16560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467F6CB4-F5A0-84EE-3DE2-3A54AF530E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3466" y="1106761"/>
            <a:ext cx="3363846" cy="165600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B5D68020-31D5-C8EE-7D47-8DB704807D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80" y="3372559"/>
            <a:ext cx="3357831" cy="165600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5C4E8446-E092-F048-4310-FBBDEA7E35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83017" y="3262817"/>
            <a:ext cx="3164295" cy="1548000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3133F662-5B3F-8932-816B-A189C91744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789" y="6463144"/>
            <a:ext cx="3144023" cy="1548000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71FF0376-E0A4-A24D-33CE-C83209A53A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74340" y="6463144"/>
            <a:ext cx="3172972" cy="15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496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E44629C5-706D-7640-A954-E9B135E536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6840435"/>
              </p:ext>
            </p:extLst>
          </p:nvPr>
        </p:nvGraphicFramePr>
        <p:xfrm>
          <a:off x="3353322" y="5262037"/>
          <a:ext cx="3391584" cy="48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8268">
                  <a:extLst>
                    <a:ext uri="{9D8B030D-6E8A-4147-A177-3AD203B41FA5}">
                      <a16:colId xmlns:a16="http://schemas.microsoft.com/office/drawing/2014/main" val="1480706715"/>
                    </a:ext>
                  </a:extLst>
                </a:gridCol>
                <a:gridCol w="396188">
                  <a:extLst>
                    <a:ext uri="{9D8B030D-6E8A-4147-A177-3AD203B41FA5}">
                      <a16:colId xmlns:a16="http://schemas.microsoft.com/office/drawing/2014/main" val="1235716464"/>
                    </a:ext>
                  </a:extLst>
                </a:gridCol>
                <a:gridCol w="396188">
                  <a:extLst>
                    <a:ext uri="{9D8B030D-6E8A-4147-A177-3AD203B41FA5}">
                      <a16:colId xmlns:a16="http://schemas.microsoft.com/office/drawing/2014/main" val="546745465"/>
                    </a:ext>
                  </a:extLst>
                </a:gridCol>
                <a:gridCol w="396188">
                  <a:extLst>
                    <a:ext uri="{9D8B030D-6E8A-4147-A177-3AD203B41FA5}">
                      <a16:colId xmlns:a16="http://schemas.microsoft.com/office/drawing/2014/main" val="3012588964"/>
                    </a:ext>
                  </a:extLst>
                </a:gridCol>
                <a:gridCol w="396188">
                  <a:extLst>
                    <a:ext uri="{9D8B030D-6E8A-4147-A177-3AD203B41FA5}">
                      <a16:colId xmlns:a16="http://schemas.microsoft.com/office/drawing/2014/main" val="3676525410"/>
                    </a:ext>
                  </a:extLst>
                </a:gridCol>
                <a:gridCol w="396188">
                  <a:extLst>
                    <a:ext uri="{9D8B030D-6E8A-4147-A177-3AD203B41FA5}">
                      <a16:colId xmlns:a16="http://schemas.microsoft.com/office/drawing/2014/main" val="1130107750"/>
                    </a:ext>
                  </a:extLst>
                </a:gridCol>
                <a:gridCol w="396188">
                  <a:extLst>
                    <a:ext uri="{9D8B030D-6E8A-4147-A177-3AD203B41FA5}">
                      <a16:colId xmlns:a16="http://schemas.microsoft.com/office/drawing/2014/main" val="4034122547"/>
                    </a:ext>
                  </a:extLst>
                </a:gridCol>
                <a:gridCol w="396188">
                  <a:extLst>
                    <a:ext uri="{9D8B030D-6E8A-4147-A177-3AD203B41FA5}">
                      <a16:colId xmlns:a16="http://schemas.microsoft.com/office/drawing/2014/main" val="3617416339"/>
                    </a:ext>
                  </a:extLst>
                </a:gridCol>
              </a:tblGrid>
              <a:tr h="137530"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Seronegative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308 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(0)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261 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(47)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253 (55)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222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(86)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215 (93)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186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 (122)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172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(136)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9933527"/>
                  </a:ext>
                </a:extLst>
              </a:tr>
              <a:tr h="137530"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Seropositive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1404 (7)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1208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(203)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1116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(295)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1036 (375)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951 (460)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894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(517)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836 (575)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8345725"/>
                  </a:ext>
                </a:extLst>
              </a:tr>
            </a:tbl>
          </a:graphicData>
        </a:graphic>
      </p:graphicFrame>
      <p:graphicFrame>
        <p:nvGraphicFramePr>
          <p:cNvPr id="12" name="表 11">
            <a:extLst>
              <a:ext uri="{FF2B5EF4-FFF2-40B4-BE49-F238E27FC236}">
                <a16:creationId xmlns:a16="http://schemas.microsoft.com/office/drawing/2014/main" id="{9D168AA7-6DFE-7D46-A20D-FC666E0E40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6187889"/>
              </p:ext>
            </p:extLst>
          </p:nvPr>
        </p:nvGraphicFramePr>
        <p:xfrm>
          <a:off x="-43037" y="8106189"/>
          <a:ext cx="3375806" cy="48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5391">
                  <a:extLst>
                    <a:ext uri="{9D8B030D-6E8A-4147-A177-3AD203B41FA5}">
                      <a16:colId xmlns:a16="http://schemas.microsoft.com/office/drawing/2014/main" val="1480706715"/>
                    </a:ext>
                  </a:extLst>
                </a:gridCol>
                <a:gridCol w="394345">
                  <a:extLst>
                    <a:ext uri="{9D8B030D-6E8A-4147-A177-3AD203B41FA5}">
                      <a16:colId xmlns:a16="http://schemas.microsoft.com/office/drawing/2014/main" val="1235716464"/>
                    </a:ext>
                  </a:extLst>
                </a:gridCol>
                <a:gridCol w="394345">
                  <a:extLst>
                    <a:ext uri="{9D8B030D-6E8A-4147-A177-3AD203B41FA5}">
                      <a16:colId xmlns:a16="http://schemas.microsoft.com/office/drawing/2014/main" val="546745465"/>
                    </a:ext>
                  </a:extLst>
                </a:gridCol>
                <a:gridCol w="394345">
                  <a:extLst>
                    <a:ext uri="{9D8B030D-6E8A-4147-A177-3AD203B41FA5}">
                      <a16:colId xmlns:a16="http://schemas.microsoft.com/office/drawing/2014/main" val="3012588964"/>
                    </a:ext>
                  </a:extLst>
                </a:gridCol>
                <a:gridCol w="394345">
                  <a:extLst>
                    <a:ext uri="{9D8B030D-6E8A-4147-A177-3AD203B41FA5}">
                      <a16:colId xmlns:a16="http://schemas.microsoft.com/office/drawing/2014/main" val="3676525410"/>
                    </a:ext>
                  </a:extLst>
                </a:gridCol>
                <a:gridCol w="394345">
                  <a:extLst>
                    <a:ext uri="{9D8B030D-6E8A-4147-A177-3AD203B41FA5}">
                      <a16:colId xmlns:a16="http://schemas.microsoft.com/office/drawing/2014/main" val="1130107750"/>
                    </a:ext>
                  </a:extLst>
                </a:gridCol>
                <a:gridCol w="394345">
                  <a:extLst>
                    <a:ext uri="{9D8B030D-6E8A-4147-A177-3AD203B41FA5}">
                      <a16:colId xmlns:a16="http://schemas.microsoft.com/office/drawing/2014/main" val="4034122547"/>
                    </a:ext>
                  </a:extLst>
                </a:gridCol>
                <a:gridCol w="394345">
                  <a:extLst>
                    <a:ext uri="{9D8B030D-6E8A-4147-A177-3AD203B41FA5}">
                      <a16:colId xmlns:a16="http://schemas.microsoft.com/office/drawing/2014/main" val="3617416339"/>
                    </a:ext>
                  </a:extLst>
                </a:gridCol>
              </a:tblGrid>
              <a:tr h="137530"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Seronegative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307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 (1)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259 (49)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251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(57)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221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(87)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212 (96)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186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(122)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171 (137)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9933527"/>
                  </a:ext>
                </a:extLst>
              </a:tr>
              <a:tr h="137530"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Seropositive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1400 (11)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1198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(213)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1110 (301)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1030 (381)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945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 (466)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890 (521)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830 (581)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8345725"/>
                  </a:ext>
                </a:extLst>
              </a:tr>
            </a:tbl>
          </a:graphicData>
        </a:graphic>
      </p:graphicFrame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FBCBBAC7-2C81-E940-9F8E-6CFEC8E160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302570"/>
              </p:ext>
            </p:extLst>
          </p:nvPr>
        </p:nvGraphicFramePr>
        <p:xfrm>
          <a:off x="3457592" y="8122583"/>
          <a:ext cx="3288832" cy="48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9537">
                  <a:extLst>
                    <a:ext uri="{9D8B030D-6E8A-4147-A177-3AD203B41FA5}">
                      <a16:colId xmlns:a16="http://schemas.microsoft.com/office/drawing/2014/main" val="1480706715"/>
                    </a:ext>
                  </a:extLst>
                </a:gridCol>
                <a:gridCol w="384185">
                  <a:extLst>
                    <a:ext uri="{9D8B030D-6E8A-4147-A177-3AD203B41FA5}">
                      <a16:colId xmlns:a16="http://schemas.microsoft.com/office/drawing/2014/main" val="1235716464"/>
                    </a:ext>
                  </a:extLst>
                </a:gridCol>
                <a:gridCol w="384185">
                  <a:extLst>
                    <a:ext uri="{9D8B030D-6E8A-4147-A177-3AD203B41FA5}">
                      <a16:colId xmlns:a16="http://schemas.microsoft.com/office/drawing/2014/main" val="546745465"/>
                    </a:ext>
                  </a:extLst>
                </a:gridCol>
                <a:gridCol w="384185">
                  <a:extLst>
                    <a:ext uri="{9D8B030D-6E8A-4147-A177-3AD203B41FA5}">
                      <a16:colId xmlns:a16="http://schemas.microsoft.com/office/drawing/2014/main" val="3012588964"/>
                    </a:ext>
                  </a:extLst>
                </a:gridCol>
                <a:gridCol w="384185">
                  <a:extLst>
                    <a:ext uri="{9D8B030D-6E8A-4147-A177-3AD203B41FA5}">
                      <a16:colId xmlns:a16="http://schemas.microsoft.com/office/drawing/2014/main" val="3676525410"/>
                    </a:ext>
                  </a:extLst>
                </a:gridCol>
                <a:gridCol w="384185">
                  <a:extLst>
                    <a:ext uri="{9D8B030D-6E8A-4147-A177-3AD203B41FA5}">
                      <a16:colId xmlns:a16="http://schemas.microsoft.com/office/drawing/2014/main" val="1130107750"/>
                    </a:ext>
                  </a:extLst>
                </a:gridCol>
                <a:gridCol w="384185">
                  <a:extLst>
                    <a:ext uri="{9D8B030D-6E8A-4147-A177-3AD203B41FA5}">
                      <a16:colId xmlns:a16="http://schemas.microsoft.com/office/drawing/2014/main" val="4034122547"/>
                    </a:ext>
                  </a:extLst>
                </a:gridCol>
                <a:gridCol w="384185">
                  <a:extLst>
                    <a:ext uri="{9D8B030D-6E8A-4147-A177-3AD203B41FA5}">
                      <a16:colId xmlns:a16="http://schemas.microsoft.com/office/drawing/2014/main" val="3617416339"/>
                    </a:ext>
                  </a:extLst>
                </a:gridCol>
              </a:tblGrid>
              <a:tr h="137530"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Seronegative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307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(1)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261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 (47)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254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 (54)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222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(86)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215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(93)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187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(121)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172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(136)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9933527"/>
                  </a:ext>
                </a:extLst>
              </a:tr>
              <a:tr h="137530">
                <a:tc>
                  <a:txBody>
                    <a:bodyPr/>
                    <a:lstStyle/>
                    <a:p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Seropositive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1410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 (1)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1209 </a:t>
                      </a:r>
                      <a:r>
                        <a:rPr kumimoji="1" lang="en-US" altLang="ja-JP" sz="500" b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(202)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1120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 (291)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1036 (375)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954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(457)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892 (519)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836</a:t>
                      </a:r>
                    </a:p>
                    <a:p>
                      <a:pPr algn="ctr"/>
                      <a:r>
                        <a:rPr kumimoji="1" lang="en-US" altLang="ja-JP" sz="500" b="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(575)</a:t>
                      </a:r>
                      <a:endParaRPr kumimoji="1" lang="ja-JP" altLang="en-US" sz="500" b="0">
                        <a:solidFill>
                          <a:schemeClr val="tx1"/>
                        </a:solidFill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8345725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166440E-2D2A-F3B2-97B0-69C1C21385D6}"/>
              </a:ext>
            </a:extLst>
          </p:cNvPr>
          <p:cNvSpPr txBox="1"/>
          <p:nvPr/>
        </p:nvSpPr>
        <p:spPr>
          <a:xfrm>
            <a:off x="101600" y="656689"/>
            <a:ext cx="127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(a)</a:t>
            </a:r>
            <a:endParaRPr kumimoji="1" lang="ja-JP" altLang="en-US" sz="140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441F964-D4BD-CEBD-094C-C198FE84769A}"/>
              </a:ext>
            </a:extLst>
          </p:cNvPr>
          <p:cNvSpPr txBox="1"/>
          <p:nvPr/>
        </p:nvSpPr>
        <p:spPr>
          <a:xfrm>
            <a:off x="159171" y="2998905"/>
            <a:ext cx="127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(c)</a:t>
            </a:r>
            <a:endParaRPr kumimoji="1" lang="ja-JP" altLang="en-US" sz="140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9618C90-4629-A0FD-380D-FD69A8DA8558}"/>
              </a:ext>
            </a:extLst>
          </p:cNvPr>
          <p:cNvSpPr txBox="1"/>
          <p:nvPr/>
        </p:nvSpPr>
        <p:spPr>
          <a:xfrm>
            <a:off x="3494098" y="581042"/>
            <a:ext cx="127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/>
              <a:t>(b)</a:t>
            </a:r>
            <a:endParaRPr kumimoji="1" lang="ja-JP" altLang="en-US" sz="14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415552C-256C-6537-CD6D-81A056DBB5C1}"/>
              </a:ext>
            </a:extLst>
          </p:cNvPr>
          <p:cNvSpPr txBox="1"/>
          <p:nvPr/>
        </p:nvSpPr>
        <p:spPr>
          <a:xfrm>
            <a:off x="101600" y="5919986"/>
            <a:ext cx="127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(e)</a:t>
            </a:r>
            <a:endParaRPr kumimoji="1" lang="ja-JP" altLang="en-US" sz="140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32CA789-6AB9-8D45-593C-58E26DBE3845}"/>
              </a:ext>
            </a:extLst>
          </p:cNvPr>
          <p:cNvSpPr txBox="1"/>
          <p:nvPr/>
        </p:nvSpPr>
        <p:spPr>
          <a:xfrm>
            <a:off x="3353322" y="5098272"/>
            <a:ext cx="225820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 err="1">
                <a:latin typeface="Helvetica" pitchFamily="2" charset="0"/>
              </a:rPr>
              <a:t>A</a:t>
            </a:r>
            <a:r>
              <a:rPr kumimoji="1" lang="en-US" altLang="ja-JP" sz="500" dirty="0" err="1">
                <a:latin typeface="Helvetica" pitchFamily="2" charset="0"/>
              </a:rPr>
              <a:t>nalysed</a:t>
            </a:r>
            <a:r>
              <a:rPr kumimoji="1" lang="en-US" altLang="ja-JP" sz="500" dirty="0">
                <a:latin typeface="Helvetica" pitchFamily="2" charset="0"/>
              </a:rPr>
              <a:t> patients, n (missing</a:t>
            </a:r>
            <a:r>
              <a:rPr lang="en-US" altLang="ja-JP" sz="500" dirty="0">
                <a:latin typeface="Helvetica" pitchFamily="2" charset="0"/>
              </a:rPr>
              <a:t>/ l</a:t>
            </a:r>
            <a:r>
              <a:rPr kumimoji="1" lang="en-US" altLang="ja-JP" sz="500" dirty="0">
                <a:latin typeface="Helvetica" pitchFamily="2" charset="0"/>
              </a:rPr>
              <a:t>ost to follow-up)</a:t>
            </a:r>
            <a:endParaRPr kumimoji="1" lang="ja-JP" altLang="en-US" sz="500">
              <a:latin typeface="Helvetica" pitchFamily="2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43B7861-1500-A84B-2971-F9F36E088198}"/>
              </a:ext>
            </a:extLst>
          </p:cNvPr>
          <p:cNvSpPr txBox="1"/>
          <p:nvPr/>
        </p:nvSpPr>
        <p:spPr>
          <a:xfrm>
            <a:off x="3453089" y="7953306"/>
            <a:ext cx="207566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 err="1">
                <a:latin typeface="Helvetica" pitchFamily="2" charset="0"/>
              </a:rPr>
              <a:t>A</a:t>
            </a:r>
            <a:r>
              <a:rPr kumimoji="1" lang="en-US" altLang="ja-JP" sz="500" dirty="0" err="1">
                <a:latin typeface="Helvetica" pitchFamily="2" charset="0"/>
              </a:rPr>
              <a:t>nalysed</a:t>
            </a:r>
            <a:r>
              <a:rPr kumimoji="1" lang="en-US" altLang="ja-JP" sz="500" dirty="0">
                <a:latin typeface="Helvetica" pitchFamily="2" charset="0"/>
              </a:rPr>
              <a:t> patients, n (missing</a:t>
            </a:r>
            <a:r>
              <a:rPr lang="en-US" altLang="ja-JP" sz="500" dirty="0">
                <a:latin typeface="Helvetica" pitchFamily="2" charset="0"/>
              </a:rPr>
              <a:t>/ l</a:t>
            </a:r>
            <a:r>
              <a:rPr kumimoji="1" lang="en-US" altLang="ja-JP" sz="500" dirty="0">
                <a:latin typeface="Helvetica" pitchFamily="2" charset="0"/>
              </a:rPr>
              <a:t>ost to follow-up)</a:t>
            </a:r>
            <a:endParaRPr kumimoji="1" lang="ja-JP" altLang="en-US" sz="500">
              <a:latin typeface="Helvetica" pitchFamily="2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3DEA7F08-A1D9-3AB0-1FD3-42B23E46FAD2}"/>
              </a:ext>
            </a:extLst>
          </p:cNvPr>
          <p:cNvSpPr txBox="1"/>
          <p:nvPr/>
        </p:nvSpPr>
        <p:spPr>
          <a:xfrm>
            <a:off x="-43038" y="7953306"/>
            <a:ext cx="222395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 err="1">
                <a:latin typeface="Helvetica" pitchFamily="2" charset="0"/>
              </a:rPr>
              <a:t>A</a:t>
            </a:r>
            <a:r>
              <a:rPr kumimoji="1" lang="en-US" altLang="ja-JP" sz="500" dirty="0" err="1">
                <a:latin typeface="Helvetica" pitchFamily="2" charset="0"/>
              </a:rPr>
              <a:t>nalysed</a:t>
            </a:r>
            <a:r>
              <a:rPr kumimoji="1" lang="en-US" altLang="ja-JP" sz="500" dirty="0">
                <a:latin typeface="Helvetica" pitchFamily="2" charset="0"/>
              </a:rPr>
              <a:t> patients, n (missing</a:t>
            </a:r>
            <a:r>
              <a:rPr lang="en-US" altLang="ja-JP" sz="500" dirty="0">
                <a:latin typeface="Helvetica" pitchFamily="2" charset="0"/>
              </a:rPr>
              <a:t>/ l</a:t>
            </a:r>
            <a:r>
              <a:rPr kumimoji="1" lang="en-US" altLang="ja-JP" sz="500" dirty="0">
                <a:latin typeface="Helvetica" pitchFamily="2" charset="0"/>
              </a:rPr>
              <a:t>ost to follow-up)</a:t>
            </a:r>
            <a:endParaRPr kumimoji="1" lang="ja-JP" altLang="en-US" sz="500">
              <a:latin typeface="Helvetica" pitchFamily="2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DC21008-1D43-7CA0-D419-FCD808D4E86C}"/>
              </a:ext>
            </a:extLst>
          </p:cNvPr>
          <p:cNvSpPr txBox="1"/>
          <p:nvPr/>
        </p:nvSpPr>
        <p:spPr>
          <a:xfrm>
            <a:off x="3502186" y="2998906"/>
            <a:ext cx="6391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(d)</a:t>
            </a:r>
            <a:endParaRPr kumimoji="1" lang="ja-JP" altLang="en-US" sz="140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E9DE935-3CE2-4B7E-40AD-488165F801CD}"/>
              </a:ext>
            </a:extLst>
          </p:cNvPr>
          <p:cNvSpPr txBox="1"/>
          <p:nvPr/>
        </p:nvSpPr>
        <p:spPr>
          <a:xfrm>
            <a:off x="3506380" y="5919986"/>
            <a:ext cx="3863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(f)</a:t>
            </a:r>
            <a:endParaRPr kumimoji="1" lang="ja-JP" altLang="en-US" sz="140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97FEC72-EDBE-1143-B885-36E0379CAA8A}"/>
              </a:ext>
            </a:extLst>
          </p:cNvPr>
          <p:cNvSpPr txBox="1"/>
          <p:nvPr/>
        </p:nvSpPr>
        <p:spPr>
          <a:xfrm>
            <a:off x="289249" y="70664"/>
            <a:ext cx="65687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/>
              <a:t>Fig. S4 </a:t>
            </a:r>
            <a:r>
              <a:rPr lang="en-GB" altLang="ja-JP" sz="1400" kern="100" dirty="0">
                <a:solidFill>
                  <a:srgbClr val="000000"/>
                </a:solidFill>
                <a:latin typeface="Calibri" panose="020F0502020204030204" pitchFamily="34" charset="0"/>
                <a:ea typeface="游明朝" panose="02020400000000000000" pitchFamily="18" charset="-128"/>
              </a:rPr>
              <a:t>DAS28-ESR, CDAI, and J-HAQ stratified by seropositive and seronegative RA over 3 years in patients enrolled during 2011–2021.</a:t>
            </a:r>
            <a:endParaRPr kumimoji="1" lang="ja-JP" altLang="en-US" sz="1400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69DA1AED-9136-FC44-B659-16835BDA24D5}"/>
              </a:ext>
            </a:extLst>
          </p:cNvPr>
          <p:cNvSpPr/>
          <p:nvPr/>
        </p:nvSpPr>
        <p:spPr>
          <a:xfrm>
            <a:off x="107950" y="8787362"/>
            <a:ext cx="6453188" cy="74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altLang="ja-JP" sz="1000" kern="100" dirty="0">
                <a:solidFill>
                  <a:srgbClr val="000000"/>
                </a:solidFill>
                <a:latin typeface="Calibri" panose="020F0502020204030204" pitchFamily="34" charset="0"/>
                <a:ea typeface="游明朝" panose="02020400000000000000" pitchFamily="18" charset="-128"/>
                <a:cs typeface="Times New Roman" panose="02020603050405020304" pitchFamily="18" charset="0"/>
              </a:rPr>
              <a:t>(a–c) Time trends in (a) DAS</a:t>
            </a:r>
            <a:r>
              <a:rPr lang="en-GB" altLang="ja-JP" sz="1000" kern="100" dirty="0">
                <a:solidFill>
                  <a:srgbClr val="000000"/>
                </a:solidFill>
                <a:latin typeface="Calibri" panose="020F0502020204030204" pitchFamily="34" charset="0"/>
                <a:ea typeface="游明朝" panose="02020400000000000000" pitchFamily="18" charset="-128"/>
                <a:cs typeface="Calibri" panose="020F0502020204030204" pitchFamily="34" charset="0"/>
              </a:rPr>
              <a:t>28-ESR, (b) CDAI, (c) J-HAQ stratified by seropositive and seronegative RA over 3 years.  (d–f) Proportion of patients achieving (d) DAS28 remission (&lt;2.6), (e) CDAI remission (≤2.8) and (f) J-HAQ remission (≤0.5). Error </a:t>
            </a:r>
            <a:r>
              <a:rPr lang="en-US" altLang="ja-JP" sz="1000" kern="100" dirty="0">
                <a:solidFill>
                  <a:srgbClr val="000000"/>
                </a:solidFill>
                <a:latin typeface="Calibri" panose="020F0502020204030204" pitchFamily="34" charset="0"/>
                <a:ea typeface="游明朝" panose="02020400000000000000" pitchFamily="18" charset="-128"/>
                <a:cs typeface="Calibri" panose="020F0502020204030204" pitchFamily="34" charset="0"/>
              </a:rPr>
              <a:t>b</a:t>
            </a:r>
            <a:r>
              <a:rPr lang="en-GB" altLang="ja-JP" sz="1000" kern="100" dirty="0" err="1">
                <a:solidFill>
                  <a:srgbClr val="000000"/>
                </a:solidFill>
                <a:latin typeface="Calibri" panose="020F0502020204030204" pitchFamily="34" charset="0"/>
                <a:ea typeface="游明朝" panose="02020400000000000000" pitchFamily="18" charset="-128"/>
                <a:cs typeface="Calibri" panose="020F0502020204030204" pitchFamily="34" charset="0"/>
              </a:rPr>
              <a:t>ars</a:t>
            </a:r>
            <a:r>
              <a:rPr lang="en-GB" altLang="ja-JP" sz="1000" kern="100" dirty="0">
                <a:solidFill>
                  <a:srgbClr val="000000"/>
                </a:solidFill>
                <a:latin typeface="Calibri" panose="020F0502020204030204" pitchFamily="34" charset="0"/>
                <a:ea typeface="游明朝" panose="02020400000000000000" pitchFamily="18" charset="-128"/>
                <a:cs typeface="Calibri" panose="020F0502020204030204" pitchFamily="34" charset="0"/>
              </a:rPr>
              <a:t> represent 95% confidence intervals. </a:t>
            </a:r>
            <a:r>
              <a:rPr lang="ja-JP" altLang="ja-JP" sz="1000" kern="100" baseline="30000">
                <a:solidFill>
                  <a:srgbClr val="000000"/>
                </a:solidFill>
                <a:latin typeface="Calibri" panose="020F0502020204030204" pitchFamily="34" charset="0"/>
                <a:ea typeface="游明朝" panose="02020400000000000000" pitchFamily="18" charset="-128"/>
                <a:cs typeface="Calibri" panose="020F0502020204030204" pitchFamily="34" charset="0"/>
              </a:rPr>
              <a:t>＊</a:t>
            </a:r>
            <a:r>
              <a:rPr lang="en-GB" altLang="ja-JP" sz="1000" kern="100" dirty="0">
                <a:solidFill>
                  <a:srgbClr val="000000"/>
                </a:solidFill>
                <a:latin typeface="Calibri" panose="020F0502020204030204" pitchFamily="34" charset="0"/>
                <a:ea typeface="游明朝" panose="02020400000000000000" pitchFamily="18" charset="-128"/>
                <a:cs typeface="Calibri" panose="020F0502020204030204" pitchFamily="34" charset="0"/>
              </a:rPr>
              <a:t>p&lt;0.05. </a:t>
            </a:r>
            <a:r>
              <a:rPr lang="en-GB" altLang="ja-JP" sz="1000" kern="100" dirty="0">
                <a:latin typeface="Calibri" panose="020F0502020204030204" pitchFamily="34" charset="0"/>
                <a:ea typeface="游明朝" panose="02020400000000000000" pitchFamily="18" charset="-128"/>
              </a:rPr>
              <a:t>CDAI, Clinical Disease Activity Index; DAS28, 28-joint Disease Activity Score using erythrocyte sedimentation rate; J-HAQ, Japanese version of the Health Assessment Questionnaire.</a:t>
            </a:r>
            <a:endParaRPr lang="ja-JP" altLang="ja-JP" sz="1000" kern="100">
              <a:effectLst/>
              <a:latin typeface="Calibri" panose="020F0502020204030204" pitchFamily="34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68176DB2-61EB-A162-004A-439A0F131E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80" y="1083462"/>
            <a:ext cx="3375809" cy="165600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C16B6858-51E7-3B1E-2DF8-5606751E02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6125" y="1096222"/>
            <a:ext cx="3391586" cy="1656000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E50AE288-0E3D-F8CA-855D-676DE9F00B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57" y="3488879"/>
            <a:ext cx="3327138" cy="1656000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17117D39-23CC-5FC1-A13A-C3DECA4589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9617" y="3474634"/>
            <a:ext cx="3161449" cy="1548000"/>
          </a:xfrm>
          <a:prstGeom prst="rect">
            <a:avLst/>
          </a:prstGeom>
          <a:solidFill>
            <a:schemeClr val="accent2"/>
          </a:solidFill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AE6AAEE3-AEDF-EE4E-150C-0CEF4770C3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3746" y="6364696"/>
            <a:ext cx="3152704" cy="1548000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EF0C4551-7901-CC17-D853-8DD4C392662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3015"/>
          <a:stretch/>
        </p:blipFill>
        <p:spPr>
          <a:xfrm>
            <a:off x="3742152" y="6373189"/>
            <a:ext cx="3115559" cy="1501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1532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1230</TotalTime>
  <Words>815</Words>
  <Application>Microsoft Macintosh PowerPoint</Application>
  <PresentationFormat>A4 210 x 297 mm</PresentationFormat>
  <Paragraphs>162</Paragraphs>
  <Slides>4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3" baseType="lpstr">
      <vt:lpstr>游ゴシック</vt:lpstr>
      <vt:lpstr>游ゴシック Light</vt:lpstr>
      <vt:lpstr>游明朝</vt:lpstr>
      <vt:lpstr>Arial</vt:lpstr>
      <vt:lpstr>Calibri</vt:lpstr>
      <vt:lpstr>Calibri Light</vt:lpstr>
      <vt:lpstr>Helvetica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智昭 樋口</dc:creator>
  <cp:lastModifiedBy>Microsoft Office User</cp:lastModifiedBy>
  <cp:revision>65</cp:revision>
  <cp:lastPrinted>2025-11-11T04:54:02Z</cp:lastPrinted>
  <dcterms:created xsi:type="dcterms:W3CDTF">2025-06-03T14:05:12Z</dcterms:created>
  <dcterms:modified xsi:type="dcterms:W3CDTF">2026-03-23T14:13:57Z</dcterms:modified>
</cp:coreProperties>
</file>