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436" r:id="rId2"/>
  </p:sldIdLst>
  <p:sldSz cx="9144000" cy="6858000" type="screen4x3"/>
  <p:notesSz cx="6735763" cy="986631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ＭＳ ゴシック" panose="020B0609070205080204" pitchFamily="49" charset="-128"/>
        <a:ea typeface="ＭＳ ゴシック" panose="020B0609070205080204" pitchFamily="49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ＭＳ ゴシック" panose="020B0609070205080204" pitchFamily="49" charset="-128"/>
        <a:ea typeface="ＭＳ ゴシック" panose="020B0609070205080204" pitchFamily="49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ＭＳ ゴシック" panose="020B0609070205080204" pitchFamily="49" charset="-128"/>
        <a:ea typeface="ＭＳ ゴシック" panose="020B0609070205080204" pitchFamily="49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ＭＳ ゴシック" panose="020B0609070205080204" pitchFamily="49" charset="-128"/>
        <a:ea typeface="ＭＳ ゴシック" panose="020B0609070205080204" pitchFamily="49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ＭＳ ゴシック" panose="020B0609070205080204" pitchFamily="49" charset="-128"/>
        <a:ea typeface="ＭＳ ゴシック" panose="020B0609070205080204" pitchFamily="49" charset="-128"/>
        <a:cs typeface="+mn-cs"/>
      </a:defRPr>
    </a:lvl5pPr>
    <a:lvl6pPr marL="2286000" algn="l" defTabSz="914400" rtl="0" eaLnBrk="1" latinLnBrk="0" hangingPunct="1">
      <a:defRPr kumimoji="1" sz="2400" b="1" kern="1200">
        <a:solidFill>
          <a:schemeClr val="tx1"/>
        </a:solidFill>
        <a:latin typeface="ＭＳ ゴシック" panose="020B0609070205080204" pitchFamily="49" charset="-128"/>
        <a:ea typeface="ＭＳ ゴシック" panose="020B0609070205080204" pitchFamily="49" charset="-128"/>
        <a:cs typeface="+mn-cs"/>
      </a:defRPr>
    </a:lvl6pPr>
    <a:lvl7pPr marL="2743200" algn="l" defTabSz="914400" rtl="0" eaLnBrk="1" latinLnBrk="0" hangingPunct="1">
      <a:defRPr kumimoji="1" sz="2400" b="1" kern="1200">
        <a:solidFill>
          <a:schemeClr val="tx1"/>
        </a:solidFill>
        <a:latin typeface="ＭＳ ゴシック" panose="020B0609070205080204" pitchFamily="49" charset="-128"/>
        <a:ea typeface="ＭＳ ゴシック" panose="020B0609070205080204" pitchFamily="49" charset="-128"/>
        <a:cs typeface="+mn-cs"/>
      </a:defRPr>
    </a:lvl7pPr>
    <a:lvl8pPr marL="3200400" algn="l" defTabSz="914400" rtl="0" eaLnBrk="1" latinLnBrk="0" hangingPunct="1">
      <a:defRPr kumimoji="1" sz="2400" b="1" kern="1200">
        <a:solidFill>
          <a:schemeClr val="tx1"/>
        </a:solidFill>
        <a:latin typeface="ＭＳ ゴシック" panose="020B0609070205080204" pitchFamily="49" charset="-128"/>
        <a:ea typeface="ＭＳ ゴシック" panose="020B0609070205080204" pitchFamily="49" charset="-128"/>
        <a:cs typeface="+mn-cs"/>
      </a:defRPr>
    </a:lvl8pPr>
    <a:lvl9pPr marL="3657600" algn="l" defTabSz="914400" rtl="0" eaLnBrk="1" latinLnBrk="0" hangingPunct="1">
      <a:defRPr kumimoji="1" sz="2400" b="1" kern="1200">
        <a:solidFill>
          <a:schemeClr val="tx1"/>
        </a:solidFill>
        <a:latin typeface="ＭＳ ゴシック" panose="020B0609070205080204" pitchFamily="49" charset="-128"/>
        <a:ea typeface="ＭＳ ゴシック" panose="020B0609070205080204" pitchFamily="49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>
          <p15:clr>
            <a:srgbClr val="A4A3A4"/>
          </p15:clr>
        </p15:guide>
        <p15:guide id="2" pos="212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05" autoAdjust="0"/>
    <p:restoredTop sz="94822" autoAdjust="0"/>
  </p:normalViewPr>
  <p:slideViewPr>
    <p:cSldViewPr showGuides="1">
      <p:cViewPr varScale="1">
        <p:scale>
          <a:sx n="68" d="100"/>
          <a:sy n="68" d="100"/>
        </p:scale>
        <p:origin x="436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57" d="100"/>
          <a:sy n="57" d="100"/>
        </p:scale>
        <p:origin x="-1704" y="-72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140B21E3-786F-4468-93D2-1D99025632C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Times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0AA829F5-0B93-D637-D71A-54A9AFBC5FD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Times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8EFF72BB-B6F5-C823-D4A1-FFA3ADC5F79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Times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AB7DD31C-D57D-230D-E92F-263E3CB7C69F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Times" pitchFamily="2" charset="0"/>
              </a:defRPr>
            </a:lvl1pPr>
          </a:lstStyle>
          <a:p>
            <a:pPr>
              <a:defRPr/>
            </a:pPr>
            <a:fld id="{A19A3ADC-9F0E-1543-A7DB-957F82A5E82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5689A742-84FA-A987-5526-CE74A49811B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A0640A29-5E24-34F3-6FA2-D80DDC2559F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0EE41F76-E0E8-9BAC-AF3A-A1E3C9EE094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3" name="Rectangle 5">
            <a:extLst>
              <a:ext uri="{FF2B5EF4-FFF2-40B4-BE49-F238E27FC236}">
                <a16:creationId xmlns:a16="http://schemas.microsoft.com/office/drawing/2014/main" id="{45D47582-A827-AC5C-DB1F-271FE296B74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686300"/>
            <a:ext cx="493871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37894" name="Rectangle 6">
            <a:extLst>
              <a:ext uri="{FF2B5EF4-FFF2-40B4-BE49-F238E27FC236}">
                <a16:creationId xmlns:a16="http://schemas.microsoft.com/office/drawing/2014/main" id="{81E6DBAA-A8CE-7726-759D-29CBAB5FDEF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7895" name="Rectangle 7">
            <a:extLst>
              <a:ext uri="{FF2B5EF4-FFF2-40B4-BE49-F238E27FC236}">
                <a16:creationId xmlns:a16="http://schemas.microsoft.com/office/drawing/2014/main" id="{78226C1F-6426-F9A0-614E-C0F41B9FB8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8EADE66-9271-0243-962E-F04F8123F16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" charset="0"/>
        <a:ea typeface="Osaka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" charset="0"/>
        <a:ea typeface="Osaka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" charset="0"/>
        <a:ea typeface="Osaka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" charset="0"/>
        <a:ea typeface="Osaka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" charset="0"/>
        <a:ea typeface="Osaka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8EADE66-9271-0243-962E-F04F8123F164}" type="slidenum">
              <a:rPr lang="en-US" altLang="ja-JP" smtClean="0"/>
              <a:pPr>
                <a:defRPr/>
              </a:pPr>
              <a:t>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60610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A1A40AF-5E56-6F4B-D934-E45528EB6F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5C8DC4E-4CF1-F053-1357-BD9A2792B6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F2340A2-A289-0D37-33B0-D7BACFF7B8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44E3C5-2BD3-5045-A9D8-E718F0668C4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31580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ECD2DF4-3DC9-0FB0-9529-7332800A00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DD1993D-C746-CDFB-070B-C1798F86954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64DCA87-FA2D-72B8-BB3B-6BBAE9BA94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16C9EA-A046-644D-9C72-9919646CCBD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33731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AB7E29E-102B-7E76-0642-FD45E5B8DC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8A56C98-28F9-576E-38E6-D723F11FDF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6DBC5A6-44A6-AD3B-E67D-63F0810CA9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92C3B0-8D48-2041-9345-F1E12C61CDF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27256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7357BC-6264-20D0-6A75-2A9067C415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A17EBA-3C1A-3A3D-DC58-2F864AD080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B46C10-6925-0CAB-E98C-31A1629BC7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62B956-2764-2C4D-9B02-C9B8C035ED3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67438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078D2B2-39E9-7DF7-7659-39BD5DF5A6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3306790-3714-ED8A-FCD9-AFCDB22F4E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E22BA39-2DDC-452B-880D-E4CC631C09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6F6DA0-2DE2-C145-9B20-F4205E4AF73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17902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89A7CC3-551C-7A6E-D3AC-6B79FF9B08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A40AA97-E619-17DF-2B95-FADB8B9763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363C95F-D1DD-4799-0C7F-92BAC9063C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47B744-10DF-0147-B5B8-E13627A787F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36333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3ADA3C4-5F2C-DA49-5839-E150A2F1C7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B4642BC-5593-064A-F193-684E309BB4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BECFCD0-7773-8D74-F713-F819B9F0A0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6A73F8-E5C8-2F4C-B055-7EEF4EB20AB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06281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B82229-8DBF-4578-7192-4D381DB4BC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96FFDE-C6DE-739B-89C6-EB43C9A163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8204FD-0F03-8A76-2D62-9CD125B7A0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552643-3803-E841-985E-CA47CEDF93A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36658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E2431C-F78F-904C-313D-43A3E2DCED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EB3519-4343-FB64-4DEC-1D6B032B7B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64E5F66-12DA-7632-F88D-EA334E2D8F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1345AA-78F5-8844-B221-7289434BB71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77929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B1BD671-1BC7-073C-816E-15083EAF1D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2E477F1-B259-1BF3-C519-E074762E59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1A156FB-A41A-9ABC-D61F-7F12EED261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20825-3DA7-984D-A9AD-0A40F2827A5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38563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91613D0-DDCD-31F5-2281-2A82EAAB0D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8FCFD80-FD6F-100A-01D4-D4E7974ADB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CE220C1-D09D-B841-A0A6-3EE54D8871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1D37B1-F201-934A-8B8D-7ABDDB4653E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45966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32659A5-E14C-B401-D76D-B1C9590160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75FB27C-5203-3C71-AA5A-5B5C114CE3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2A04261-5FC8-79F8-3D62-F00DED9D4D6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BB44A39-BA79-13F5-9277-6E3EDA4FA2D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7A63F72-82E1-4DE2-9D62-62FCCC16C79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latin typeface="Times" pitchFamily="2" charset="0"/>
                <a:ea typeface="Osaka" panose="020B0600000000000000" pitchFamily="34" charset="-128"/>
              </a:defRPr>
            </a:lvl1pPr>
          </a:lstStyle>
          <a:p>
            <a:pPr>
              <a:defRPr/>
            </a:pPr>
            <a:fld id="{6900A09A-9CFA-B544-BECD-C903BF69F9A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" charset="0"/>
          <a:ea typeface="Osaka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" charset="0"/>
          <a:ea typeface="Osaka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" charset="0"/>
          <a:ea typeface="Osaka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" charset="0"/>
          <a:ea typeface="Osaka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" charset="0"/>
          <a:ea typeface="Osaka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" charset="0"/>
          <a:ea typeface="Osaka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" charset="0"/>
          <a:ea typeface="Osaka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" charset="0"/>
          <a:ea typeface="Osaka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4">
            <a:extLst>
              <a:ext uri="{FF2B5EF4-FFF2-40B4-BE49-F238E27FC236}">
                <a16:creationId xmlns:a16="http://schemas.microsoft.com/office/drawing/2014/main" id="{EFF6E60A-952D-BE90-8E9D-08D108FB02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775" y="2924944"/>
            <a:ext cx="46482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22">
            <a:extLst>
              <a:ext uri="{FF2B5EF4-FFF2-40B4-BE49-F238E27FC236}">
                <a16:creationId xmlns:a16="http://schemas.microsoft.com/office/drawing/2014/main" id="{2FF76C9F-E300-2D73-9CE2-EAFF155785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163" y="239713"/>
            <a:ext cx="3276600" cy="246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Text Box 90">
            <a:extLst>
              <a:ext uri="{FF2B5EF4-FFF2-40B4-BE49-F238E27FC236}">
                <a16:creationId xmlns:a16="http://schemas.microsoft.com/office/drawing/2014/main" id="{19E4263A-970B-E996-2527-0CAD8445BE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5063" y="5166494"/>
            <a:ext cx="2696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200" b="0">
                <a:latin typeface="Helvetica" panose="020B0604020202020204" pitchFamily="34" charset="0"/>
                <a:ea typeface="平成角ゴシック" charset="-128"/>
                <a:cs typeface="Helvetica" panose="020B0604020202020204" pitchFamily="34" charset="0"/>
              </a:rPr>
              <a:t>0</a:t>
            </a:r>
            <a:endParaRPr lang="ja-JP" altLang="en-US" sz="1200" b="0">
              <a:latin typeface="Helvetica" panose="020B0604020202020204" pitchFamily="34" charset="0"/>
              <a:ea typeface="平成角ゴシック" charset="-128"/>
              <a:cs typeface="Helvetica" panose="020B0604020202020204" pitchFamily="34" charset="0"/>
            </a:endParaRPr>
          </a:p>
        </p:txBody>
      </p:sp>
      <p:sp>
        <p:nvSpPr>
          <p:cNvPr id="4102" name="Text Box 90">
            <a:extLst>
              <a:ext uri="{FF2B5EF4-FFF2-40B4-BE49-F238E27FC236}">
                <a16:creationId xmlns:a16="http://schemas.microsoft.com/office/drawing/2014/main" id="{31BEA09A-5D31-D020-7437-72B108B790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4015" y="2687638"/>
            <a:ext cx="38183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1200" b="0">
                <a:latin typeface="Helvetica" panose="020B0604020202020204" pitchFamily="34" charset="0"/>
                <a:ea typeface="平成角ゴシック" charset="-128"/>
                <a:cs typeface="Helvetica" panose="020B0604020202020204" pitchFamily="34" charset="0"/>
              </a:rPr>
              <a:t>(b)</a:t>
            </a:r>
            <a:endParaRPr lang="ja-JP" altLang="en-US" sz="1200" b="0">
              <a:latin typeface="Helvetica" panose="020B0604020202020204" pitchFamily="34" charset="0"/>
              <a:ea typeface="平成角ゴシック" charset="-128"/>
              <a:cs typeface="Helvetica" panose="020B0604020202020204" pitchFamily="34" charset="0"/>
            </a:endParaRPr>
          </a:p>
        </p:txBody>
      </p:sp>
      <p:sp>
        <p:nvSpPr>
          <p:cNvPr id="4103" name="Text Box 90">
            <a:extLst>
              <a:ext uri="{FF2B5EF4-FFF2-40B4-BE49-F238E27FC236}">
                <a16:creationId xmlns:a16="http://schemas.microsoft.com/office/drawing/2014/main" id="{53948761-CB36-69D0-8BE9-467EBF60F0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3632" y="-26988"/>
            <a:ext cx="37221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1200" b="0">
                <a:latin typeface="Helvetica" panose="020B0604020202020204" pitchFamily="34" charset="0"/>
                <a:ea typeface="平成角ゴシック" charset="-128"/>
                <a:cs typeface="Helvetica" panose="020B0604020202020204" pitchFamily="34" charset="0"/>
              </a:rPr>
              <a:t>(a)</a:t>
            </a:r>
            <a:endParaRPr lang="ja-JP" altLang="en-US" sz="1200" b="0">
              <a:latin typeface="Helvetica" panose="020B0604020202020204" pitchFamily="34" charset="0"/>
              <a:ea typeface="平成角ゴシック" charset="-128"/>
              <a:cs typeface="Helvetica" panose="020B0604020202020204" pitchFamily="34" charset="0"/>
            </a:endParaRPr>
          </a:p>
        </p:txBody>
      </p:sp>
      <p:sp>
        <p:nvSpPr>
          <p:cNvPr id="4104" name="Text Box 90">
            <a:extLst>
              <a:ext uri="{FF2B5EF4-FFF2-40B4-BE49-F238E27FC236}">
                <a16:creationId xmlns:a16="http://schemas.microsoft.com/office/drawing/2014/main" id="{EAEB58C4-4AD6-CE86-76B4-8AE941BE4F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9622" y="5382394"/>
            <a:ext cx="43954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200" b="0">
                <a:latin typeface="Helvetica" panose="020B0604020202020204" pitchFamily="34" charset="0"/>
                <a:ea typeface="平成角ゴシック" charset="-128"/>
                <a:cs typeface="Helvetica" panose="020B0604020202020204" pitchFamily="34" charset="0"/>
              </a:rPr>
              <a:t>400</a:t>
            </a:r>
            <a:endParaRPr lang="ja-JP" altLang="en-US" sz="1200" b="0">
              <a:latin typeface="Helvetica" panose="020B0604020202020204" pitchFamily="34" charset="0"/>
              <a:ea typeface="平成角ゴシック" charset="-128"/>
              <a:cs typeface="Helvetica" panose="020B0604020202020204" pitchFamily="34" charset="0"/>
            </a:endParaRPr>
          </a:p>
        </p:txBody>
      </p:sp>
      <p:sp>
        <p:nvSpPr>
          <p:cNvPr id="4105" name="Text Box 90">
            <a:extLst>
              <a:ext uri="{FF2B5EF4-FFF2-40B4-BE49-F238E27FC236}">
                <a16:creationId xmlns:a16="http://schemas.microsoft.com/office/drawing/2014/main" id="{B8C5E02A-B65A-2A93-6C98-DE28219070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8257" y="2988444"/>
            <a:ext cx="43954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1200" b="0" dirty="0">
                <a:latin typeface="Helvetica" panose="020B0604020202020204" pitchFamily="34" charset="0"/>
                <a:ea typeface="平成角ゴシック" charset="-128"/>
                <a:cs typeface="Helvetica" panose="020B0604020202020204" pitchFamily="34" charset="0"/>
              </a:rPr>
              <a:t>100</a:t>
            </a:r>
            <a:endParaRPr lang="ja-JP" altLang="en-US" sz="1200" b="0" dirty="0">
              <a:latin typeface="Helvetica" panose="020B0604020202020204" pitchFamily="34" charset="0"/>
              <a:ea typeface="平成角ゴシック" charset="-128"/>
              <a:cs typeface="Helvetica" panose="020B0604020202020204" pitchFamily="34" charset="0"/>
            </a:endParaRPr>
          </a:p>
        </p:txBody>
      </p:sp>
      <p:sp>
        <p:nvSpPr>
          <p:cNvPr id="4106" name="Text Box 90">
            <a:extLst>
              <a:ext uri="{FF2B5EF4-FFF2-40B4-BE49-F238E27FC236}">
                <a16:creationId xmlns:a16="http://schemas.microsoft.com/office/drawing/2014/main" id="{7EBE3C7D-84D2-DCD3-541C-E51C83457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6272" y="5382394"/>
            <a:ext cx="43954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200" b="0">
                <a:latin typeface="Helvetica" panose="020B0604020202020204" pitchFamily="34" charset="0"/>
                <a:ea typeface="平成角ゴシック" charset="-128"/>
                <a:cs typeface="Helvetica" panose="020B0604020202020204" pitchFamily="34" charset="0"/>
              </a:rPr>
              <a:t>500</a:t>
            </a:r>
            <a:endParaRPr lang="ja-JP" altLang="en-US" sz="1200" b="0">
              <a:latin typeface="Helvetica" panose="020B0604020202020204" pitchFamily="34" charset="0"/>
              <a:ea typeface="平成角ゴシック" charset="-128"/>
              <a:cs typeface="Helvetica" panose="020B0604020202020204" pitchFamily="34" charset="0"/>
            </a:endParaRPr>
          </a:p>
        </p:txBody>
      </p:sp>
      <p:sp>
        <p:nvSpPr>
          <p:cNvPr id="4107" name="Text Box 90">
            <a:extLst>
              <a:ext uri="{FF2B5EF4-FFF2-40B4-BE49-F238E27FC236}">
                <a16:creationId xmlns:a16="http://schemas.microsoft.com/office/drawing/2014/main" id="{28E5F1BD-DB82-CFD0-2D47-84E58D7007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9747" y="5382394"/>
            <a:ext cx="43954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200" b="0">
                <a:latin typeface="Helvetica" panose="020B0604020202020204" pitchFamily="34" charset="0"/>
                <a:ea typeface="平成角ゴシック" charset="-128"/>
                <a:cs typeface="Helvetica" panose="020B0604020202020204" pitchFamily="34" charset="0"/>
              </a:rPr>
              <a:t>600</a:t>
            </a:r>
            <a:endParaRPr lang="ja-JP" altLang="en-US" sz="1200" b="0">
              <a:latin typeface="Helvetica" panose="020B0604020202020204" pitchFamily="34" charset="0"/>
              <a:ea typeface="平成角ゴシック" charset="-128"/>
              <a:cs typeface="Helvetica" panose="020B0604020202020204" pitchFamily="34" charset="0"/>
            </a:endParaRPr>
          </a:p>
        </p:txBody>
      </p:sp>
      <p:sp>
        <p:nvSpPr>
          <p:cNvPr id="4108" name="Text Box 90">
            <a:extLst>
              <a:ext uri="{FF2B5EF4-FFF2-40B4-BE49-F238E27FC236}">
                <a16:creationId xmlns:a16="http://schemas.microsoft.com/office/drawing/2014/main" id="{63E33157-A83D-7D82-7817-4E339FC960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7191" y="5382394"/>
            <a:ext cx="43954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200" b="0">
                <a:latin typeface="Helvetica" panose="020B0604020202020204" pitchFamily="34" charset="0"/>
                <a:ea typeface="平成角ゴシック" charset="-128"/>
                <a:cs typeface="Helvetica" panose="020B0604020202020204" pitchFamily="34" charset="0"/>
              </a:rPr>
              <a:t>700</a:t>
            </a:r>
            <a:endParaRPr lang="ja-JP" altLang="en-US" sz="1200" b="0">
              <a:latin typeface="Helvetica" panose="020B0604020202020204" pitchFamily="34" charset="0"/>
              <a:ea typeface="平成角ゴシック" charset="-128"/>
              <a:cs typeface="Helvetica" panose="020B0604020202020204" pitchFamily="34" charset="0"/>
            </a:endParaRPr>
          </a:p>
        </p:txBody>
      </p:sp>
      <p:sp>
        <p:nvSpPr>
          <p:cNvPr id="4109" name="Text Box 90">
            <a:extLst>
              <a:ext uri="{FF2B5EF4-FFF2-40B4-BE49-F238E27FC236}">
                <a16:creationId xmlns:a16="http://schemas.microsoft.com/office/drawing/2014/main" id="{D86A9FC8-CEB2-15B0-D629-47F4D2A66C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4088" y="5659333"/>
            <a:ext cx="134754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200" b="0">
                <a:latin typeface="Helvetica" panose="020B0604020202020204" pitchFamily="34" charset="0"/>
                <a:ea typeface="平成角ゴシック" charset="-128"/>
                <a:cs typeface="Helvetica" panose="020B0604020202020204" pitchFamily="34" charset="0"/>
              </a:rPr>
              <a:t>Wavelength (nm)</a:t>
            </a:r>
            <a:endParaRPr lang="ja-JP" altLang="en-US" sz="1200" b="0">
              <a:latin typeface="Helvetica" panose="020B0604020202020204" pitchFamily="34" charset="0"/>
              <a:ea typeface="平成角ゴシック" charset="-128"/>
              <a:cs typeface="Helvetica" panose="020B0604020202020204" pitchFamily="34" charset="0"/>
            </a:endParaRPr>
          </a:p>
        </p:txBody>
      </p:sp>
      <p:sp>
        <p:nvSpPr>
          <p:cNvPr id="4110" name="Text Box 90">
            <a:extLst>
              <a:ext uri="{FF2B5EF4-FFF2-40B4-BE49-F238E27FC236}">
                <a16:creationId xmlns:a16="http://schemas.microsoft.com/office/drawing/2014/main" id="{0476EBF5-E10E-E67C-F324-9DE8EA6393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5102" y="3442469"/>
            <a:ext cx="6286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1200" b="0">
                <a:latin typeface="Helvetica" panose="020B0604020202020204" pitchFamily="34" charset="0"/>
                <a:ea typeface="平成角ゴシック" charset="-128"/>
                <a:cs typeface="Helvetica" panose="020B0604020202020204" pitchFamily="34" charset="0"/>
              </a:rPr>
              <a:t>Green</a:t>
            </a:r>
            <a:endParaRPr lang="ja-JP" altLang="en-US" sz="1200" b="0">
              <a:latin typeface="Helvetica" panose="020B0604020202020204" pitchFamily="34" charset="0"/>
              <a:ea typeface="平成角ゴシック" charset="-128"/>
              <a:cs typeface="Helvetica" panose="020B0604020202020204" pitchFamily="34" charset="0"/>
            </a:endParaRPr>
          </a:p>
        </p:txBody>
      </p:sp>
      <p:sp>
        <p:nvSpPr>
          <p:cNvPr id="4111" name="Text Box 90">
            <a:extLst>
              <a:ext uri="{FF2B5EF4-FFF2-40B4-BE49-F238E27FC236}">
                <a16:creationId xmlns:a16="http://schemas.microsoft.com/office/drawing/2014/main" id="{64763E93-E437-79DB-F8FC-CF4D7E39E1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1995" y="3777432"/>
            <a:ext cx="47480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200" b="0">
                <a:latin typeface="Helvetica" panose="020B0604020202020204" pitchFamily="34" charset="0"/>
                <a:ea typeface="平成角ゴシック" charset="-128"/>
                <a:cs typeface="Helvetica" panose="020B0604020202020204" pitchFamily="34" charset="0"/>
              </a:rPr>
              <a:t>Red</a:t>
            </a:r>
            <a:endParaRPr lang="ja-JP" altLang="en-US" sz="1200" b="0">
              <a:latin typeface="Helvetica" panose="020B0604020202020204" pitchFamily="34" charset="0"/>
              <a:ea typeface="平成角ゴシック" charset="-128"/>
              <a:cs typeface="Helvetica" panose="020B0604020202020204" pitchFamily="34" charset="0"/>
            </a:endParaRPr>
          </a:p>
        </p:txBody>
      </p:sp>
      <p:sp>
        <p:nvSpPr>
          <p:cNvPr id="4112" name="Text Box 90">
            <a:extLst>
              <a:ext uri="{FF2B5EF4-FFF2-40B4-BE49-F238E27FC236}">
                <a16:creationId xmlns:a16="http://schemas.microsoft.com/office/drawing/2014/main" id="{5D92EA64-EBF6-A292-B76F-AC775E7F7B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0223" y="3825057"/>
            <a:ext cx="4908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1200" b="0">
                <a:latin typeface="Helvetica" panose="020B0604020202020204" pitchFamily="34" charset="0"/>
                <a:ea typeface="平成角ゴシック" charset="-128"/>
                <a:cs typeface="Helvetica" panose="020B0604020202020204" pitchFamily="34" charset="0"/>
              </a:rPr>
              <a:t>Blue</a:t>
            </a:r>
            <a:endParaRPr lang="ja-JP" altLang="en-US" sz="1200" b="0">
              <a:latin typeface="Helvetica" panose="020B0604020202020204" pitchFamily="34" charset="0"/>
              <a:ea typeface="平成角ゴシック" charset="-128"/>
              <a:cs typeface="Helvetica" panose="020B0604020202020204" pitchFamily="34" charset="0"/>
            </a:endParaRPr>
          </a:p>
        </p:txBody>
      </p:sp>
      <p:sp>
        <p:nvSpPr>
          <p:cNvPr id="4113" name="Text Box 90">
            <a:extLst>
              <a:ext uri="{FF2B5EF4-FFF2-40B4-BE49-F238E27FC236}">
                <a16:creationId xmlns:a16="http://schemas.microsoft.com/office/drawing/2014/main" id="{667D6BE9-33D9-99AF-4F6E-4968D364AB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8221" y="3272607"/>
            <a:ext cx="62100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1200" b="0">
                <a:latin typeface="Helvetica" panose="020B0604020202020204" pitchFamily="34" charset="0"/>
                <a:ea typeface="平成角ゴシック" charset="-128"/>
                <a:cs typeface="Helvetica" panose="020B0604020202020204" pitchFamily="34" charset="0"/>
              </a:rPr>
              <a:t>Yellow</a:t>
            </a:r>
            <a:endParaRPr lang="ja-JP" altLang="en-US" sz="1200" b="0">
              <a:latin typeface="Helvetica" panose="020B0604020202020204" pitchFamily="34" charset="0"/>
              <a:ea typeface="平成角ゴシック" charset="-128"/>
              <a:cs typeface="Helvetica" panose="020B0604020202020204" pitchFamily="34" charset="0"/>
            </a:endParaRPr>
          </a:p>
        </p:txBody>
      </p:sp>
      <p:cxnSp>
        <p:nvCxnSpPr>
          <p:cNvPr id="4114" name="直線コネクタ 41">
            <a:extLst>
              <a:ext uri="{FF2B5EF4-FFF2-40B4-BE49-F238E27FC236}">
                <a16:creationId xmlns:a16="http://schemas.microsoft.com/office/drawing/2014/main" id="{E269DC1F-B439-CB87-37D6-3337C3AFCAE6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3887788" y="3466282"/>
            <a:ext cx="155575" cy="84137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15" name="直線コネクタ 45">
            <a:extLst>
              <a:ext uri="{FF2B5EF4-FFF2-40B4-BE49-F238E27FC236}">
                <a16:creationId xmlns:a16="http://schemas.microsoft.com/office/drawing/2014/main" id="{2F9F2AEC-A891-13C9-6B0C-8A2DF60F302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246563" y="3705994"/>
            <a:ext cx="92075" cy="134938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16" name="直線コネクタ 47">
            <a:extLst>
              <a:ext uri="{FF2B5EF4-FFF2-40B4-BE49-F238E27FC236}">
                <a16:creationId xmlns:a16="http://schemas.microsoft.com/office/drawing/2014/main" id="{E669D631-8EBD-50E6-EBA3-DB90EE37F2BF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4981575" y="3863157"/>
            <a:ext cx="155575" cy="84137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17" name="直線コネクタ 48">
            <a:extLst>
              <a:ext uri="{FF2B5EF4-FFF2-40B4-BE49-F238E27FC236}">
                <a16:creationId xmlns:a16="http://schemas.microsoft.com/office/drawing/2014/main" id="{E81F6737-1592-4AA6-AF55-EB1795C463D9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3286125" y="4088582"/>
            <a:ext cx="90488" cy="136525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18" name="Text Box 90">
            <a:extLst>
              <a:ext uri="{FF2B5EF4-FFF2-40B4-BE49-F238E27FC236}">
                <a16:creationId xmlns:a16="http://schemas.microsoft.com/office/drawing/2014/main" id="{0B9A5AAE-3DDD-4E15-E6E3-040E5A3BBCCC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1563097" y="4127088"/>
            <a:ext cx="127631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" charset="0"/>
                <a:ea typeface="Osaka" panose="020B0600000000000000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200" b="0" dirty="0">
                <a:latin typeface="Helvetica" panose="020B0604020202020204" pitchFamily="34" charset="0"/>
                <a:ea typeface="平成角ゴシック" charset="-128"/>
                <a:cs typeface="Helvetica" panose="020B0604020202020204" pitchFamily="34" charset="0"/>
              </a:rPr>
              <a:t>Reflectance (%)</a:t>
            </a:r>
            <a:endParaRPr lang="ja-JP" altLang="en-US" sz="1200" b="0" dirty="0">
              <a:latin typeface="Helvetica" panose="020B0604020202020204" pitchFamily="34" charset="0"/>
              <a:ea typeface="平成角ゴシック" charset="-128"/>
              <a:cs typeface="Helvetica" panose="020B0604020202020204" pitchFamily="34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A1FF658-43D4-FAEC-131E-2DE8ADC9D527}"/>
              </a:ext>
            </a:extLst>
          </p:cNvPr>
          <p:cNvSpPr txBox="1"/>
          <p:nvPr/>
        </p:nvSpPr>
        <p:spPr>
          <a:xfrm>
            <a:off x="131378" y="6037208"/>
            <a:ext cx="8712968" cy="815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" algn="just"/>
            <a:r>
              <a:rPr lang="en-US" altLang="ja-JP" sz="1200" b="0" kern="100">
                <a:effectLst/>
                <a:latin typeface="Helvetica" panose="020B0604020202020204" pitchFamily="34" charset="0"/>
                <a:ea typeface="ＭＳ 明朝" panose="02020609040205080304" pitchFamily="17" charset="-128"/>
                <a:cs typeface="Helvetica" panose="020B0604020202020204" pitchFamily="34" charset="0"/>
              </a:rPr>
              <a:t>Supplementary fig. 1. (a) Paper flower models and (b) reflection spectra of different colour papers used to make flower models.</a:t>
            </a:r>
            <a:endParaRPr lang="en-US" altLang="ja-JP" sz="500" b="0" kern="100">
              <a:latin typeface="Helvetica" panose="020B0604020202020204" pitchFamily="34" charset="0"/>
              <a:ea typeface="ＭＳ 明朝" panose="02020609040205080304" pitchFamily="17" charset="-128"/>
              <a:cs typeface="Helvetica" panose="020B0604020202020204" pitchFamily="34" charset="0"/>
            </a:endParaRPr>
          </a:p>
          <a:p>
            <a:pPr marL="1270" algn="just"/>
            <a:endParaRPr lang="en-US" altLang="ja-JP" sz="500" b="0" kern="100">
              <a:latin typeface="Times New Roman" panose="020206030504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L="1270" algn="just"/>
            <a:r>
              <a:rPr lang="en-US" altLang="ja-JP" sz="1000" b="0" kern="10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Title: Reinforced colour preference of parasitoid wasps in the presence of </a:t>
            </a:r>
            <a:r>
              <a:rPr lang="en-US" altLang="ja-JP" sz="1000" b="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floral scent: a case study of a cross-modal effect	</a:t>
            </a:r>
            <a:r>
              <a:rPr lang="en-US" altLang="ja-JP" sz="1000" b="0" kern="100">
                <a:solidFill>
                  <a:srgbClr val="000000"/>
                </a:solidFill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Journal: Animal Cognition</a:t>
            </a:r>
            <a:endParaRPr lang="en-US" altLang="ja-JP" sz="1000" b="0" kern="100">
              <a:solidFill>
                <a:srgbClr val="000000"/>
              </a:solidFill>
              <a:effectLst/>
              <a:latin typeface="Times New Roman" panose="020206030504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L="1270" algn="just"/>
            <a:r>
              <a:rPr lang="en-US" altLang="ja-JP" sz="1000" b="0" kern="100">
                <a:solidFill>
                  <a:srgbClr val="000000"/>
                </a:solidFill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Authors: Kugimiya S</a:t>
            </a:r>
            <a:r>
              <a:rPr lang="en-US" altLang="ja-JP" sz="1000" b="0" kern="100" baseline="30000">
                <a:solidFill>
                  <a:srgbClr val="000000"/>
                </a:solidFill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†</a:t>
            </a:r>
            <a:r>
              <a:rPr lang="en-US" altLang="ja-JP" sz="1000" b="0" kern="100">
                <a:solidFill>
                  <a:srgbClr val="000000"/>
                </a:solidFill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, Shimoda T, Takabayashi J</a:t>
            </a:r>
          </a:p>
          <a:p>
            <a:pPr marL="1270" algn="just"/>
            <a:r>
              <a:rPr lang="en-US" altLang="ja-JP" sz="1000" b="0" kern="100">
                <a:solidFill>
                  <a:srgbClr val="000000"/>
                </a:solidFill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Affilation: </a:t>
            </a:r>
            <a:r>
              <a:rPr lang="en-US" altLang="ja-JP" sz="1000" b="0" kern="100" baseline="30000">
                <a:solidFill>
                  <a:srgbClr val="000000"/>
                </a:solidFill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†</a:t>
            </a:r>
            <a:r>
              <a:rPr lang="en-US" altLang="ja-JP" sz="1000" b="0" kern="100">
                <a:solidFill>
                  <a:srgbClr val="000000"/>
                </a:solidFill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Institute for Plant Protection, National Agriculture and Food Research Organization (NARO)	E-mail: kugimiya@affrc.go.jp</a:t>
            </a:r>
            <a:endParaRPr lang="ja-JP" altLang="ja-JP" sz="1200" b="0" kern="100">
              <a:effectLst/>
              <a:latin typeface="Helvetica" panose="020B0604020202020204" pitchFamily="34" charset="0"/>
              <a:ea typeface="ＭＳ 明朝" panose="02020609040205080304" pitchFamily="17" charset="-128"/>
              <a:cs typeface="Helvetica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新しいプレゼンテーション">
  <a:themeElements>
    <a:clrScheme name="新しいプレゼンテーショ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新しいプレゼンテーション">
      <a:majorFont>
        <a:latin typeface="Times"/>
        <a:ea typeface="Osaka"/>
        <a:cs typeface=""/>
      </a:majorFont>
      <a:minorFont>
        <a:latin typeface="Times"/>
        <a:ea typeface="Osaka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00B050"/>
        </a:solidFill>
        <a:ln w="19050" cap="flat" cmpd="sng" algn="ctr">
          <a:solidFill>
            <a:schemeClr val="accent4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>
        <a:defPPr>
          <a:defRPr sz="1600">
            <a:latin typeface="Helvetica" pitchFamily="34" charset="0"/>
            <a:cs typeface="Helvetic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ＭＳ ゴシック" pitchFamily="49" charset="-128"/>
            <a:ea typeface="ＭＳ ゴシック" pitchFamily="49" charset="-128"/>
          </a:defRPr>
        </a:defPPr>
      </a:lstStyle>
    </a:lnDef>
  </a:objectDefaults>
  <a:extraClrSchemeLst>
    <a:extraClrScheme>
      <a:clrScheme name="新しいプレゼンテーショ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しいプレゼンテーショ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しいプレゼンテーショ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しいプレゼンテーショ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しいプレゼンテーショ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しいプレゼンテーショ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しいプレゼンテーショ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しいプレゼンテーショ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しいプレゼンテーショ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しいプレゼンテーショ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しいプレゼンテーショ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しいプレゼンテーショ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10948</TotalTime>
  <Words>114</Words>
  <Application>Microsoft Office PowerPoint</Application>
  <PresentationFormat>画面に合わせる (4:3)</PresentationFormat>
  <Paragraphs>20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ゴシック</vt:lpstr>
      <vt:lpstr>Helvetica</vt:lpstr>
      <vt:lpstr>Times</vt:lpstr>
      <vt:lpstr>Times New Roman</vt:lpstr>
      <vt:lpstr>新しいプレゼンテーション</vt:lpstr>
      <vt:lpstr>PowerPoint プレゼンテーション</vt:lpstr>
    </vt:vector>
  </TitlesOfParts>
  <Company>京都大学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釘宮聡一</dc:creator>
  <cp:lastModifiedBy>釘宮 聡一</cp:lastModifiedBy>
  <cp:revision>364</cp:revision>
  <cp:lastPrinted>2007-03-23T12:27:41Z</cp:lastPrinted>
  <dcterms:created xsi:type="dcterms:W3CDTF">2007-03-23T10:47:51Z</dcterms:created>
  <dcterms:modified xsi:type="dcterms:W3CDTF">2024-02-29T17:37:03Z</dcterms:modified>
</cp:coreProperties>
</file>