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59" r:id="rId4"/>
    <p:sldId id="260" r:id="rId5"/>
    <p:sldId id="262" r:id="rId6"/>
    <p:sldId id="266" r:id="rId7"/>
    <p:sldId id="268" r:id="rId8"/>
    <p:sldId id="269" r:id="rId9"/>
    <p:sldId id="256" r:id="rId10"/>
    <p:sldId id="257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9E50E8-2103-63AF-E66F-F18615E00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F74ABB-FE88-A2E1-3DA3-53B0B9B7B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509C78-4C07-0E2F-32DA-4F49F894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805887-34E9-E462-C92B-EFCD2B21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E26199-BDB7-6A9C-F99A-49EB2F2F1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170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D9F7AA-F786-6D5D-72F8-814009F0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366A8E-86A8-8FE0-872F-C7A5BFECB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38AA03-E91A-85B1-D639-D1AB9BF0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29B5F2-D532-79EA-503F-BC89AB702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930D96-29CC-DD3A-AFD4-A291F976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35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2ECA3E-8322-465B-46E3-5CBCC19EA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DFA74E-F1DE-43A1-6B93-DBF5B9BB1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01628FA-B5ED-48D9-16DB-02C050CDF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BEA9B1-D7EF-BD28-F22F-4C6043B2E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1EBD9F-92D8-D49D-6411-F71C7E3F0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57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BD3C29-4EDB-F00F-84A2-B93A4192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8843CC-1028-77AF-7622-7ED5A65FE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92ABC1-681B-605F-DD60-FAF0307D6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5468829-444A-16FE-F0DB-B7E52A6B5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B5ABED-E8FA-19FB-A6AF-7F79E5C1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E337DF-B2E6-F424-4176-1BF17341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379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BA0398-0A04-9825-FFF0-0A4CE9F03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672272-ED49-BD94-039D-82FE2E23A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6646D1-D7FE-CE97-DC55-2D47410D6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EE1047-4828-7C7B-6BCB-5CB3BEE48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A208D3B-626F-DAE7-C29A-E18C88DE58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C9C2184-96E1-128C-9F1C-89644B7C1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452F5D8-8AB2-A4BC-49AB-864E2D406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CD99FD5-0FD6-F41E-BBDD-4CE35F9C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50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B42F37-C531-A801-0BA4-6C15DCE4D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E96F1C-BAB6-1382-46D2-22CF104EE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03359C9-5916-AA1F-3CAC-5C6DC4FF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B42BD90-3C76-F8BA-C42E-4A079C8B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15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1A5568E-9BCC-B74B-4BD5-39FE26828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1ACA4C6-3C60-9AE2-CE70-47F7EB5A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8B1A9F-BFFD-EB7D-C712-8EAE81228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759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FD6A70-9757-2D29-44B8-6D7ECB785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9DFC99-44FF-36FF-5303-E985896CE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6D179B-B0BD-9116-74A7-1D4AFFFCF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337B7E-A559-C989-C39C-27252BF6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B4E54F-7EE0-DC59-B226-EC35F19BE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70BC45A-AD83-5195-0751-D3C0478BF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27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BFA603-7642-5C79-89AE-F0F55902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073B718-8C84-A077-3802-A36F5C9CC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6EAD9A-BEDC-D04D-E39A-6624EF596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41AF70-E746-A3A5-95DC-B950F6F82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A89A9E-E198-F1AF-2D70-44F88C97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780C72-58CE-33DF-2A5A-38326003D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170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BBE63-9FD0-BAD7-F84F-DF03AC2D1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922DC4E-7066-FA2B-136E-FDF1284F7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1EBB11-B1D3-FB40-9480-B1D64918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78DAA3-98D1-0228-1901-08D291DAE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225459-B34E-EC02-635A-5AF0E2C0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86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80B6D27-FF1D-3AF0-4726-F086A6059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B54BD95-FC6D-054A-7204-29BD42214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580070-1336-43FC-22F2-56443B100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7C5088-0FB0-B52B-8160-8BA39F9AE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31E8ED-7C1D-EA21-7473-933B439EB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99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B612B77-A9FE-464B-9411-6D35195FF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38020D-EBB7-BE4C-5BC9-008E5B5BB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6745E6-ABE0-BA97-CDB1-EEF630DF9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D009C-4DEC-40A0-98C2-36C347E60995}" type="datetimeFigureOut">
              <a:rPr kumimoji="1" lang="ja-JP" altLang="en-US" smtClean="0"/>
              <a:t>2024/8/21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1E1135-B9AA-B834-B961-E51FE9192F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656E21-0B32-95A1-0645-074CBA739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F7CD9-4414-4D83-B5CF-8DC4AF16E3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85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8589FB-E563-0CDA-6613-CA0013DECB92}"/>
              </a:ext>
            </a:extLst>
          </p:cNvPr>
          <p:cNvSpPr txBox="1"/>
          <p:nvPr/>
        </p:nvSpPr>
        <p:spPr>
          <a:xfrm>
            <a:off x="1755711" y="6251991"/>
            <a:ext cx="8680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1A: Proportion of HER2 score 0/1+/2+/3+ in biopsy specimen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0AAAF97-1EF8-4530-F886-2538EEC2F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23825"/>
            <a:ext cx="8640000" cy="57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1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88CFBF-1F53-73D3-BC5D-FA0AAAB743D4}"/>
              </a:ext>
            </a:extLst>
          </p:cNvPr>
          <p:cNvSpPr txBox="1"/>
          <p:nvPr/>
        </p:nvSpPr>
        <p:spPr>
          <a:xfrm>
            <a:off x="1133750" y="6251991"/>
            <a:ext cx="992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B: Proportion of HER2 score 0/1+/2+/3+ in surgically resected specimen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58736FA-0820-BB25-61AA-87651BE8D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57910"/>
            <a:ext cx="8640000" cy="609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8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B5085F7-6E12-8358-08A7-7B3983E456B6}"/>
              </a:ext>
            </a:extLst>
          </p:cNvPr>
          <p:cNvSpPr txBox="1"/>
          <p:nvPr/>
        </p:nvSpPr>
        <p:spPr>
          <a:xfrm>
            <a:off x="1936461" y="6053009"/>
            <a:ext cx="8744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2A: Proportion of HER2 score 0/1+/2+/3+ in biopsy specimen 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(institutions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with more than 20 tests per year)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B50BE7C-B313-A4BE-2D10-4839F9807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296679"/>
            <a:ext cx="8640000" cy="575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14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6D7466-F98F-48B9-CBB2-ECE9A4C74567}"/>
              </a:ext>
            </a:extLst>
          </p:cNvPr>
          <p:cNvSpPr txBox="1"/>
          <p:nvPr/>
        </p:nvSpPr>
        <p:spPr>
          <a:xfrm>
            <a:off x="1314498" y="6053009"/>
            <a:ext cx="9988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2B: Proportion of HER2 score 0/1+/2+/3+ in surgically resected specimen 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(institutions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with more than 20 tests per year)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C6A214E-4CD7-D76D-24ED-AE1E6530C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14" y="158660"/>
            <a:ext cx="8640000" cy="577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04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F6F06B-646A-638A-65AB-545126DCC53F}"/>
              </a:ext>
            </a:extLst>
          </p:cNvPr>
          <p:cNvSpPr txBox="1"/>
          <p:nvPr/>
        </p:nvSpPr>
        <p:spPr>
          <a:xfrm>
            <a:off x="2292338" y="6053009"/>
            <a:ext cx="8032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3: Proportion of PD-L1 combined positive score (CPS)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(institutions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with more than 20 tests per year)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972BB21-F44D-6CF7-40AD-DCF95EEB8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22" y="158660"/>
            <a:ext cx="8640000" cy="569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7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F6F06B-646A-638A-65AB-545126DCC53F}"/>
              </a:ext>
            </a:extLst>
          </p:cNvPr>
          <p:cNvSpPr txBox="1"/>
          <p:nvPr/>
        </p:nvSpPr>
        <p:spPr>
          <a:xfrm>
            <a:off x="1631912" y="6053009"/>
            <a:ext cx="93538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4A: Proportion of HER2 scores in biopsy and fixation-related factors</a:t>
            </a:r>
          </a:p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P-values were calculated by Welch’s t test. NBF, neutral-buffered formalin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18DDD5A-2D44-00BF-97DD-09D60F487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83" y="1927785"/>
            <a:ext cx="3584647" cy="235317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DAEFEED-E677-A517-891A-61C762C1B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407" y="1927785"/>
            <a:ext cx="3584647" cy="234839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F07667E-AD90-2EE9-2B51-29F2FEB00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931" y="1927785"/>
            <a:ext cx="3584647" cy="234839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BE31F09-F447-DA86-E56E-AC160A1A5358}"/>
              </a:ext>
            </a:extLst>
          </p:cNvPr>
          <p:cNvSpPr txBox="1"/>
          <p:nvPr/>
        </p:nvSpPr>
        <p:spPr>
          <a:xfrm>
            <a:off x="0" y="184785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338F104-C353-CBC0-F91B-5AFD4DF77DED}"/>
              </a:ext>
            </a:extLst>
          </p:cNvPr>
          <p:cNvSpPr txBox="1"/>
          <p:nvPr/>
        </p:nvSpPr>
        <p:spPr>
          <a:xfrm>
            <a:off x="42479" y="296348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1A03F7A-8488-6417-5B44-47DCCD825FCF}"/>
              </a:ext>
            </a:extLst>
          </p:cNvPr>
          <p:cNvSpPr txBox="1"/>
          <p:nvPr/>
        </p:nvSpPr>
        <p:spPr>
          <a:xfrm>
            <a:off x="84959" y="407911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6B07BC4-6143-8847-B9D7-93E64B8B5ACA}"/>
              </a:ext>
            </a:extLst>
          </p:cNvPr>
          <p:cNvSpPr txBox="1"/>
          <p:nvPr/>
        </p:nvSpPr>
        <p:spPr>
          <a:xfrm>
            <a:off x="4040530" y="184785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2A0184A-44C2-2B4F-9434-311A83BD1D1E}"/>
              </a:ext>
            </a:extLst>
          </p:cNvPr>
          <p:cNvSpPr txBox="1"/>
          <p:nvPr/>
        </p:nvSpPr>
        <p:spPr>
          <a:xfrm>
            <a:off x="4083009" y="296348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EFDCB4-010D-516E-FDE3-E8981C7CB9D1}"/>
              </a:ext>
            </a:extLst>
          </p:cNvPr>
          <p:cNvSpPr txBox="1"/>
          <p:nvPr/>
        </p:nvSpPr>
        <p:spPr>
          <a:xfrm>
            <a:off x="4125489" y="407911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4A1FCAC-D64E-9AD9-CD20-D486D0F5A92D}"/>
              </a:ext>
            </a:extLst>
          </p:cNvPr>
          <p:cNvSpPr txBox="1"/>
          <p:nvPr/>
        </p:nvSpPr>
        <p:spPr>
          <a:xfrm>
            <a:off x="8061163" y="184785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F7CC522-92A5-F70B-14BA-94D776C9E91D}"/>
              </a:ext>
            </a:extLst>
          </p:cNvPr>
          <p:cNvSpPr txBox="1"/>
          <p:nvPr/>
        </p:nvSpPr>
        <p:spPr>
          <a:xfrm>
            <a:off x="8103642" y="296348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430B3C0-57FC-0B39-0462-FEFF2CB9C74D}"/>
              </a:ext>
            </a:extLst>
          </p:cNvPr>
          <p:cNvSpPr txBox="1"/>
          <p:nvPr/>
        </p:nvSpPr>
        <p:spPr>
          <a:xfrm>
            <a:off x="8146122" y="407911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641D03F-CE22-DC97-4BA0-1A6446F0E146}"/>
              </a:ext>
            </a:extLst>
          </p:cNvPr>
          <p:cNvSpPr txBox="1"/>
          <p:nvPr/>
        </p:nvSpPr>
        <p:spPr>
          <a:xfrm>
            <a:off x="1379987" y="4979930"/>
            <a:ext cx="173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Type of fixation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E529715-86F9-B299-4AC1-D909EA2084D9}"/>
              </a:ext>
            </a:extLst>
          </p:cNvPr>
          <p:cNvSpPr txBox="1"/>
          <p:nvPr/>
        </p:nvSpPr>
        <p:spPr>
          <a:xfrm>
            <a:off x="904243" y="4259354"/>
            <a:ext cx="2797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3+   2+   0/1+         3+    2+   0/1+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773BE8F-B8E3-F186-0A87-4607A7DF0602}"/>
              </a:ext>
            </a:extLst>
          </p:cNvPr>
          <p:cNvSpPr txBox="1"/>
          <p:nvPr/>
        </p:nvSpPr>
        <p:spPr>
          <a:xfrm>
            <a:off x="904243" y="4549672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10% NBF           Others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A08B2EC-ACFC-B596-1A6C-21A0B67A85FF}"/>
              </a:ext>
            </a:extLst>
          </p:cNvPr>
          <p:cNvSpPr txBox="1"/>
          <p:nvPr/>
        </p:nvSpPr>
        <p:spPr>
          <a:xfrm>
            <a:off x="5210186" y="4996758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Cold ischemic time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3273A28-3A9E-11ED-DA95-38E2EADB3264}"/>
              </a:ext>
            </a:extLst>
          </p:cNvPr>
          <p:cNvSpPr txBox="1"/>
          <p:nvPr/>
        </p:nvSpPr>
        <p:spPr>
          <a:xfrm>
            <a:off x="4926767" y="4276182"/>
            <a:ext cx="2797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3+   2+   0/1+         3+    2+   0/1+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690FB99-E353-1E54-D7BB-919357E8B8D0}"/>
              </a:ext>
            </a:extLst>
          </p:cNvPr>
          <p:cNvSpPr txBox="1"/>
          <p:nvPr/>
        </p:nvSpPr>
        <p:spPr>
          <a:xfrm>
            <a:off x="4975661" y="4566500"/>
            <a:ext cx="2472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&lt; 5 min            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5 min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D2524E9-5E74-3409-52D5-DD41582E4559}"/>
              </a:ext>
            </a:extLst>
          </p:cNvPr>
          <p:cNvSpPr txBox="1"/>
          <p:nvPr/>
        </p:nvSpPr>
        <p:spPr>
          <a:xfrm>
            <a:off x="9571406" y="4996758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Fixation time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BA50AD8-ACC5-7B79-FCB2-020C83025168}"/>
              </a:ext>
            </a:extLst>
          </p:cNvPr>
          <p:cNvSpPr txBox="1"/>
          <p:nvPr/>
        </p:nvSpPr>
        <p:spPr>
          <a:xfrm>
            <a:off x="8973796" y="4276182"/>
            <a:ext cx="2797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3+   2+   0/1+         3+    2+   0/1+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CC4290-B215-C652-5181-C3F0E6CA9C23}"/>
              </a:ext>
            </a:extLst>
          </p:cNvPr>
          <p:cNvSpPr txBox="1"/>
          <p:nvPr/>
        </p:nvSpPr>
        <p:spPr>
          <a:xfrm>
            <a:off x="8945747" y="4566500"/>
            <a:ext cx="262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&lt; 24 hours    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24 hours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CE9D71B4-6D17-0629-1628-9BA05C535E7E}"/>
              </a:ext>
            </a:extLst>
          </p:cNvPr>
          <p:cNvGrpSpPr/>
          <p:nvPr/>
        </p:nvGrpSpPr>
        <p:grpSpPr>
          <a:xfrm>
            <a:off x="1047750" y="884760"/>
            <a:ext cx="2337248" cy="848790"/>
            <a:chOff x="1047750" y="884760"/>
            <a:chExt cx="2337248" cy="848790"/>
          </a:xfrm>
        </p:grpSpPr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A09A253C-0842-78CB-F770-876E4B13CB91}"/>
                </a:ext>
              </a:extLst>
            </p:cNvPr>
            <p:cNvCxnSpPr/>
            <p:nvPr/>
          </p:nvCxnSpPr>
          <p:spPr>
            <a:xfrm>
              <a:off x="1047750" y="1733550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B7F1B06-84F4-50B1-DEAB-ADFB3DE1134C}"/>
                </a:ext>
              </a:extLst>
            </p:cNvPr>
            <p:cNvSpPr txBox="1"/>
            <p:nvPr/>
          </p:nvSpPr>
          <p:spPr>
            <a:xfrm>
              <a:off x="1430255" y="1437412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0.73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09532ECE-A615-EBBE-444C-C1B344EC1342}"/>
                </a:ext>
              </a:extLst>
            </p:cNvPr>
            <p:cNvCxnSpPr/>
            <p:nvPr/>
          </p:nvCxnSpPr>
          <p:spPr>
            <a:xfrm>
              <a:off x="1860998" y="1180898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833B03D-C751-B92B-584D-000B6EA4A9DB}"/>
                </a:ext>
              </a:extLst>
            </p:cNvPr>
            <p:cNvSpPr txBox="1"/>
            <p:nvPr/>
          </p:nvSpPr>
          <p:spPr>
            <a:xfrm>
              <a:off x="2243503" y="884760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0.36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F912A0D5-6F48-CDD7-B7B2-78B1E3E4E664}"/>
                </a:ext>
              </a:extLst>
            </p:cNvPr>
            <p:cNvCxnSpPr/>
            <p:nvPr/>
          </p:nvCxnSpPr>
          <p:spPr>
            <a:xfrm>
              <a:off x="1441562" y="1457447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0262E4B-86FD-2B08-E505-C3B7CC8D62AB}"/>
                </a:ext>
              </a:extLst>
            </p:cNvPr>
            <p:cNvSpPr txBox="1"/>
            <p:nvPr/>
          </p:nvSpPr>
          <p:spPr>
            <a:xfrm>
              <a:off x="1824067" y="1161309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0.50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0D3D8250-AA06-A14B-354F-18F6259D8A14}"/>
              </a:ext>
            </a:extLst>
          </p:cNvPr>
          <p:cNvGrpSpPr/>
          <p:nvPr/>
        </p:nvGrpSpPr>
        <p:grpSpPr>
          <a:xfrm>
            <a:off x="5102106" y="884760"/>
            <a:ext cx="2337248" cy="848790"/>
            <a:chOff x="1047750" y="884760"/>
            <a:chExt cx="2337248" cy="848790"/>
          </a:xfrm>
        </p:grpSpPr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91AE9494-0300-0186-F15E-BD10A6D302AB}"/>
                </a:ext>
              </a:extLst>
            </p:cNvPr>
            <p:cNvCxnSpPr/>
            <p:nvPr/>
          </p:nvCxnSpPr>
          <p:spPr>
            <a:xfrm>
              <a:off x="1047750" y="1733550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634C720-4894-6B2E-0CFD-ADAD04061067}"/>
                </a:ext>
              </a:extLst>
            </p:cNvPr>
            <p:cNvSpPr txBox="1"/>
            <p:nvPr/>
          </p:nvSpPr>
          <p:spPr>
            <a:xfrm>
              <a:off x="1430256" y="1437412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0.34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F9722CF5-B61A-BA72-CED6-6D530CB87B40}"/>
                </a:ext>
              </a:extLst>
            </p:cNvPr>
            <p:cNvCxnSpPr/>
            <p:nvPr/>
          </p:nvCxnSpPr>
          <p:spPr>
            <a:xfrm>
              <a:off x="1860998" y="1180898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7E59168D-9631-2DCF-5E8B-86D2E13761D1}"/>
                </a:ext>
              </a:extLst>
            </p:cNvPr>
            <p:cNvSpPr txBox="1"/>
            <p:nvPr/>
          </p:nvSpPr>
          <p:spPr>
            <a:xfrm>
              <a:off x="2243504" y="884760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0.86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1CE62951-8AFD-F8CC-610C-272BD95E3DB1}"/>
                </a:ext>
              </a:extLst>
            </p:cNvPr>
            <p:cNvCxnSpPr/>
            <p:nvPr/>
          </p:nvCxnSpPr>
          <p:spPr>
            <a:xfrm>
              <a:off x="1441562" y="1457447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2C4FC16-C076-B933-8101-1EC5D7FF8D35}"/>
                </a:ext>
              </a:extLst>
            </p:cNvPr>
            <p:cNvSpPr txBox="1"/>
            <p:nvPr/>
          </p:nvSpPr>
          <p:spPr>
            <a:xfrm>
              <a:off x="1824068" y="1161309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0.45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13158DA-B907-5091-4917-BE61640E4652}"/>
              </a:ext>
            </a:extLst>
          </p:cNvPr>
          <p:cNvGrpSpPr/>
          <p:nvPr/>
        </p:nvGrpSpPr>
        <p:grpSpPr>
          <a:xfrm>
            <a:off x="9124630" y="884760"/>
            <a:ext cx="2337248" cy="848790"/>
            <a:chOff x="1047750" y="884760"/>
            <a:chExt cx="2337248" cy="848790"/>
          </a:xfrm>
        </p:grpSpPr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B90E8CD2-0432-52AB-3527-7F480BF23CA5}"/>
                </a:ext>
              </a:extLst>
            </p:cNvPr>
            <p:cNvCxnSpPr/>
            <p:nvPr/>
          </p:nvCxnSpPr>
          <p:spPr>
            <a:xfrm>
              <a:off x="1047750" y="1733550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D1355855-031A-4C3F-463D-B667647064AF}"/>
                </a:ext>
              </a:extLst>
            </p:cNvPr>
            <p:cNvSpPr txBox="1"/>
            <p:nvPr/>
          </p:nvSpPr>
          <p:spPr>
            <a:xfrm>
              <a:off x="1430256" y="1437412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0.72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4799CC22-4AD4-C112-D82C-F2A78163A998}"/>
                </a:ext>
              </a:extLst>
            </p:cNvPr>
            <p:cNvCxnSpPr/>
            <p:nvPr/>
          </p:nvCxnSpPr>
          <p:spPr>
            <a:xfrm>
              <a:off x="1860998" y="1180898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26C9CA7-097B-4283-DA66-17274958D0DF}"/>
                </a:ext>
              </a:extLst>
            </p:cNvPr>
            <p:cNvSpPr txBox="1"/>
            <p:nvPr/>
          </p:nvSpPr>
          <p:spPr>
            <a:xfrm>
              <a:off x="2249210" y="884760"/>
              <a:ext cx="7475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0.11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79C1FF5B-E61A-9152-FCC8-BE352AD6BF88}"/>
                </a:ext>
              </a:extLst>
            </p:cNvPr>
            <p:cNvCxnSpPr/>
            <p:nvPr/>
          </p:nvCxnSpPr>
          <p:spPr>
            <a:xfrm>
              <a:off x="1441562" y="1457447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23D1F84-B7B7-029D-FB44-0903B090A429}"/>
                </a:ext>
              </a:extLst>
            </p:cNvPr>
            <p:cNvSpPr txBox="1"/>
            <p:nvPr/>
          </p:nvSpPr>
          <p:spPr>
            <a:xfrm>
              <a:off x="1824068" y="1161309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0.10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802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F6F06B-646A-638A-65AB-545126DCC53F}"/>
              </a:ext>
            </a:extLst>
          </p:cNvPr>
          <p:cNvSpPr txBox="1"/>
          <p:nvPr/>
        </p:nvSpPr>
        <p:spPr>
          <a:xfrm>
            <a:off x="484165" y="6053009"/>
            <a:ext cx="11649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4B: Proportion of HER2 scores in surgically resected specimen and fixation-related factors</a:t>
            </a:r>
          </a:p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P-values were calculated by Welch’s t test. NBF, neutral-buffered formalin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63409E9-76A1-D9AA-7BA7-C53C67485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327" y="1923010"/>
            <a:ext cx="3584648" cy="235317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1CD0BC7-07C1-76EC-F35F-2115FF9EE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124" y="1923011"/>
            <a:ext cx="3584648" cy="235317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793ED1D-5A04-D5D4-47C6-9808EE9F3345}"/>
              </a:ext>
            </a:extLst>
          </p:cNvPr>
          <p:cNvSpPr txBox="1"/>
          <p:nvPr/>
        </p:nvSpPr>
        <p:spPr>
          <a:xfrm>
            <a:off x="2884937" y="4979929"/>
            <a:ext cx="173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Type of fixation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8DFFD70-F39D-0A08-988D-C841A1769B8E}"/>
              </a:ext>
            </a:extLst>
          </p:cNvPr>
          <p:cNvSpPr txBox="1"/>
          <p:nvPr/>
        </p:nvSpPr>
        <p:spPr>
          <a:xfrm>
            <a:off x="2409193" y="4259353"/>
            <a:ext cx="2797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3+   2+   0/1+         3+    2+   0/1+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D9CA55-1524-1818-DA06-544EFE19F857}"/>
              </a:ext>
            </a:extLst>
          </p:cNvPr>
          <p:cNvSpPr txBox="1"/>
          <p:nvPr/>
        </p:nvSpPr>
        <p:spPr>
          <a:xfrm>
            <a:off x="2409193" y="4549671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10% NBF           Others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4BF3E5E-E9C5-AA1E-C8D0-5154B28AA3BA}"/>
              </a:ext>
            </a:extLst>
          </p:cNvPr>
          <p:cNvSpPr txBox="1"/>
          <p:nvPr/>
        </p:nvSpPr>
        <p:spPr>
          <a:xfrm>
            <a:off x="7747531" y="4996757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Cold ischemic time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97AD58-91C8-279A-B571-FC09202EBE4B}"/>
              </a:ext>
            </a:extLst>
          </p:cNvPr>
          <p:cNvSpPr txBox="1"/>
          <p:nvPr/>
        </p:nvSpPr>
        <p:spPr>
          <a:xfrm>
            <a:off x="7464112" y="4276181"/>
            <a:ext cx="2797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3+   2+   0/1+         3+    2+   0/1+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8B9D673-D7B1-3635-3E17-AE3BC5A94277}"/>
              </a:ext>
            </a:extLst>
          </p:cNvPr>
          <p:cNvSpPr txBox="1"/>
          <p:nvPr/>
        </p:nvSpPr>
        <p:spPr>
          <a:xfrm>
            <a:off x="7436061" y="4566499"/>
            <a:ext cx="262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&lt; 3 hours        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3 hours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74E8A8A-34E1-A84A-E6DE-80C3A0F5696E}"/>
              </a:ext>
            </a:extLst>
          </p:cNvPr>
          <p:cNvSpPr txBox="1"/>
          <p:nvPr/>
        </p:nvSpPr>
        <p:spPr>
          <a:xfrm>
            <a:off x="1476375" y="184785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272BB71-5964-B94E-E060-74EFB3C9C2EB}"/>
              </a:ext>
            </a:extLst>
          </p:cNvPr>
          <p:cNvSpPr txBox="1"/>
          <p:nvPr/>
        </p:nvSpPr>
        <p:spPr>
          <a:xfrm>
            <a:off x="1518854" y="296348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8C92913-58D5-8C7A-7255-0C57115F3D9B}"/>
              </a:ext>
            </a:extLst>
          </p:cNvPr>
          <p:cNvSpPr txBox="1"/>
          <p:nvPr/>
        </p:nvSpPr>
        <p:spPr>
          <a:xfrm>
            <a:off x="1561334" y="407911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8546CFD-3AC4-0A0B-2062-33B07B43DF72}"/>
              </a:ext>
            </a:extLst>
          </p:cNvPr>
          <p:cNvSpPr txBox="1"/>
          <p:nvPr/>
        </p:nvSpPr>
        <p:spPr>
          <a:xfrm>
            <a:off x="6543675" y="184785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624CB18-6576-9645-8C48-2142A75A4DF2}"/>
              </a:ext>
            </a:extLst>
          </p:cNvPr>
          <p:cNvSpPr txBox="1"/>
          <p:nvPr/>
        </p:nvSpPr>
        <p:spPr>
          <a:xfrm>
            <a:off x="6586154" y="296348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EF212DC-DCF7-4CDF-C3FB-E21D2C5FA94A}"/>
              </a:ext>
            </a:extLst>
          </p:cNvPr>
          <p:cNvSpPr txBox="1"/>
          <p:nvPr/>
        </p:nvSpPr>
        <p:spPr>
          <a:xfrm>
            <a:off x="6628634" y="407911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D51DD03-2666-2E8C-6DFF-F095C92184E4}"/>
              </a:ext>
            </a:extLst>
          </p:cNvPr>
          <p:cNvGrpSpPr/>
          <p:nvPr/>
        </p:nvGrpSpPr>
        <p:grpSpPr>
          <a:xfrm>
            <a:off x="2552700" y="884760"/>
            <a:ext cx="2337248" cy="848790"/>
            <a:chOff x="1047750" y="884760"/>
            <a:chExt cx="2337248" cy="848790"/>
          </a:xfrm>
        </p:grpSpPr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C9B0B8D4-8882-D4A3-DAE3-68442E046A63}"/>
                </a:ext>
              </a:extLst>
            </p:cNvPr>
            <p:cNvCxnSpPr/>
            <p:nvPr/>
          </p:nvCxnSpPr>
          <p:spPr>
            <a:xfrm>
              <a:off x="1047750" y="1733550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EF33769-497C-6DC2-DA14-841EF2F5E395}"/>
                </a:ext>
              </a:extLst>
            </p:cNvPr>
            <p:cNvSpPr txBox="1"/>
            <p:nvPr/>
          </p:nvSpPr>
          <p:spPr>
            <a:xfrm>
              <a:off x="1430256" y="1437412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0.64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A1AE1B36-4345-3705-45D0-678A5B1E2DE3}"/>
                </a:ext>
              </a:extLst>
            </p:cNvPr>
            <p:cNvCxnSpPr/>
            <p:nvPr/>
          </p:nvCxnSpPr>
          <p:spPr>
            <a:xfrm>
              <a:off x="1860998" y="1180898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40C6129-1B14-6360-FD9E-A11CB2729DE8}"/>
                </a:ext>
              </a:extLst>
            </p:cNvPr>
            <p:cNvSpPr txBox="1"/>
            <p:nvPr/>
          </p:nvSpPr>
          <p:spPr>
            <a:xfrm>
              <a:off x="2243504" y="884760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0.50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5416A47A-4913-D712-C68D-AA23D5E052A5}"/>
                </a:ext>
              </a:extLst>
            </p:cNvPr>
            <p:cNvCxnSpPr/>
            <p:nvPr/>
          </p:nvCxnSpPr>
          <p:spPr>
            <a:xfrm>
              <a:off x="1441562" y="1457447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AEFE168-B2B3-FC6F-4E99-801C93A1456C}"/>
                </a:ext>
              </a:extLst>
            </p:cNvPr>
            <p:cNvSpPr txBox="1"/>
            <p:nvPr/>
          </p:nvSpPr>
          <p:spPr>
            <a:xfrm>
              <a:off x="1824068" y="1161309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0.21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E325AF5-4ACC-5FB0-6EC0-D676117A7C4B}"/>
              </a:ext>
            </a:extLst>
          </p:cNvPr>
          <p:cNvGrpSpPr/>
          <p:nvPr/>
        </p:nvGrpSpPr>
        <p:grpSpPr>
          <a:xfrm>
            <a:off x="7607181" y="884760"/>
            <a:ext cx="2337248" cy="848790"/>
            <a:chOff x="1047750" y="884760"/>
            <a:chExt cx="2337248" cy="848790"/>
          </a:xfrm>
        </p:grpSpPr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C66321D7-C4E0-C6B3-C040-941653001A60}"/>
                </a:ext>
              </a:extLst>
            </p:cNvPr>
            <p:cNvCxnSpPr/>
            <p:nvPr/>
          </p:nvCxnSpPr>
          <p:spPr>
            <a:xfrm>
              <a:off x="1047750" y="1733550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2A28C14-A51B-1BB4-BAE0-C8804F3D9BDC}"/>
                </a:ext>
              </a:extLst>
            </p:cNvPr>
            <p:cNvSpPr txBox="1"/>
            <p:nvPr/>
          </p:nvSpPr>
          <p:spPr>
            <a:xfrm>
              <a:off x="1430257" y="1437412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0.10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85081144-C269-0F92-A7EA-17387BE61E60}"/>
                </a:ext>
              </a:extLst>
            </p:cNvPr>
            <p:cNvCxnSpPr/>
            <p:nvPr/>
          </p:nvCxnSpPr>
          <p:spPr>
            <a:xfrm>
              <a:off x="1860998" y="1180898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39E32C70-B829-D0B3-AADD-45E3833E6501}"/>
                </a:ext>
              </a:extLst>
            </p:cNvPr>
            <p:cNvSpPr txBox="1"/>
            <p:nvPr/>
          </p:nvSpPr>
          <p:spPr>
            <a:xfrm>
              <a:off x="2243505" y="884760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0.35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AE7B4897-E7DF-6E2C-FE6B-B14A89008EBE}"/>
                </a:ext>
              </a:extLst>
            </p:cNvPr>
            <p:cNvCxnSpPr/>
            <p:nvPr/>
          </p:nvCxnSpPr>
          <p:spPr>
            <a:xfrm>
              <a:off x="1441562" y="1457447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570DF8C-3515-51FC-C2D0-BEECD67B60C3}"/>
                </a:ext>
              </a:extLst>
            </p:cNvPr>
            <p:cNvSpPr txBox="1"/>
            <p:nvPr/>
          </p:nvSpPr>
          <p:spPr>
            <a:xfrm>
              <a:off x="1824069" y="1161309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0.90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3007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F6F06B-646A-638A-65AB-545126DCC53F}"/>
              </a:ext>
            </a:extLst>
          </p:cNvPr>
          <p:cNvSpPr txBox="1"/>
          <p:nvPr/>
        </p:nvSpPr>
        <p:spPr>
          <a:xfrm>
            <a:off x="1792214" y="6053009"/>
            <a:ext cx="9033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4C: Proportion of PD-L1 CPS and fixation-related factors (biopsy)</a:t>
            </a:r>
          </a:p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P-values were calculated by Welch’s t test. NBF, neutral-buffered formalin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30E0170-180F-2FD4-54D8-BAF876C1D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83" y="1927785"/>
            <a:ext cx="3584647" cy="235152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9DFE1BC-F089-2C92-B765-0624C5E73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407" y="1927785"/>
            <a:ext cx="3584647" cy="235630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5899BE4-E6C7-B1E6-2602-995117B7F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931" y="1927785"/>
            <a:ext cx="3584647" cy="234839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58A7610-A427-12A3-072C-C983FBE6EC9B}"/>
              </a:ext>
            </a:extLst>
          </p:cNvPr>
          <p:cNvSpPr txBox="1"/>
          <p:nvPr/>
        </p:nvSpPr>
        <p:spPr>
          <a:xfrm>
            <a:off x="0" y="184785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08BF70D-B273-60E4-D1FD-E134661C06F9}"/>
              </a:ext>
            </a:extLst>
          </p:cNvPr>
          <p:cNvSpPr txBox="1"/>
          <p:nvPr/>
        </p:nvSpPr>
        <p:spPr>
          <a:xfrm>
            <a:off x="42479" y="296348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B5E4D90-B7C8-706D-62A1-A9886EC6511A}"/>
              </a:ext>
            </a:extLst>
          </p:cNvPr>
          <p:cNvSpPr txBox="1"/>
          <p:nvPr/>
        </p:nvSpPr>
        <p:spPr>
          <a:xfrm>
            <a:off x="84959" y="407911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7F8774A-4866-4AC7-D02B-FFDE18C3599E}"/>
              </a:ext>
            </a:extLst>
          </p:cNvPr>
          <p:cNvSpPr txBox="1"/>
          <p:nvPr/>
        </p:nvSpPr>
        <p:spPr>
          <a:xfrm>
            <a:off x="4044829" y="184785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B7A5FE-D6C5-92CD-F4A5-EF70A5979C90}"/>
              </a:ext>
            </a:extLst>
          </p:cNvPr>
          <p:cNvSpPr txBox="1"/>
          <p:nvPr/>
        </p:nvSpPr>
        <p:spPr>
          <a:xfrm>
            <a:off x="4087308" y="296348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E94D42-2ECB-C345-AB89-B88AE6B9C899}"/>
              </a:ext>
            </a:extLst>
          </p:cNvPr>
          <p:cNvSpPr txBox="1"/>
          <p:nvPr/>
        </p:nvSpPr>
        <p:spPr>
          <a:xfrm>
            <a:off x="4129788" y="407911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A3F9D73-1827-E242-8A6B-10B9F6BCC3A0}"/>
              </a:ext>
            </a:extLst>
          </p:cNvPr>
          <p:cNvSpPr txBox="1"/>
          <p:nvPr/>
        </p:nvSpPr>
        <p:spPr>
          <a:xfrm>
            <a:off x="8063054" y="184785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F630B9-ABC3-87FC-E07D-9101CE9C3D77}"/>
              </a:ext>
            </a:extLst>
          </p:cNvPr>
          <p:cNvSpPr txBox="1"/>
          <p:nvPr/>
        </p:nvSpPr>
        <p:spPr>
          <a:xfrm>
            <a:off x="8105533" y="296348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3682FDA-9352-747B-162C-3AEE9C40B048}"/>
              </a:ext>
            </a:extLst>
          </p:cNvPr>
          <p:cNvSpPr txBox="1"/>
          <p:nvPr/>
        </p:nvSpPr>
        <p:spPr>
          <a:xfrm>
            <a:off x="8148013" y="407911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0618FA7-F12D-B4A2-D860-AE605DC90B72}"/>
              </a:ext>
            </a:extLst>
          </p:cNvPr>
          <p:cNvSpPr txBox="1"/>
          <p:nvPr/>
        </p:nvSpPr>
        <p:spPr>
          <a:xfrm>
            <a:off x="1379987" y="4979930"/>
            <a:ext cx="173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Type of fixation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91A0572-52A0-31CD-66EE-B0A72C60B42A}"/>
              </a:ext>
            </a:extLst>
          </p:cNvPr>
          <p:cNvSpPr txBox="1"/>
          <p:nvPr/>
        </p:nvSpPr>
        <p:spPr>
          <a:xfrm>
            <a:off x="799285" y="4276182"/>
            <a:ext cx="2831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5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1/&lt;5  &lt;1         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5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1/&lt;5  &lt;1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C85519-F966-E315-34FA-E04E53413B44}"/>
              </a:ext>
            </a:extLst>
          </p:cNvPr>
          <p:cNvSpPr txBox="1"/>
          <p:nvPr/>
        </p:nvSpPr>
        <p:spPr>
          <a:xfrm>
            <a:off x="904243" y="4549672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10% NBF           Others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BA36DF-8BB8-6498-9133-07F7989CDC04}"/>
              </a:ext>
            </a:extLst>
          </p:cNvPr>
          <p:cNvSpPr txBox="1"/>
          <p:nvPr/>
        </p:nvSpPr>
        <p:spPr>
          <a:xfrm>
            <a:off x="5210186" y="4996758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Cold ischemic time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5B54A74-3B3C-6F56-AF46-C04425014DDC}"/>
              </a:ext>
            </a:extLst>
          </p:cNvPr>
          <p:cNvSpPr txBox="1"/>
          <p:nvPr/>
        </p:nvSpPr>
        <p:spPr>
          <a:xfrm>
            <a:off x="4862311" y="4276182"/>
            <a:ext cx="2831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5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1/&lt;5  &lt;1         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5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1/&lt;5  &lt;1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D61B176-31C0-959B-99EF-D2EEAA52FA34}"/>
              </a:ext>
            </a:extLst>
          </p:cNvPr>
          <p:cNvSpPr txBox="1"/>
          <p:nvPr/>
        </p:nvSpPr>
        <p:spPr>
          <a:xfrm>
            <a:off x="4975661" y="4566500"/>
            <a:ext cx="2472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&lt; 5 min            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5 min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96D0EAD-0FCF-B0D4-82C9-0ED52BF25F70}"/>
              </a:ext>
            </a:extLst>
          </p:cNvPr>
          <p:cNvSpPr txBox="1"/>
          <p:nvPr/>
        </p:nvSpPr>
        <p:spPr>
          <a:xfrm>
            <a:off x="9571406" y="4996758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Fixation time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EAF094-FFFB-0D58-C802-FBD7D49263ED}"/>
              </a:ext>
            </a:extLst>
          </p:cNvPr>
          <p:cNvSpPr txBox="1"/>
          <p:nvPr/>
        </p:nvSpPr>
        <p:spPr>
          <a:xfrm>
            <a:off x="8883102" y="4276182"/>
            <a:ext cx="2831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5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1/&lt;5  &lt;1         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5  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1/&lt;5  &lt;1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D115A66-587A-54AD-DF92-186C5054920A}"/>
              </a:ext>
            </a:extLst>
          </p:cNvPr>
          <p:cNvSpPr txBox="1"/>
          <p:nvPr/>
        </p:nvSpPr>
        <p:spPr>
          <a:xfrm>
            <a:off x="8945747" y="4566500"/>
            <a:ext cx="262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&lt; 24 hours    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24 hours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0CCDF5D-55E7-7CA9-D2E6-8CD918F08469}"/>
              </a:ext>
            </a:extLst>
          </p:cNvPr>
          <p:cNvGrpSpPr/>
          <p:nvPr/>
        </p:nvGrpSpPr>
        <p:grpSpPr>
          <a:xfrm>
            <a:off x="1047750" y="884760"/>
            <a:ext cx="2337248" cy="848790"/>
            <a:chOff x="1047750" y="884760"/>
            <a:chExt cx="2337248" cy="848790"/>
          </a:xfrm>
        </p:grpSpPr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FC6D0C5F-95D5-893F-0BBC-6ECDAB4BF443}"/>
                </a:ext>
              </a:extLst>
            </p:cNvPr>
            <p:cNvCxnSpPr/>
            <p:nvPr/>
          </p:nvCxnSpPr>
          <p:spPr>
            <a:xfrm>
              <a:off x="1047750" y="1733550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EA705B4-EFC9-9CE9-3112-DF8C32429252}"/>
                </a:ext>
              </a:extLst>
            </p:cNvPr>
            <p:cNvSpPr txBox="1"/>
            <p:nvPr/>
          </p:nvSpPr>
          <p:spPr>
            <a:xfrm>
              <a:off x="1435962" y="1437412"/>
              <a:ext cx="7475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0.11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93D2143B-D090-2322-B7FB-A78F0299996A}"/>
                </a:ext>
              </a:extLst>
            </p:cNvPr>
            <p:cNvCxnSpPr/>
            <p:nvPr/>
          </p:nvCxnSpPr>
          <p:spPr>
            <a:xfrm>
              <a:off x="1860998" y="1180898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97F3FB11-A01C-67DA-426D-FB51B530F9BE}"/>
                </a:ext>
              </a:extLst>
            </p:cNvPr>
            <p:cNvSpPr txBox="1"/>
            <p:nvPr/>
          </p:nvSpPr>
          <p:spPr>
            <a:xfrm>
              <a:off x="2243505" y="884760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0.28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34E88A5B-577F-8852-B273-AFCAC7C3B9E3}"/>
                </a:ext>
              </a:extLst>
            </p:cNvPr>
            <p:cNvCxnSpPr/>
            <p:nvPr/>
          </p:nvCxnSpPr>
          <p:spPr>
            <a:xfrm>
              <a:off x="1441562" y="1457447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0E65CF1-80F5-6C69-956D-784CABAB3022}"/>
                </a:ext>
              </a:extLst>
            </p:cNvPr>
            <p:cNvSpPr txBox="1"/>
            <p:nvPr/>
          </p:nvSpPr>
          <p:spPr>
            <a:xfrm>
              <a:off x="1824068" y="1161309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0.56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BC85ACA-2F21-5F3C-25F8-9C16561ABBB2}"/>
              </a:ext>
            </a:extLst>
          </p:cNvPr>
          <p:cNvGrpSpPr/>
          <p:nvPr/>
        </p:nvGrpSpPr>
        <p:grpSpPr>
          <a:xfrm>
            <a:off x="5102106" y="884760"/>
            <a:ext cx="2337248" cy="848790"/>
            <a:chOff x="1047750" y="884760"/>
            <a:chExt cx="2337248" cy="848790"/>
          </a:xfrm>
        </p:grpSpPr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575AFC26-98D7-BDEB-9E54-07DC2ABF36B2}"/>
                </a:ext>
              </a:extLst>
            </p:cNvPr>
            <p:cNvCxnSpPr/>
            <p:nvPr/>
          </p:nvCxnSpPr>
          <p:spPr>
            <a:xfrm>
              <a:off x="1047750" y="1733550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F4C174D-B899-007D-ACC0-F6B4C7120A24}"/>
                </a:ext>
              </a:extLst>
            </p:cNvPr>
            <p:cNvSpPr txBox="1"/>
            <p:nvPr/>
          </p:nvSpPr>
          <p:spPr>
            <a:xfrm>
              <a:off x="1430257" y="1437412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0.33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6783E60A-4DE3-FC4E-1EC2-18F755C17BA9}"/>
                </a:ext>
              </a:extLst>
            </p:cNvPr>
            <p:cNvCxnSpPr/>
            <p:nvPr/>
          </p:nvCxnSpPr>
          <p:spPr>
            <a:xfrm>
              <a:off x="1860998" y="1180898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EA7E780-5D1A-3BC7-401F-EBCF76DBFBC5}"/>
                </a:ext>
              </a:extLst>
            </p:cNvPr>
            <p:cNvSpPr txBox="1"/>
            <p:nvPr/>
          </p:nvSpPr>
          <p:spPr>
            <a:xfrm>
              <a:off x="2243505" y="884760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0.31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29ECC8FF-F9A3-9F7D-1287-4033E96DCB0D}"/>
                </a:ext>
              </a:extLst>
            </p:cNvPr>
            <p:cNvCxnSpPr/>
            <p:nvPr/>
          </p:nvCxnSpPr>
          <p:spPr>
            <a:xfrm>
              <a:off x="1441562" y="1457447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09B54CF-102D-4F61-2194-8531D05E5EB6}"/>
                </a:ext>
              </a:extLst>
            </p:cNvPr>
            <p:cNvSpPr txBox="1"/>
            <p:nvPr/>
          </p:nvSpPr>
          <p:spPr>
            <a:xfrm>
              <a:off x="1824069" y="1161309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1.00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9FAFB054-14F8-F6AE-2AF6-0B3708E4F948}"/>
              </a:ext>
            </a:extLst>
          </p:cNvPr>
          <p:cNvGrpSpPr/>
          <p:nvPr/>
        </p:nvGrpSpPr>
        <p:grpSpPr>
          <a:xfrm>
            <a:off x="9124630" y="884760"/>
            <a:ext cx="2337248" cy="848790"/>
            <a:chOff x="1047750" y="884760"/>
            <a:chExt cx="2337248" cy="848790"/>
          </a:xfrm>
        </p:grpSpPr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12A97F4B-6319-2481-38AD-95272739C437}"/>
                </a:ext>
              </a:extLst>
            </p:cNvPr>
            <p:cNvCxnSpPr/>
            <p:nvPr/>
          </p:nvCxnSpPr>
          <p:spPr>
            <a:xfrm>
              <a:off x="1047750" y="1733550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4134E69-0750-0E53-AB92-AAA48012EB97}"/>
                </a:ext>
              </a:extLst>
            </p:cNvPr>
            <p:cNvSpPr txBox="1"/>
            <p:nvPr/>
          </p:nvSpPr>
          <p:spPr>
            <a:xfrm>
              <a:off x="1430257" y="1437412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0.88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B4C57279-4248-A0E1-0F09-A61A727F827C}"/>
                </a:ext>
              </a:extLst>
            </p:cNvPr>
            <p:cNvCxnSpPr/>
            <p:nvPr/>
          </p:nvCxnSpPr>
          <p:spPr>
            <a:xfrm>
              <a:off x="1860998" y="1180898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F52BA28-1D35-DE04-365F-15D6632B51A0}"/>
                </a:ext>
              </a:extLst>
            </p:cNvPr>
            <p:cNvSpPr txBox="1"/>
            <p:nvPr/>
          </p:nvSpPr>
          <p:spPr>
            <a:xfrm>
              <a:off x="2243505" y="884760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0.38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56FD9A34-BEF9-323F-18E4-58D6163F6DF4}"/>
                </a:ext>
              </a:extLst>
            </p:cNvPr>
            <p:cNvCxnSpPr/>
            <p:nvPr/>
          </p:nvCxnSpPr>
          <p:spPr>
            <a:xfrm>
              <a:off x="1441562" y="1457447"/>
              <a:ext cx="1524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486C8BD-500A-798F-65B3-D4C77B6FEAC8}"/>
                </a:ext>
              </a:extLst>
            </p:cNvPr>
            <p:cNvSpPr txBox="1"/>
            <p:nvPr/>
          </p:nvSpPr>
          <p:spPr>
            <a:xfrm>
              <a:off x="1824069" y="1161309"/>
              <a:ext cx="758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 = 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0.22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216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6F6AB2D-12A0-F76F-1FB4-7D7FC11DA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11" y="747066"/>
            <a:ext cx="8640000" cy="561427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470543-5291-40CF-083A-FBDFD841C539}"/>
              </a:ext>
            </a:extLst>
          </p:cNvPr>
          <p:cNvSpPr txBox="1"/>
          <p:nvPr/>
        </p:nvSpPr>
        <p:spPr>
          <a:xfrm>
            <a:off x="2277615" y="6230915"/>
            <a:ext cx="772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5A: HER2 score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by detection kit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in biopsy specimen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2866679-2C73-AE68-C721-15EED3143F63}"/>
              </a:ext>
            </a:extLst>
          </p:cNvPr>
          <p:cNvSpPr txBox="1"/>
          <p:nvPr/>
        </p:nvSpPr>
        <p:spPr>
          <a:xfrm>
            <a:off x="2881315" y="691529"/>
            <a:ext cx="658339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Leica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D4798B-C2FA-7956-FAE1-9E6BD77EB28C}"/>
              </a:ext>
            </a:extLst>
          </p:cNvPr>
          <p:cNvSpPr txBox="1"/>
          <p:nvPr/>
        </p:nvSpPr>
        <p:spPr>
          <a:xfrm>
            <a:off x="3539654" y="691529"/>
            <a:ext cx="1192135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Dako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1104E4-B6F4-15E4-CE8D-F8CA2C4ACC7D}"/>
              </a:ext>
            </a:extLst>
          </p:cNvPr>
          <p:cNvSpPr txBox="1"/>
          <p:nvPr/>
        </p:nvSpPr>
        <p:spPr>
          <a:xfrm>
            <a:off x="4723775" y="705155"/>
            <a:ext cx="251791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418018F-D389-4537-CF8E-DC4DB3F1B4C8}"/>
              </a:ext>
            </a:extLst>
          </p:cNvPr>
          <p:cNvSpPr txBox="1"/>
          <p:nvPr/>
        </p:nvSpPr>
        <p:spPr>
          <a:xfrm>
            <a:off x="4956516" y="705154"/>
            <a:ext cx="183528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7B79BE9-B589-DCE0-8438-3F896E831267}"/>
              </a:ext>
            </a:extLst>
          </p:cNvPr>
          <p:cNvSpPr txBox="1"/>
          <p:nvPr/>
        </p:nvSpPr>
        <p:spPr>
          <a:xfrm>
            <a:off x="5135929" y="705154"/>
            <a:ext cx="508439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Roche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9F13D9-FE89-EBA5-BCAD-ECEBBB47C7F0}"/>
              </a:ext>
            </a:extLst>
          </p:cNvPr>
          <p:cNvSpPr txBox="1"/>
          <p:nvPr/>
        </p:nvSpPr>
        <p:spPr>
          <a:xfrm>
            <a:off x="3048543" y="355464"/>
            <a:ext cx="1508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Nichirei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(MONO)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7E2BCFA-C866-B96D-3052-874DDC364868}"/>
              </a:ext>
            </a:extLst>
          </p:cNvPr>
          <p:cNvSpPr txBox="1"/>
          <p:nvPr/>
        </p:nvSpPr>
        <p:spPr>
          <a:xfrm>
            <a:off x="5581315" y="355464"/>
            <a:ext cx="14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Nichirei (POLY)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コネクタ: カギ線 12">
            <a:extLst>
              <a:ext uri="{FF2B5EF4-FFF2-40B4-BE49-F238E27FC236}">
                <a16:creationId xmlns:a16="http://schemas.microsoft.com/office/drawing/2014/main" id="{665357AD-54DA-F74B-CA0C-C334926F276C}"/>
              </a:ext>
            </a:extLst>
          </p:cNvPr>
          <p:cNvCxnSpPr>
            <a:cxnSpLocks/>
            <a:stCxn id="11" idx="3"/>
            <a:endCxn id="8" idx="0"/>
          </p:cNvCxnSpPr>
          <p:nvPr/>
        </p:nvCxnSpPr>
        <p:spPr>
          <a:xfrm>
            <a:off x="4557289" y="509353"/>
            <a:ext cx="292382" cy="19580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コネクタ: カギ線 13">
            <a:extLst>
              <a:ext uri="{FF2B5EF4-FFF2-40B4-BE49-F238E27FC236}">
                <a16:creationId xmlns:a16="http://schemas.microsoft.com/office/drawing/2014/main" id="{01FD0342-384C-4FDE-B2CC-F1FF3F8AE3ED}"/>
              </a:ext>
            </a:extLst>
          </p:cNvPr>
          <p:cNvCxnSpPr>
            <a:cxnSpLocks/>
            <a:stCxn id="12" idx="1"/>
            <a:endCxn id="9" idx="0"/>
          </p:cNvCxnSpPr>
          <p:nvPr/>
        </p:nvCxnSpPr>
        <p:spPr>
          <a:xfrm rot="10800000" flipV="1">
            <a:off x="5048281" y="509352"/>
            <a:ext cx="533035" cy="19580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797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10E7684-982B-2E08-C353-CF6F3316D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96" y="833626"/>
            <a:ext cx="8640000" cy="562176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8FB172-6966-A35E-A7EF-8FC5EA142A5F}"/>
              </a:ext>
            </a:extLst>
          </p:cNvPr>
          <p:cNvSpPr txBox="1"/>
          <p:nvPr/>
        </p:nvSpPr>
        <p:spPr>
          <a:xfrm>
            <a:off x="3048543" y="780604"/>
            <a:ext cx="715417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Leica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B9815C7-B614-1B51-C27B-E882D693CB06}"/>
              </a:ext>
            </a:extLst>
          </p:cNvPr>
          <p:cNvSpPr txBox="1"/>
          <p:nvPr/>
        </p:nvSpPr>
        <p:spPr>
          <a:xfrm>
            <a:off x="3754434" y="780603"/>
            <a:ext cx="1130153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Dako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2A24392-5DBE-3E1F-760D-57356B1646F9}"/>
              </a:ext>
            </a:extLst>
          </p:cNvPr>
          <p:cNvSpPr txBox="1"/>
          <p:nvPr/>
        </p:nvSpPr>
        <p:spPr>
          <a:xfrm>
            <a:off x="4870229" y="778676"/>
            <a:ext cx="236078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38C2A45-6328-355E-284F-3DFB2ED726F5}"/>
              </a:ext>
            </a:extLst>
          </p:cNvPr>
          <p:cNvSpPr txBox="1"/>
          <p:nvPr/>
        </p:nvSpPr>
        <p:spPr>
          <a:xfrm>
            <a:off x="5049151" y="778676"/>
            <a:ext cx="236078" cy="3077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D015176-1AD6-F6B8-6488-3ED6DB9E3965}"/>
              </a:ext>
            </a:extLst>
          </p:cNvPr>
          <p:cNvSpPr txBox="1"/>
          <p:nvPr/>
        </p:nvSpPr>
        <p:spPr>
          <a:xfrm>
            <a:off x="5270867" y="784100"/>
            <a:ext cx="5101858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Roche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92E653-5FCC-4DBF-7BA6-6E9D3ABC58EF}"/>
              </a:ext>
            </a:extLst>
          </p:cNvPr>
          <p:cNvSpPr txBox="1"/>
          <p:nvPr/>
        </p:nvSpPr>
        <p:spPr>
          <a:xfrm>
            <a:off x="3067593" y="402613"/>
            <a:ext cx="1508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Nichirei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(MONO)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DD6AFDA-1348-DED5-FFBA-5B3CF3430ECE}"/>
              </a:ext>
            </a:extLst>
          </p:cNvPr>
          <p:cNvSpPr txBox="1"/>
          <p:nvPr/>
        </p:nvSpPr>
        <p:spPr>
          <a:xfrm>
            <a:off x="5600365" y="402613"/>
            <a:ext cx="1416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Nichirei (POLY)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コネクタ: カギ線 10">
            <a:extLst>
              <a:ext uri="{FF2B5EF4-FFF2-40B4-BE49-F238E27FC236}">
                <a16:creationId xmlns:a16="http://schemas.microsoft.com/office/drawing/2014/main" id="{1EC8819B-91DE-239F-2BED-0BC11B2E00B1}"/>
              </a:ext>
            </a:extLst>
          </p:cNvPr>
          <p:cNvCxnSpPr>
            <a:cxnSpLocks/>
            <a:stCxn id="9" idx="3"/>
            <a:endCxn id="6" idx="0"/>
          </p:cNvCxnSpPr>
          <p:nvPr/>
        </p:nvCxnSpPr>
        <p:spPr>
          <a:xfrm>
            <a:off x="4576339" y="556502"/>
            <a:ext cx="411929" cy="22217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コネクタ: カギ線 11">
            <a:extLst>
              <a:ext uri="{FF2B5EF4-FFF2-40B4-BE49-F238E27FC236}">
                <a16:creationId xmlns:a16="http://schemas.microsoft.com/office/drawing/2014/main" id="{839DC0B3-D2A9-5784-7ADF-8942071ECBAB}"/>
              </a:ext>
            </a:extLst>
          </p:cNvPr>
          <p:cNvCxnSpPr>
            <a:cxnSpLocks/>
            <a:stCxn id="10" idx="1"/>
            <a:endCxn id="7" idx="0"/>
          </p:cNvCxnSpPr>
          <p:nvPr/>
        </p:nvCxnSpPr>
        <p:spPr>
          <a:xfrm rot="10800000" flipV="1">
            <a:off x="5167191" y="556502"/>
            <a:ext cx="433175" cy="22217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4DC5435-4CF2-23E5-5A22-9AF9B55A8767}"/>
              </a:ext>
            </a:extLst>
          </p:cNvPr>
          <p:cNvSpPr txBox="1"/>
          <p:nvPr/>
        </p:nvSpPr>
        <p:spPr>
          <a:xfrm>
            <a:off x="1824236" y="6251991"/>
            <a:ext cx="8969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5B: HER2 score by detection kit in surgically resected specimen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65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49EB4F-E954-D4AD-7F42-11B2AF464E80}"/>
              </a:ext>
            </a:extLst>
          </p:cNvPr>
          <p:cNvSpPr txBox="1"/>
          <p:nvPr/>
        </p:nvSpPr>
        <p:spPr>
          <a:xfrm>
            <a:off x="2523160" y="6053009"/>
            <a:ext cx="7571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6A: Proportion of HER2 score in biopsy specimen 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stratified by JGCA certification of A or B)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B12AB83-2CCC-7948-CB5C-4D165E8E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427231"/>
            <a:ext cx="8640000" cy="562577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EAEC24-CE8E-F1A0-C82A-8D3321AA87C4}"/>
              </a:ext>
            </a:extLst>
          </p:cNvPr>
          <p:cNvSpPr txBox="1"/>
          <p:nvPr/>
        </p:nvSpPr>
        <p:spPr>
          <a:xfrm>
            <a:off x="2900211" y="273342"/>
            <a:ext cx="3562351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Certified as 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B8C76C-0253-444F-2084-0F6AFC2980E1}"/>
              </a:ext>
            </a:extLst>
          </p:cNvPr>
          <p:cNvSpPr txBox="1"/>
          <p:nvPr/>
        </p:nvSpPr>
        <p:spPr>
          <a:xfrm>
            <a:off x="6500662" y="273342"/>
            <a:ext cx="365298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Certified as B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156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0B77EFE-9A42-45ED-2371-A8C2A7F73671}"/>
              </a:ext>
            </a:extLst>
          </p:cNvPr>
          <p:cNvSpPr txBox="1"/>
          <p:nvPr/>
        </p:nvSpPr>
        <p:spPr>
          <a:xfrm>
            <a:off x="1901197" y="6053009"/>
            <a:ext cx="8815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6B: Proportion of HER2 score in surgically resected specimen 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stratified by JGCA certification of A or B)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D6238B9-5369-3DFE-8D13-9BC949D12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312547"/>
            <a:ext cx="8640000" cy="569480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6ABAFB8-F56C-7167-8596-9C4D6A213D02}"/>
              </a:ext>
            </a:extLst>
          </p:cNvPr>
          <p:cNvSpPr txBox="1"/>
          <p:nvPr/>
        </p:nvSpPr>
        <p:spPr>
          <a:xfrm>
            <a:off x="2919261" y="158660"/>
            <a:ext cx="3643463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Certified as 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4697435-4BF5-1BB8-3FAB-FCCA7EC23484}"/>
              </a:ext>
            </a:extLst>
          </p:cNvPr>
          <p:cNvSpPr txBox="1"/>
          <p:nvPr/>
        </p:nvSpPr>
        <p:spPr>
          <a:xfrm>
            <a:off x="6629400" y="158659"/>
            <a:ext cx="356235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Certified as B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360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BB027EB-9A39-76B3-EDA2-1412F221B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249" y="312547"/>
            <a:ext cx="8619464" cy="569274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2D18822-802F-3B12-FCF2-429A24646E20}"/>
              </a:ext>
            </a:extLst>
          </p:cNvPr>
          <p:cNvSpPr txBox="1"/>
          <p:nvPr/>
        </p:nvSpPr>
        <p:spPr>
          <a:xfrm>
            <a:off x="2919261" y="158660"/>
            <a:ext cx="3485889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Certified as 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725931-DBE9-874F-214C-843F567B2563}"/>
              </a:ext>
            </a:extLst>
          </p:cNvPr>
          <p:cNvSpPr txBox="1"/>
          <p:nvPr/>
        </p:nvSpPr>
        <p:spPr>
          <a:xfrm>
            <a:off x="6896100" y="158659"/>
            <a:ext cx="329565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Certified as B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E88621-26CA-712A-5D3F-AEAE41EFCC44}"/>
              </a:ext>
            </a:extLst>
          </p:cNvPr>
          <p:cNvSpPr txBox="1"/>
          <p:nvPr/>
        </p:nvSpPr>
        <p:spPr>
          <a:xfrm>
            <a:off x="2241042" y="6053009"/>
            <a:ext cx="8135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6C: Proportion of PD-L1 combined positive score (CPS)</a:t>
            </a:r>
          </a:p>
          <a:p>
            <a:pPr algn="ctr"/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(stratified by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JGCA certification of A or B)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05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614</Words>
  <Application>Microsoft Office PowerPoint</Application>
  <PresentationFormat>ワイド画面</PresentationFormat>
  <Paragraphs>110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浩幸 阿部</dc:creator>
  <cp:lastModifiedBy>tetsuo ushiku</cp:lastModifiedBy>
  <cp:revision>24</cp:revision>
  <dcterms:created xsi:type="dcterms:W3CDTF">2024-05-03T06:26:18Z</dcterms:created>
  <dcterms:modified xsi:type="dcterms:W3CDTF">2024-08-21T01:39:25Z</dcterms:modified>
</cp:coreProperties>
</file>