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1" r:id="rId3"/>
    <p:sldId id="263" r:id="rId4"/>
    <p:sldId id="260" r:id="rId5"/>
    <p:sldId id="258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3AF55A-586F-4E05-8B4A-4AEAA6EAA6A1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EE191-4908-435A-8898-14FCF3C3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26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EE191-4908-435A-8898-14FCF3C375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9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6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861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332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1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7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3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2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313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642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87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5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46010-9E72-4A15-8B20-D548844CD478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46B6A-8E25-4088-B7F2-6B4D7FD56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33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3" y="1678948"/>
            <a:ext cx="666274" cy="83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42" y="1678948"/>
            <a:ext cx="636034" cy="857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747" y="1708446"/>
            <a:ext cx="703418" cy="857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52" y="2800136"/>
            <a:ext cx="1134428" cy="790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2" y="3900615"/>
            <a:ext cx="765809" cy="8062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52" y="3887714"/>
            <a:ext cx="837768" cy="819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7" name="TextBox 56"/>
          <p:cNvSpPr txBox="1"/>
          <p:nvPr/>
        </p:nvSpPr>
        <p:spPr>
          <a:xfrm flipH="1">
            <a:off x="75843" y="1332849"/>
            <a:ext cx="1752599" cy="27699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i="1" dirty="0" smtClean="0"/>
              <a:t>       </a:t>
            </a:r>
            <a:r>
              <a:rPr lang="en-US" sz="1200" i="1" dirty="0" smtClean="0">
                <a:solidFill>
                  <a:schemeClr val="tx1"/>
                </a:solidFill>
              </a:rPr>
              <a:t>Moringa </a:t>
            </a:r>
            <a:r>
              <a:rPr lang="en-US" sz="1200" i="1" dirty="0">
                <a:solidFill>
                  <a:schemeClr val="tx1"/>
                </a:solidFill>
              </a:rPr>
              <a:t>oleifera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26829" y="5045597"/>
            <a:ext cx="1794510" cy="27699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i="1" dirty="0" smtClean="0"/>
              <a:t> </a:t>
            </a:r>
            <a:r>
              <a:rPr lang="en-US" sz="1200" i="1" dirty="0" smtClean="0">
                <a:solidFill>
                  <a:schemeClr val="tx1"/>
                </a:solidFill>
              </a:rPr>
              <a:t>Elaeocarpus </a:t>
            </a:r>
            <a:r>
              <a:rPr lang="en-US" sz="1200" i="1" dirty="0">
                <a:solidFill>
                  <a:schemeClr val="tx1"/>
                </a:solidFill>
              </a:rPr>
              <a:t>angustifolius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0888" y="2523137"/>
            <a:ext cx="66627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  </a:t>
            </a:r>
            <a:r>
              <a:rPr lang="en-US" sz="1100" b="1" dirty="0" smtClean="0">
                <a:solidFill>
                  <a:schemeClr val="tx1"/>
                </a:solidFill>
              </a:rPr>
              <a:t>Gum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69142" y="2533580"/>
            <a:ext cx="636034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b="1" dirty="0" smtClean="0"/>
              <a:t>Flower</a:t>
            </a:r>
            <a:endParaRPr lang="en-US" sz="11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1448747" y="2559006"/>
            <a:ext cx="703418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b="1" dirty="0" smtClean="0"/>
              <a:t>  Fruit</a:t>
            </a:r>
            <a:endParaRPr lang="en-US" sz="11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165414" y="4718361"/>
            <a:ext cx="865345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b="1" dirty="0" smtClean="0"/>
              <a:t>  Leaves</a:t>
            </a:r>
            <a:endParaRPr lang="en-US" sz="11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1043652" y="4718361"/>
            <a:ext cx="865345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b="1" dirty="0" smtClean="0"/>
              <a:t>      Bark</a:t>
            </a:r>
            <a:endParaRPr lang="en-US" sz="11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110847" y="3592743"/>
            <a:ext cx="1952623" cy="26161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b="1" dirty="0" smtClean="0"/>
              <a:t>      </a:t>
            </a:r>
            <a:r>
              <a:rPr lang="en-US" sz="1100" b="1" i="1" dirty="0"/>
              <a:t>Pleurotus membranaceus</a:t>
            </a:r>
            <a:endParaRPr lang="en-US" sz="1100" b="1" dirty="0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2205552" y="3658589"/>
            <a:ext cx="46144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6" name="Picture 6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254" y="3298456"/>
            <a:ext cx="558801" cy="670212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2425330" y="3963188"/>
            <a:ext cx="1145124" cy="27699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Stock solution</a:t>
            </a:r>
            <a:endParaRPr lang="en-US" sz="1200" dirty="0"/>
          </a:p>
        </p:txBody>
      </p:sp>
      <p:pic>
        <p:nvPicPr>
          <p:cNvPr id="68" name="Picture 67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3"/>
          <a:stretch/>
        </p:blipFill>
        <p:spPr bwMode="auto">
          <a:xfrm>
            <a:off x="3754256" y="814665"/>
            <a:ext cx="1447800" cy="518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9" name="Picture 2" descr="Gas Chromatography with Mass Spectrometry (GC/MS) - MooreAnalytical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454" y="85857"/>
            <a:ext cx="1815404" cy="752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3868556" y="1332849"/>
            <a:ext cx="1219200" cy="276999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GC-MS Analysis</a:t>
            </a:r>
            <a:endParaRPr lang="en-US" sz="1200" dirty="0"/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002821"/>
            <a:ext cx="2296946" cy="9020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2" name="Picture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166" y="2745027"/>
            <a:ext cx="1659475" cy="596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72"/>
          <p:cNvSpPr txBox="1"/>
          <p:nvPr/>
        </p:nvSpPr>
        <p:spPr>
          <a:xfrm>
            <a:off x="3785317" y="3380748"/>
            <a:ext cx="1867219" cy="27699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  Antimicrobial activity</a:t>
            </a:r>
            <a:endParaRPr lang="en-US" sz="1200" dirty="0"/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62695" y="2245944"/>
            <a:ext cx="885824" cy="1219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652" y="1748650"/>
            <a:ext cx="951707" cy="823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651" y="2884179"/>
            <a:ext cx="951707" cy="706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7" name="TextBox 76"/>
          <p:cNvSpPr txBox="1"/>
          <p:nvPr/>
        </p:nvSpPr>
        <p:spPr>
          <a:xfrm>
            <a:off x="6096007" y="3253987"/>
            <a:ext cx="110490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sz="1200" dirty="0" smtClean="0"/>
              <a:t>MIC</a:t>
            </a:r>
            <a:endParaRPr lang="en-US" sz="1200" dirty="0"/>
          </a:p>
        </p:txBody>
      </p:sp>
      <p:sp>
        <p:nvSpPr>
          <p:cNvPr id="78" name="TextBox 77"/>
          <p:cNvSpPr txBox="1"/>
          <p:nvPr/>
        </p:nvSpPr>
        <p:spPr>
          <a:xfrm>
            <a:off x="8038302" y="2425858"/>
            <a:ext cx="74930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   </a:t>
            </a:r>
            <a:r>
              <a:rPr lang="en-US" sz="1200" dirty="0" smtClean="0"/>
              <a:t>MBC</a:t>
            </a:r>
            <a:endParaRPr lang="en-US" sz="1200" dirty="0"/>
          </a:p>
        </p:txBody>
      </p:sp>
      <p:sp>
        <p:nvSpPr>
          <p:cNvPr id="79" name="TextBox 78"/>
          <p:cNvSpPr txBox="1"/>
          <p:nvPr/>
        </p:nvSpPr>
        <p:spPr>
          <a:xfrm>
            <a:off x="7898205" y="3538882"/>
            <a:ext cx="99060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sz="1200" dirty="0" smtClean="0"/>
              <a:t>Turbidity</a:t>
            </a:r>
            <a:endParaRPr lang="en-US" sz="1200" dirty="0"/>
          </a:p>
        </p:txBody>
      </p:sp>
      <p:cxnSp>
        <p:nvCxnSpPr>
          <p:cNvPr id="80" name="Straight Arrow Connector 79"/>
          <p:cNvCxnSpPr/>
          <p:nvPr/>
        </p:nvCxnSpPr>
        <p:spPr>
          <a:xfrm flipV="1">
            <a:off x="7437105" y="2321973"/>
            <a:ext cx="351396" cy="487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7437105" y="2800136"/>
            <a:ext cx="351396" cy="3952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630" y="3964749"/>
            <a:ext cx="1600570" cy="871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82"/>
          <p:cNvSpPr txBox="1"/>
          <p:nvPr/>
        </p:nvSpPr>
        <p:spPr>
          <a:xfrm>
            <a:off x="3968630" y="4698011"/>
            <a:ext cx="1600570" cy="276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Antioxidant activity</a:t>
            </a:r>
            <a:endParaRPr lang="en-US" sz="1200" dirty="0"/>
          </a:p>
        </p:txBody>
      </p:sp>
      <p:pic>
        <p:nvPicPr>
          <p:cNvPr id="84" name="Picture 83"/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5423358"/>
            <a:ext cx="1068912" cy="85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5" name="TextBox 84"/>
          <p:cNvSpPr txBox="1"/>
          <p:nvPr/>
        </p:nvSpPr>
        <p:spPr>
          <a:xfrm>
            <a:off x="2205552" y="6248054"/>
            <a:ext cx="1749206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    Biochemical  screening</a:t>
            </a:r>
            <a:endParaRPr lang="en-US" sz="1200" dirty="0"/>
          </a:p>
        </p:txBody>
      </p:sp>
      <p:pic>
        <p:nvPicPr>
          <p:cNvPr id="86" name="Picture 85"/>
          <p:cNvPicPr/>
          <p:nvPr/>
        </p:nvPicPr>
        <p:blipFill>
          <a:blip r:embed="rId19"/>
          <a:stretch>
            <a:fillRect/>
          </a:stretch>
        </p:blipFill>
        <p:spPr>
          <a:xfrm>
            <a:off x="4210052" y="5363745"/>
            <a:ext cx="1657348" cy="885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7" name="Picture 86"/>
          <p:cNvPicPr/>
          <p:nvPr/>
        </p:nvPicPr>
        <p:blipFill>
          <a:blip r:embed="rId20"/>
          <a:stretch>
            <a:fillRect/>
          </a:stretch>
        </p:blipFill>
        <p:spPr>
          <a:xfrm>
            <a:off x="6324600" y="5426503"/>
            <a:ext cx="1593052" cy="823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8" name="TextBox 87"/>
          <p:cNvSpPr txBox="1"/>
          <p:nvPr/>
        </p:nvSpPr>
        <p:spPr>
          <a:xfrm>
            <a:off x="4210052" y="6219855"/>
            <a:ext cx="1657348" cy="276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Paper chromatography</a:t>
            </a:r>
            <a:endParaRPr lang="en-US" sz="1200" dirty="0"/>
          </a:p>
        </p:txBody>
      </p:sp>
      <p:sp>
        <p:nvSpPr>
          <p:cNvPr id="89" name="TextBox 88"/>
          <p:cNvSpPr txBox="1"/>
          <p:nvPr/>
        </p:nvSpPr>
        <p:spPr>
          <a:xfrm>
            <a:off x="6096007" y="6248054"/>
            <a:ext cx="2044224" cy="276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   Thin layer chromatography</a:t>
            </a:r>
            <a:endParaRPr lang="en-US" sz="1200" dirty="0"/>
          </a:p>
        </p:txBody>
      </p:sp>
      <p:cxnSp>
        <p:nvCxnSpPr>
          <p:cNvPr id="90" name="Straight Arrow Connector 89"/>
          <p:cNvCxnSpPr/>
          <p:nvPr/>
        </p:nvCxnSpPr>
        <p:spPr>
          <a:xfrm>
            <a:off x="4674903" y="1609848"/>
            <a:ext cx="0" cy="4520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83" idx="2"/>
          </p:cNvCxnSpPr>
          <p:nvPr/>
        </p:nvCxnSpPr>
        <p:spPr>
          <a:xfrm>
            <a:off x="4768915" y="4975010"/>
            <a:ext cx="0" cy="418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73" idx="2"/>
          </p:cNvCxnSpPr>
          <p:nvPr/>
        </p:nvCxnSpPr>
        <p:spPr>
          <a:xfrm flipH="1">
            <a:off x="4707861" y="3657747"/>
            <a:ext cx="11066" cy="2428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5569200" y="2930941"/>
            <a:ext cx="450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84" idx="3"/>
          </p:cNvCxnSpPr>
          <p:nvPr/>
        </p:nvCxnSpPr>
        <p:spPr>
          <a:xfrm flipV="1">
            <a:off x="3735912" y="5851550"/>
            <a:ext cx="47414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V="1">
            <a:off x="5867400" y="5851550"/>
            <a:ext cx="47414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6" name="Right Brace 95"/>
          <p:cNvSpPr/>
          <p:nvPr/>
        </p:nvSpPr>
        <p:spPr>
          <a:xfrm>
            <a:off x="3377693" y="990600"/>
            <a:ext cx="490863" cy="4264086"/>
          </a:xfrm>
          <a:prstGeom prst="rightBrace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52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"/>
            <a:ext cx="7315200" cy="4572000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6" t="28976" r="14240" b="34491"/>
          <a:stretch/>
        </p:blipFill>
        <p:spPr bwMode="auto">
          <a:xfrm>
            <a:off x="1371600" y="4953000"/>
            <a:ext cx="6324600" cy="15614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457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1 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500" y="5029199"/>
            <a:ext cx="80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1 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70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2730500" cy="20224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2400"/>
            <a:ext cx="2846388" cy="20605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29" b="24426"/>
          <a:stretch/>
        </p:blipFill>
        <p:spPr>
          <a:xfrm>
            <a:off x="6065044" y="152400"/>
            <a:ext cx="2895599" cy="20605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7" t="13519" r="8471" b="5046"/>
          <a:stretch/>
        </p:blipFill>
        <p:spPr>
          <a:xfrm>
            <a:off x="2705100" y="2582307"/>
            <a:ext cx="3124200" cy="15947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0" t="12963" r="6049" b="20555"/>
          <a:stretch/>
        </p:blipFill>
        <p:spPr>
          <a:xfrm rot="5400000">
            <a:off x="1244177" y="3809904"/>
            <a:ext cx="1931245" cy="3352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1" t="39815" r="23335" b="23333"/>
          <a:stretch/>
        </p:blipFill>
        <p:spPr>
          <a:xfrm>
            <a:off x="6351588" y="4520681"/>
            <a:ext cx="2182813" cy="18931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0199" y="2174875"/>
            <a:ext cx="1917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Moringa oleifera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(Gum)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2212975"/>
            <a:ext cx="2895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                   Moringa </a:t>
            </a:r>
            <a:r>
              <a:rPr lang="en-US" sz="1200" b="1" i="1" dirty="0">
                <a:latin typeface="Times New Roman" pitchFamily="18" charset="0"/>
                <a:cs typeface="Times New Roman" pitchFamily="18" charset="0"/>
              </a:rPr>
              <a:t>oleifera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(Flower)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2615" y="2184913"/>
            <a:ext cx="2031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latin typeface="Times New Roman" pitchFamily="18" charset="0"/>
                <a:cs typeface="Times New Roman" pitchFamily="18" charset="0"/>
              </a:rPr>
              <a:t>Moringa oleifera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(Fruit)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6550" y="4177099"/>
            <a:ext cx="2781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Pleurotus Membranaceus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(Mushroom)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6600" y="6451927"/>
            <a:ext cx="322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Elaeocarpus augustifolius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(Leaves)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30043" y="6451927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latin typeface="Times New Roman" pitchFamily="18" charset="0"/>
                <a:cs typeface="Times New Roman" pitchFamily="18" charset="0"/>
              </a:rPr>
              <a:t>Elaeocarpus </a:t>
            </a:r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augustifolius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(Bark)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Notched Right Arrow 14"/>
          <p:cNvSpPr/>
          <p:nvPr/>
        </p:nvSpPr>
        <p:spPr>
          <a:xfrm rot="3460836">
            <a:off x="2014810" y="2681900"/>
            <a:ext cx="723900" cy="147553"/>
          </a:xfrm>
          <a:prstGeom prst="notched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Notched Right Arrow 15"/>
          <p:cNvSpPr/>
          <p:nvPr/>
        </p:nvSpPr>
        <p:spPr>
          <a:xfrm rot="5400000">
            <a:off x="3831473" y="2769796"/>
            <a:ext cx="723900" cy="147553"/>
          </a:xfrm>
          <a:prstGeom prst="notched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Notched Right Arrow 16"/>
          <p:cNvSpPr/>
          <p:nvPr/>
        </p:nvSpPr>
        <p:spPr>
          <a:xfrm rot="7408016">
            <a:off x="5728494" y="2684595"/>
            <a:ext cx="723900" cy="147553"/>
          </a:xfrm>
          <a:prstGeom prst="notched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Notched Right Arrow 17"/>
          <p:cNvSpPr/>
          <p:nvPr/>
        </p:nvSpPr>
        <p:spPr>
          <a:xfrm rot="18828492">
            <a:off x="1990409" y="4103320"/>
            <a:ext cx="723900" cy="147553"/>
          </a:xfrm>
          <a:prstGeom prst="notched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Notched Right Arrow 18"/>
          <p:cNvSpPr/>
          <p:nvPr/>
        </p:nvSpPr>
        <p:spPr>
          <a:xfrm rot="13566401">
            <a:off x="5836551" y="4173022"/>
            <a:ext cx="723900" cy="147553"/>
          </a:xfrm>
          <a:prstGeom prst="notched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157" y="4520680"/>
            <a:ext cx="1682432" cy="193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58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3"/>
          <a:stretch>
            <a:fillRect/>
          </a:stretch>
        </p:blipFill>
        <p:spPr bwMode="auto">
          <a:xfrm>
            <a:off x="70768" y="400957"/>
            <a:ext cx="2901032" cy="2688408"/>
          </a:xfrm>
          <a:prstGeom prst="rect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0380" y="3148149"/>
            <a:ext cx="25476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kern="12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200" b="1" i="1" kern="12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Pleurotus membranaceus</a:t>
            </a:r>
            <a:r>
              <a:rPr lang="en-US" sz="1200" b="1" kern="12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(PM)</a:t>
            </a:r>
            <a:endParaRPr lang="en-US" sz="12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11661"/>
            <a:ext cx="2971800" cy="2666999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10800000" flipV="1">
            <a:off x="3458844" y="3148150"/>
            <a:ext cx="2249805" cy="23083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i="1" kern="12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Moringa </a:t>
            </a:r>
            <a:r>
              <a:rPr lang="en-US" sz="1200" b="1" i="1" kern="12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oleifera</a:t>
            </a:r>
            <a:r>
              <a:rPr lang="en-US" sz="1200" b="1" kern="12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Gum (MOG)</a:t>
            </a:r>
            <a:endParaRPr lang="en-US" sz="12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0957"/>
            <a:ext cx="2971799" cy="2679699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511835" y="3148149"/>
            <a:ext cx="23888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i="1" kern="12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Moringa </a:t>
            </a:r>
            <a:r>
              <a:rPr lang="en-US" sz="1200" b="1" i="1" kern="12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oleifera</a:t>
            </a:r>
            <a:r>
              <a:rPr lang="en-US" sz="1200" b="1" kern="12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Flower (MOFL)</a:t>
            </a:r>
            <a:endParaRPr lang="en-US" sz="12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4" y="3783993"/>
            <a:ext cx="2755750" cy="2655067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 rot="10800000" flipV="1">
            <a:off x="387570" y="6379310"/>
            <a:ext cx="2341880" cy="33369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b="1" i="1" kern="1200" dirty="0" smtClean="0">
              <a:solidFill>
                <a:srgbClr val="000000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i="1" kern="12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Moringa </a:t>
            </a:r>
            <a:r>
              <a:rPr lang="en-US" sz="1200" b="1" i="1" kern="12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oleifera</a:t>
            </a:r>
            <a:r>
              <a:rPr lang="en-US" sz="1200" b="1" kern="12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Fruit (MOFR)</a:t>
            </a:r>
            <a:endParaRPr lang="en-US" sz="12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993" y="3783993"/>
            <a:ext cx="3064660" cy="26706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971800" y="6486561"/>
            <a:ext cx="2846121" cy="3118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i="1" kern="12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Elaeocarpus </a:t>
            </a:r>
            <a:r>
              <a:rPr lang="en-US" sz="1200" b="1" i="1" kern="12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angustifolius</a:t>
            </a:r>
            <a:r>
              <a:rPr lang="en-US" sz="1200" b="1" kern="1200" dirty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Leaves (EAL)</a:t>
            </a:r>
            <a:endParaRPr lang="en-US" sz="12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326" y="3748313"/>
            <a:ext cx="3124199" cy="270630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 rot="10800000" flipV="1">
            <a:off x="6245133" y="6451095"/>
            <a:ext cx="2673801" cy="3473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i="1" kern="12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Elaeocarpus angustifolius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Bark (EAB)</a:t>
            </a:r>
            <a:endParaRPr lang="en-US" sz="12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20361" y="87868"/>
            <a:ext cx="443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143250" y="87868"/>
            <a:ext cx="51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039394" y="87868"/>
            <a:ext cx="49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4364" y="3378981"/>
            <a:ext cx="407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48000" y="3400673"/>
            <a:ext cx="59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8914" y="3414661"/>
            <a:ext cx="472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69803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200" y="152400"/>
            <a:ext cx="3107098" cy="1942465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3183299" y="170248"/>
            <a:ext cx="2887573" cy="1906768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/>
          <a:stretch>
            <a:fillRect/>
          </a:stretch>
        </p:blipFill>
        <p:spPr>
          <a:xfrm>
            <a:off x="6070872" y="152400"/>
            <a:ext cx="2996928" cy="190676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/>
          <a:stretch>
            <a:fillRect/>
          </a:stretch>
        </p:blipFill>
        <p:spPr>
          <a:xfrm>
            <a:off x="76200" y="2286000"/>
            <a:ext cx="3107098" cy="190500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6"/>
          <a:stretch>
            <a:fillRect/>
          </a:stretch>
        </p:blipFill>
        <p:spPr>
          <a:xfrm>
            <a:off x="3215956" y="2285999"/>
            <a:ext cx="2854915" cy="1905001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7"/>
          <a:stretch>
            <a:fillRect/>
          </a:stretch>
        </p:blipFill>
        <p:spPr>
          <a:xfrm>
            <a:off x="6070872" y="2285999"/>
            <a:ext cx="2975157" cy="1905001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8"/>
          <a:stretch>
            <a:fillRect/>
          </a:stretch>
        </p:blipFill>
        <p:spPr>
          <a:xfrm>
            <a:off x="1684474" y="4191000"/>
            <a:ext cx="5173526" cy="2667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-36581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83299" y="-36581"/>
            <a:ext cx="213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57900" y="-36581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" y="196335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68999" y="1961589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70871" y="1961589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455874" y="41910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3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17" y="331076"/>
            <a:ext cx="3132083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333704"/>
            <a:ext cx="2801006" cy="2220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38959"/>
            <a:ext cx="278787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69780"/>
            <a:ext cx="3547241" cy="2002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54014"/>
            <a:ext cx="3657600" cy="2017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718" y="4572000"/>
            <a:ext cx="4732282" cy="2278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2554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52800" y="2102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3807" y="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0044" y="256978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0337" y="249358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744717" y="4572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190356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135</Words>
  <Application>Microsoft Office PowerPoint</Application>
  <PresentationFormat>On-screen Show (4:3)</PresentationFormat>
  <Paragraphs>53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Anupriya</dc:creator>
  <cp:lastModifiedBy>Anupriya</cp:lastModifiedBy>
  <cp:revision>26</cp:revision>
  <dcterms:created xsi:type="dcterms:W3CDTF">2026-01-05T12:10:53Z</dcterms:created>
  <dcterms:modified xsi:type="dcterms:W3CDTF">2026-02-15T14:22:56Z</dcterms:modified>
</cp:coreProperties>
</file>