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notesMasterIdLst>
    <p:notesMasterId r:id="rId3"/>
  </p:notesMasterIdLst>
  <p:handoutMasterIdLst>
    <p:handoutMasterId r:id="rId4"/>
  </p:handoutMasterIdLst>
  <p:sldIdLst>
    <p:sldId id="357" r:id="rId2"/>
  </p:sldIdLst>
  <p:sldSz cx="9144000" cy="6858000" type="screen4x3"/>
  <p:notesSz cx="6807200" cy="9939338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379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FFCC"/>
    <a:srgbClr val="FFFF99"/>
    <a:srgbClr val="800080"/>
    <a:srgbClr val="FF00FF"/>
    <a:srgbClr val="615154"/>
    <a:srgbClr val="CC00CC"/>
    <a:srgbClr val="FFFFCC"/>
    <a:srgbClr val="660066"/>
    <a:srgbClr val="0000FF"/>
    <a:srgbClr val="99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中間スタイル 2 - アクセント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073A0DAA-6AF3-43AB-8588-CEC1D06C72B9}" styleName="スタイル (中間)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スタイルなし、表のグリッド線なし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8EC20E35-A176-4012-BC5E-935CFFF8708E}" styleName="スタイル (中間)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E25E649-3F16-4E02-A733-19D2CDBF48F0}" styleName="中間スタイル 3 - アクセント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5BE263C-DBD7-4A20-BB59-AAB30ACAA65A}" styleName="中間スタイル 3 - アクセント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EB344D84-9AFB-497E-A393-DC336BA19D2E}" styleName="中間スタイル 3 - アクセント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A488322-F2BA-4B5B-9748-0D474271808F}" styleName="中間スタイル 3 - アクセント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6D9F66E-5EB9-4882-86FB-DCBF35E3C3E4}" styleName="中間スタイル 4 - アクセント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22838BEF-8BB2-4498-84A7-C5851F593DF1}" styleName="中間スタイル 4 - アクセント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C4B1156A-380E-4F78-BDF5-A606A8083BF9}" styleName="中間スタイル 4 - アクセント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69CF1AB2-1976-4502-BF36-3FF5EA218861}" styleName="中間スタイル 4 - アクセント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D7AC3CCA-C797-4891-BE02-D94E43425B78}" styleName="スタイル (中間)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B301B821-A1FF-4177-AEE7-76D212191A09}" styleName="中間スタイル 1 - アクセント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793D81CF-94F2-401A-BA57-92F5A7B2D0C5}" styleName="スタイル (中間)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616DA210-FB5B-4158-B5E0-FEB733F419BA}" styleName="スタイル (淡色)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BC89EF96-8CEA-46FF-86C4-4CE0E7609802}" styleName="淡色スタイル 3 - アクセント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DA37D80-6434-44D0-A028-1B22A696006F}" styleName="淡色スタイル 3 - アクセント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7E9639D4-E3E2-4D34-9284-5A2195B3D0D7}" styleName="スタイル (淡色)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69012ECD-51FC-41F1-AA8D-1B2483CD663E}" styleName="淡色スタイル 2 - アクセント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08FB837D-C827-4EFA-A057-4D05807E0F7C}" styleName="テーマ スタイル 1 - アクセント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392"/>
    <p:restoredTop sz="96374" autoAdjust="0"/>
  </p:normalViewPr>
  <p:slideViewPr>
    <p:cSldViewPr>
      <p:cViewPr>
        <p:scale>
          <a:sx n="261" d="100"/>
          <a:sy n="261" d="100"/>
        </p:scale>
        <p:origin x="-2840" y="-6144"/>
      </p:cViewPr>
      <p:guideLst>
        <p:guide orient="horz" pos="2160"/>
        <p:guide pos="3379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17" d="100"/>
        <a:sy n="117" d="100"/>
      </p:scale>
      <p:origin x="0" y="0"/>
    </p:cViewPr>
  </p:sorterViewPr>
  <p:notesViewPr>
    <p:cSldViewPr>
      <p:cViewPr varScale="1">
        <p:scale>
          <a:sx n="79" d="100"/>
          <a:sy n="79" d="100"/>
        </p:scale>
        <p:origin x="4096" y="23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9786" cy="4986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55839" y="1"/>
            <a:ext cx="2949786" cy="4986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4B6F48B-64CB-4156-8E09-E7CC9566973A}" type="datetimeFigureOut">
              <a:rPr kumimoji="1" lang="ja-JP" altLang="en-US" smtClean="0"/>
              <a:t>2018/12/5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440649"/>
            <a:ext cx="2949786" cy="4986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55839" y="9440649"/>
            <a:ext cx="2949786" cy="4986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9D4AD6-C909-4485-968B-90A8A04C4A7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0863768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9786" cy="4986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5839" y="1"/>
            <a:ext cx="2949786" cy="4986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C904B9C-72FD-4CB5-91A9-275EF175B3B4}" type="datetimeFigureOut">
              <a:rPr kumimoji="1" lang="ja-JP" altLang="en-US" smtClean="0"/>
              <a:t>2018/12/5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68400" y="1243013"/>
            <a:ext cx="4470400" cy="33528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720" y="4783307"/>
            <a:ext cx="5445760" cy="3913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40649"/>
            <a:ext cx="2949786" cy="4986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5839" y="9440649"/>
            <a:ext cx="2949786" cy="4986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114D57-E199-4729-8756-B2851108688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927784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A26B69-F109-466D-8846-8149D0801D57}" type="datetimeFigureOut">
              <a:rPr lang="ja-JP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2018/12/5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19CE2BC-60A9-4167-B16E-7EC8215F2288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955648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4C4F5A-C97A-4D21-A088-BBB51807EC7D}" type="datetimeFigureOut">
              <a:rPr lang="ja-JP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2018/12/5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BBFABCD-4EC8-4450-8649-2C710BF6A924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7697971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BD25E7-3B04-4B0B-BE8B-3B6799A2C799}" type="datetimeFigureOut">
              <a:rPr lang="ja-JP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2018/12/5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44EAF48-D913-4A12-8BA2-E300E0A964B5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3482579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ACB669-A6A9-4EE5-AC2C-D68814774AA2}" type="datetimeFigureOut">
              <a:rPr lang="ja-JP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2018/12/5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33C0D8A-3EA5-43D1-BBA9-D7DBB0EF2187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943875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439BFB-C1B9-4309-946A-A8DC960B1CA5}" type="datetimeFigureOut">
              <a:rPr lang="ja-JP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2018/12/5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D2BF92F-28BF-41DD-8B61-340E8280D098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6436231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648C65-C93B-4F16-BE6D-7D71E8CB2537}" type="datetimeFigureOut">
              <a:rPr lang="ja-JP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2018/12/5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EB34EB0-2DF4-479F-B8EB-CB7E221390F3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6381549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AD93D6-8330-49F3-BA1E-FDDA4A0B9B4E}" type="datetimeFigureOut">
              <a:rPr lang="ja-JP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2018/12/5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52378D2-4CE3-4F09-9118-B26E499BC6F8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84510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57D41F-0F2C-46DB-8A50-F5019EB6A51B}" type="datetimeFigureOut">
              <a:rPr lang="ja-JP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2018/12/5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73E48C6-9E90-43F3-8522-22D16253EA5A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7673531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E2B6E2-F38A-4B46-A444-3BD1DBBAE73F}" type="datetimeFigureOut">
              <a:rPr lang="ja-JP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2018/12/5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2CAE915-9357-4F97-A8D7-36F33DD63817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6952214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C6CBF1-4011-4488-80ED-41E426B37D57}" type="datetimeFigureOut">
              <a:rPr lang="ja-JP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2018/12/5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E167FD1-0CC7-4B83-A199-34CC1782B8A2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41462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ja-JP" altLang="en-US" noProof="0"/>
              <a:t>アイコンをクリックして図を追加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7DC840-9C8E-47E9-8ABC-13F88C9A8BE9}" type="datetimeFigureOut">
              <a:rPr lang="ja-JP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2018/12/5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79284DE-EF58-4033-B31C-211EAB494BD9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1293245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タイトル プレースホルダ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5123" name="テキスト プレースホルダ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FD63F32C-9C14-4397-B5E8-0CB98199144D}" type="datetimeFigureOut">
              <a:rPr lang="ja-JP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2018/12/5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anose="020F0502020204030204" pitchFamily="34" charset="0"/>
                <a:ea typeface="HG丸ｺﾞｼｯｸM-PRO" panose="020F0600000000000000" pitchFamily="50" charset="-128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08164ECA-80DA-4BFE-BB43-12B883180802}" type="slidenum">
              <a:rPr lang="ja-JP" alt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6412520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HG丸ｺﾞｼｯｸM-PRO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HG丸ｺﾞｼｯｸM-PRO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HG丸ｺﾞｼｯｸM-PRO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HG丸ｺﾞｼｯｸM-PRO" pitchFamily="50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HG丸ｺﾞｼｯｸM-PRO" pitchFamily="50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HG丸ｺﾞｼｯｸM-PRO" pitchFamily="50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HG丸ｺﾞｼｯｸM-PRO" pitchFamily="50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HG丸ｺﾞｼｯｸM-PRO" pitchFamily="50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3E4A2FAB-7FF9-5E41-806E-13E75D54E0A5}"/>
              </a:ext>
            </a:extLst>
          </p:cNvPr>
          <p:cNvSpPr txBox="1"/>
          <p:nvPr/>
        </p:nvSpPr>
        <p:spPr>
          <a:xfrm>
            <a:off x="1899497" y="963008"/>
            <a:ext cx="1765032" cy="24622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altLang="ja-JP" sz="1000" dirty="0">
                <a:latin typeface="Helvetica" pitchFamily="2" charset="0"/>
                <a:ea typeface="Hiragino Kaku Gothic ProN W3" panose="020B0300000000000000" pitchFamily="34" charset="-128"/>
              </a:rPr>
              <a:t>Initially </a:t>
            </a:r>
            <a:r>
              <a:rPr lang="en-US" altLang="ja-JP" sz="1000" dirty="0" err="1">
                <a:latin typeface="Helvetica" pitchFamily="2" charset="0"/>
                <a:ea typeface="Hiragino Kaku Gothic ProN W3" panose="020B0300000000000000" pitchFamily="34" charset="-128"/>
              </a:rPr>
              <a:t>resectbale</a:t>
            </a:r>
            <a:r>
              <a:rPr lang="en-US" altLang="ja-JP" sz="1000" dirty="0">
                <a:latin typeface="Helvetica" pitchFamily="2" charset="0"/>
                <a:ea typeface="Hiragino Kaku Gothic ProN W3" panose="020B0300000000000000" pitchFamily="34" charset="-128"/>
              </a:rPr>
              <a:t> (</a:t>
            </a:r>
            <a:r>
              <a:rPr kumimoji="1" lang="en-US" altLang="ja-JP" sz="1000" dirty="0">
                <a:latin typeface="Helvetica" pitchFamily="2" charset="0"/>
                <a:ea typeface="Hiragino Kaku Gothic ProN W3" panose="020B0300000000000000" pitchFamily="34" charset="-128"/>
              </a:rPr>
              <a:t>N=19)</a:t>
            </a:r>
            <a:endParaRPr kumimoji="1" lang="ja-JP" altLang="en-US" sz="1000">
              <a:latin typeface="Helvetica" pitchFamily="2" charset="0"/>
              <a:ea typeface="Hiragino Kaku Gothic ProN W3" panose="020B0300000000000000" pitchFamily="34" charset="-128"/>
            </a:endParaRPr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7E94E57E-E9E1-904C-9C65-CD5BAA29F444}"/>
              </a:ext>
            </a:extLst>
          </p:cNvPr>
          <p:cNvSpPr txBox="1"/>
          <p:nvPr/>
        </p:nvSpPr>
        <p:spPr>
          <a:xfrm>
            <a:off x="4449144" y="942988"/>
            <a:ext cx="1851048" cy="24622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altLang="ja-JP" sz="1000" dirty="0">
                <a:latin typeface="Helvetica" pitchFamily="2" charset="0"/>
                <a:ea typeface="Hiragino Kaku Gothic ProN W3" panose="020B0300000000000000" pitchFamily="34" charset="-128"/>
              </a:rPr>
              <a:t>Initially </a:t>
            </a:r>
            <a:r>
              <a:rPr lang="en-US" altLang="ja-JP" sz="1000" dirty="0" err="1">
                <a:latin typeface="Helvetica" pitchFamily="2" charset="0"/>
                <a:ea typeface="Hiragino Kaku Gothic ProN W3" panose="020B0300000000000000" pitchFamily="34" charset="-128"/>
              </a:rPr>
              <a:t>unresectbale</a:t>
            </a:r>
            <a:r>
              <a:rPr lang="en-US" altLang="ja-JP" sz="1000" dirty="0">
                <a:latin typeface="Helvetica" pitchFamily="2" charset="0"/>
                <a:ea typeface="Hiragino Kaku Gothic ProN W3" panose="020B0300000000000000" pitchFamily="34" charset="-128"/>
              </a:rPr>
              <a:t>(</a:t>
            </a:r>
            <a:r>
              <a:rPr kumimoji="1" lang="en-US" altLang="ja-JP" sz="1000" dirty="0">
                <a:latin typeface="Helvetica" pitchFamily="2" charset="0"/>
                <a:ea typeface="Hiragino Kaku Gothic ProN W3" panose="020B0300000000000000" pitchFamily="34" charset="-128"/>
              </a:rPr>
              <a:t>N=26)</a:t>
            </a:r>
            <a:endParaRPr kumimoji="1" lang="ja-JP" altLang="en-US" sz="1000">
              <a:latin typeface="Helvetica" pitchFamily="2" charset="0"/>
              <a:ea typeface="Hiragino Kaku Gothic ProN W3" panose="020B0300000000000000" pitchFamily="34" charset="-128"/>
            </a:endParaRPr>
          </a:p>
        </p:txBody>
      </p:sp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ECA7B69B-AEA5-6441-B583-7675AD633448}"/>
              </a:ext>
            </a:extLst>
          </p:cNvPr>
          <p:cNvSpPr txBox="1"/>
          <p:nvPr/>
        </p:nvSpPr>
        <p:spPr>
          <a:xfrm>
            <a:off x="1899497" y="2381398"/>
            <a:ext cx="971540" cy="40011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kumimoji="1" lang="en-US" altLang="ja-JP" sz="1000" dirty="0">
                <a:latin typeface="Helvetica" pitchFamily="2" charset="0"/>
                <a:ea typeface="Hiragino Kaku Gothic ProN W3" panose="020B0300000000000000" pitchFamily="34" charset="-128"/>
              </a:rPr>
              <a:t>PR: 5, SD: 13</a:t>
            </a:r>
          </a:p>
          <a:p>
            <a:pPr>
              <a:defRPr/>
            </a:pPr>
            <a:r>
              <a:rPr kumimoji="1" lang="en-US" altLang="ja-JP" sz="1000" dirty="0">
                <a:latin typeface="Helvetica" pitchFamily="2" charset="0"/>
                <a:ea typeface="Hiragino Kaku Gothic ProN W3" panose="020B0300000000000000" pitchFamily="34" charset="-128"/>
              </a:rPr>
              <a:t> (N=18)</a:t>
            </a:r>
            <a:endParaRPr kumimoji="1" lang="ja-JP" altLang="en-US" sz="1000">
              <a:latin typeface="Helvetica" pitchFamily="2" charset="0"/>
              <a:ea typeface="Hiragino Kaku Gothic ProN W3" panose="020B0300000000000000" pitchFamily="34" charset="-128"/>
            </a:endParaRPr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27F30B58-522A-D948-BC62-11C6E27C59AF}"/>
              </a:ext>
            </a:extLst>
          </p:cNvPr>
          <p:cNvSpPr txBox="1"/>
          <p:nvPr/>
        </p:nvSpPr>
        <p:spPr>
          <a:xfrm>
            <a:off x="4449143" y="2381398"/>
            <a:ext cx="1396561" cy="40011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kumimoji="1" lang="en-US" altLang="ja-JP" sz="1000" dirty="0">
                <a:latin typeface="Helvetica" pitchFamily="2" charset="0"/>
                <a:ea typeface="Hiragino Kaku Gothic ProN W3" panose="020B0300000000000000" pitchFamily="34" charset="-128"/>
              </a:rPr>
              <a:t>PR: 7, SD: 16, NE: 1 </a:t>
            </a:r>
          </a:p>
          <a:p>
            <a:pPr>
              <a:defRPr/>
            </a:pPr>
            <a:r>
              <a:rPr kumimoji="1" lang="en-US" altLang="ja-JP" sz="1000" dirty="0">
                <a:latin typeface="Helvetica" pitchFamily="2" charset="0"/>
                <a:ea typeface="Hiragino Kaku Gothic ProN W3" panose="020B0300000000000000" pitchFamily="34" charset="-128"/>
              </a:rPr>
              <a:t>(</a:t>
            </a:r>
            <a:r>
              <a:rPr lang="en-US" altLang="ja-JP" sz="1000" dirty="0">
                <a:latin typeface="Helvetica" pitchFamily="2" charset="0"/>
                <a:ea typeface="Hiragino Kaku Gothic ProN W3" panose="020B0300000000000000" pitchFamily="34" charset="-128"/>
              </a:rPr>
              <a:t>N=24)</a:t>
            </a:r>
            <a:endParaRPr kumimoji="1" lang="ja-JP" altLang="en-US" sz="1000">
              <a:latin typeface="Helvetica" pitchFamily="2" charset="0"/>
              <a:ea typeface="Hiragino Kaku Gothic ProN W3" panose="020B0300000000000000" pitchFamily="34" charset="-128"/>
            </a:endParaRPr>
          </a:p>
        </p:txBody>
      </p:sp>
      <p:sp>
        <p:nvSpPr>
          <p:cNvPr id="36" name="テキスト ボックス 35">
            <a:extLst>
              <a:ext uri="{FF2B5EF4-FFF2-40B4-BE49-F238E27FC236}">
                <a16:creationId xmlns:a16="http://schemas.microsoft.com/office/drawing/2014/main" id="{7CD058DB-EA11-4547-9D34-90425388A289}"/>
              </a:ext>
            </a:extLst>
          </p:cNvPr>
          <p:cNvSpPr txBox="1"/>
          <p:nvPr/>
        </p:nvSpPr>
        <p:spPr>
          <a:xfrm>
            <a:off x="4449144" y="3725913"/>
            <a:ext cx="1396560" cy="40011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kumimoji="1" lang="en-US" altLang="ja-JP" sz="1000" dirty="0">
                <a:latin typeface="Helvetica" pitchFamily="2" charset="0"/>
                <a:ea typeface="Hiragino Kaku Gothic ProN W3" panose="020B0300000000000000" pitchFamily="34" charset="-128"/>
              </a:rPr>
              <a:t>PR: 12, SD:11, PD: 1</a:t>
            </a:r>
          </a:p>
          <a:p>
            <a:pPr>
              <a:defRPr/>
            </a:pPr>
            <a:r>
              <a:rPr lang="en-US" altLang="ja-JP" sz="1000" dirty="0">
                <a:latin typeface="Helvetica" pitchFamily="2" charset="0"/>
                <a:ea typeface="Hiragino Kaku Gothic ProN W3" panose="020B0300000000000000" pitchFamily="34" charset="-128"/>
              </a:rPr>
              <a:t>(N=24)</a:t>
            </a:r>
            <a:endParaRPr kumimoji="1" lang="ja-JP" altLang="en-US" sz="1000">
              <a:latin typeface="Helvetica" pitchFamily="2" charset="0"/>
              <a:ea typeface="Hiragino Kaku Gothic ProN W3" panose="020B0300000000000000" pitchFamily="34" charset="-128"/>
            </a:endParaRPr>
          </a:p>
        </p:txBody>
      </p:sp>
      <p:sp>
        <p:nvSpPr>
          <p:cNvPr id="37" name="テキスト ボックス 36">
            <a:extLst>
              <a:ext uri="{FF2B5EF4-FFF2-40B4-BE49-F238E27FC236}">
                <a16:creationId xmlns:a16="http://schemas.microsoft.com/office/drawing/2014/main" id="{DA9B6CFB-4427-3B4D-B420-9FE769F274CE}"/>
              </a:ext>
            </a:extLst>
          </p:cNvPr>
          <p:cNvSpPr txBox="1"/>
          <p:nvPr/>
        </p:nvSpPr>
        <p:spPr>
          <a:xfrm>
            <a:off x="5275614" y="4352918"/>
            <a:ext cx="1528634" cy="24622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altLang="ja-JP" sz="1000" dirty="0" err="1">
                <a:latin typeface="Helvetica" pitchFamily="2" charset="0"/>
                <a:ea typeface="Hiragino Kaku Gothic ProN W3" panose="020B0300000000000000" pitchFamily="34" charset="-128"/>
              </a:rPr>
              <a:t>Unresectable</a:t>
            </a:r>
            <a:r>
              <a:rPr lang="en-US" altLang="ja-JP" sz="1000" dirty="0">
                <a:latin typeface="Helvetica" pitchFamily="2" charset="0"/>
                <a:ea typeface="Hiragino Kaku Gothic ProN W3" panose="020B0300000000000000" pitchFamily="34" charset="-128"/>
              </a:rPr>
              <a:t> (N=18)</a:t>
            </a:r>
            <a:endParaRPr lang="ja-JP" altLang="en-US" sz="1000">
              <a:latin typeface="Helvetica" pitchFamily="2" charset="0"/>
              <a:ea typeface="Hiragino Kaku Gothic ProN W3" panose="020B0300000000000000" pitchFamily="34" charset="-128"/>
            </a:endParaRPr>
          </a:p>
        </p:txBody>
      </p: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A86824F6-F31E-B547-B6C1-B88C7205FFF9}"/>
              </a:ext>
            </a:extLst>
          </p:cNvPr>
          <p:cNvSpPr txBox="1"/>
          <p:nvPr/>
        </p:nvSpPr>
        <p:spPr>
          <a:xfrm>
            <a:off x="1899497" y="3725913"/>
            <a:ext cx="1351599" cy="40011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kumimoji="1" lang="en-US" altLang="ja-JP" sz="1000" dirty="0">
                <a:latin typeface="Helvetica" pitchFamily="2" charset="0"/>
                <a:ea typeface="Hiragino Kaku Gothic ProN W3" panose="020B0300000000000000" pitchFamily="34" charset="-128"/>
              </a:rPr>
              <a:t>PR:12, SD: 5, NE:1*</a:t>
            </a:r>
          </a:p>
          <a:p>
            <a:pPr>
              <a:defRPr/>
            </a:pPr>
            <a:r>
              <a:rPr lang="en-US" altLang="ja-JP" sz="1000" dirty="0">
                <a:latin typeface="Helvetica" pitchFamily="2" charset="0"/>
                <a:ea typeface="Hiragino Kaku Gothic ProN W3" panose="020B0300000000000000" pitchFamily="34" charset="-128"/>
              </a:rPr>
              <a:t>(N=18</a:t>
            </a:r>
            <a:r>
              <a:rPr kumimoji="1" lang="en-US" altLang="ja-JP" sz="1000" dirty="0">
                <a:latin typeface="Helvetica" pitchFamily="2" charset="0"/>
                <a:ea typeface="Hiragino Kaku Gothic ProN W3" panose="020B0300000000000000" pitchFamily="34" charset="-128"/>
              </a:rPr>
              <a:t> )</a:t>
            </a:r>
            <a:endParaRPr kumimoji="1" lang="ja-JP" altLang="en-US" sz="1000">
              <a:latin typeface="Helvetica" pitchFamily="2" charset="0"/>
              <a:ea typeface="Hiragino Kaku Gothic ProN W3" panose="020B0300000000000000" pitchFamily="34" charset="-128"/>
            </a:endParaRPr>
          </a:p>
        </p:txBody>
      </p:sp>
      <p:sp>
        <p:nvSpPr>
          <p:cNvPr id="42" name="テキスト ボックス 41">
            <a:extLst>
              <a:ext uri="{FF2B5EF4-FFF2-40B4-BE49-F238E27FC236}">
                <a16:creationId xmlns:a16="http://schemas.microsoft.com/office/drawing/2014/main" id="{F4B9555E-8891-9747-8028-C31DF7861BB7}"/>
              </a:ext>
            </a:extLst>
          </p:cNvPr>
          <p:cNvSpPr txBox="1"/>
          <p:nvPr/>
        </p:nvSpPr>
        <p:spPr>
          <a:xfrm>
            <a:off x="1899497" y="5091201"/>
            <a:ext cx="1375280" cy="55399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altLang="ja-JP" sz="1000" dirty="0">
                <a:latin typeface="Helvetica" pitchFamily="2" charset="0"/>
                <a:ea typeface="Hiragino Kaku Gothic ProN W3" panose="020B0300000000000000" pitchFamily="34" charset="-128"/>
              </a:rPr>
              <a:t>Hepatectomy </a:t>
            </a:r>
          </a:p>
          <a:p>
            <a:pPr>
              <a:defRPr/>
            </a:pPr>
            <a:r>
              <a:rPr lang="en-US" altLang="ja-JP" sz="1000" dirty="0">
                <a:latin typeface="Helvetica" pitchFamily="2" charset="0"/>
                <a:ea typeface="Hiragino Kaku Gothic ProN W3" panose="020B0300000000000000" pitchFamily="34" charset="-128"/>
              </a:rPr>
              <a:t>R0: 16, R1/R2: 2</a:t>
            </a:r>
          </a:p>
          <a:p>
            <a:pPr>
              <a:defRPr/>
            </a:pPr>
            <a:r>
              <a:rPr kumimoji="1" lang="en-US" altLang="ja-JP" sz="1000" dirty="0">
                <a:latin typeface="Helvetica" pitchFamily="2" charset="0"/>
                <a:ea typeface="Hiragino Kaku Gothic ProN W3" panose="020B0300000000000000" pitchFamily="34" charset="-128"/>
              </a:rPr>
              <a:t>(N</a:t>
            </a:r>
            <a:r>
              <a:rPr lang="en-US" altLang="ja-JP" sz="1000" dirty="0">
                <a:latin typeface="Helvetica" pitchFamily="2" charset="0"/>
                <a:ea typeface="Hiragino Kaku Gothic ProN W3" panose="020B0300000000000000" pitchFamily="34" charset="-128"/>
              </a:rPr>
              <a:t>=18)</a:t>
            </a:r>
            <a:endParaRPr kumimoji="1" lang="ja-JP" altLang="en-US" sz="1000">
              <a:latin typeface="Helvetica" pitchFamily="2" charset="0"/>
              <a:ea typeface="Hiragino Kaku Gothic ProN W3" panose="020B0300000000000000" pitchFamily="34" charset="-128"/>
            </a:endParaRPr>
          </a:p>
        </p:txBody>
      </p:sp>
      <p:sp>
        <p:nvSpPr>
          <p:cNvPr id="43" name="テキスト ボックス 42">
            <a:extLst>
              <a:ext uri="{FF2B5EF4-FFF2-40B4-BE49-F238E27FC236}">
                <a16:creationId xmlns:a16="http://schemas.microsoft.com/office/drawing/2014/main" id="{79D0FC65-946A-6349-BDEC-37B841785A5D}"/>
              </a:ext>
            </a:extLst>
          </p:cNvPr>
          <p:cNvSpPr txBox="1"/>
          <p:nvPr/>
        </p:nvSpPr>
        <p:spPr>
          <a:xfrm>
            <a:off x="5515714" y="2109814"/>
            <a:ext cx="1776008" cy="21544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altLang="ja-JP" sz="800" dirty="0">
                <a:latin typeface="Helvetica" pitchFamily="2" charset="0"/>
                <a:ea typeface="Hiragino Kaku Gothic ProN W3" panose="020B0300000000000000" pitchFamily="34" charset="-128"/>
              </a:rPr>
              <a:t>PD: 2  Protocol off (unresected)</a:t>
            </a:r>
            <a:endParaRPr lang="ja-JP" altLang="en-US" sz="800">
              <a:latin typeface="Helvetica" pitchFamily="2" charset="0"/>
              <a:ea typeface="Hiragino Kaku Gothic ProN W3" panose="020B0300000000000000" pitchFamily="34" charset="-128"/>
            </a:endParaRPr>
          </a:p>
        </p:txBody>
      </p:sp>
      <p:sp>
        <p:nvSpPr>
          <p:cNvPr id="44" name="テキスト ボックス 43">
            <a:extLst>
              <a:ext uri="{FF2B5EF4-FFF2-40B4-BE49-F238E27FC236}">
                <a16:creationId xmlns:a16="http://schemas.microsoft.com/office/drawing/2014/main" id="{AE1EA9E7-1564-6649-86EC-184639D8FBAB}"/>
              </a:ext>
            </a:extLst>
          </p:cNvPr>
          <p:cNvSpPr txBox="1"/>
          <p:nvPr/>
        </p:nvSpPr>
        <p:spPr>
          <a:xfrm>
            <a:off x="3257980" y="534596"/>
            <a:ext cx="2040252" cy="24622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altLang="ja-JP" sz="1000" dirty="0">
                <a:latin typeface="Helvetica" pitchFamily="2" charset="0"/>
                <a:ea typeface="Hiragino Kaku Gothic ProN W3" panose="020B0300000000000000" pitchFamily="34" charset="-128"/>
              </a:rPr>
              <a:t>All eligible patients (</a:t>
            </a:r>
            <a:r>
              <a:rPr kumimoji="1" lang="en-US" altLang="ja-JP" sz="1000" dirty="0">
                <a:latin typeface="Helvetica" pitchFamily="2" charset="0"/>
                <a:ea typeface="Hiragino Kaku Gothic ProN W3" panose="020B0300000000000000" pitchFamily="34" charset="-128"/>
              </a:rPr>
              <a:t>N=</a:t>
            </a:r>
            <a:r>
              <a:rPr lang="en-US" altLang="ja-JP" sz="1000" dirty="0">
                <a:latin typeface="Helvetica" pitchFamily="2" charset="0"/>
                <a:ea typeface="Hiragino Kaku Gothic ProN W3" panose="020B0300000000000000" pitchFamily="34" charset="-128"/>
              </a:rPr>
              <a:t>45</a:t>
            </a:r>
            <a:r>
              <a:rPr kumimoji="1" lang="en-US" altLang="ja-JP" sz="1000" dirty="0">
                <a:latin typeface="Helvetica" pitchFamily="2" charset="0"/>
                <a:ea typeface="Hiragino Kaku Gothic ProN W3" panose="020B0300000000000000" pitchFamily="34" charset="-128"/>
              </a:rPr>
              <a:t>)</a:t>
            </a:r>
            <a:endParaRPr kumimoji="1" lang="ja-JP" altLang="en-US" sz="1000">
              <a:latin typeface="Helvetica" pitchFamily="2" charset="0"/>
              <a:ea typeface="Hiragino Kaku Gothic ProN W3" panose="020B0300000000000000" pitchFamily="34" charset="-128"/>
            </a:endParaRPr>
          </a:p>
        </p:txBody>
      </p:sp>
      <p:sp>
        <p:nvSpPr>
          <p:cNvPr id="46" name="テキスト ボックス 45">
            <a:extLst>
              <a:ext uri="{FF2B5EF4-FFF2-40B4-BE49-F238E27FC236}">
                <a16:creationId xmlns:a16="http://schemas.microsoft.com/office/drawing/2014/main" id="{87534AB8-2CC0-804C-ACFD-CBFB80F1EC78}"/>
              </a:ext>
            </a:extLst>
          </p:cNvPr>
          <p:cNvSpPr txBox="1"/>
          <p:nvPr/>
        </p:nvSpPr>
        <p:spPr>
          <a:xfrm>
            <a:off x="2494362" y="1288254"/>
            <a:ext cx="2311173" cy="21544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altLang="ja-JP" sz="800" dirty="0">
                <a:latin typeface="Helvetica" pitchFamily="2" charset="0"/>
                <a:ea typeface="Hiragino Kaku Gothic ProN W3" panose="020B0300000000000000" pitchFamily="34" charset="-128"/>
              </a:rPr>
              <a:t>Protocol off 1 ( patient’s refusal , </a:t>
            </a:r>
            <a:r>
              <a:rPr lang="en-US" altLang="ja-JP" sz="800" dirty="0" err="1">
                <a:latin typeface="Helvetica" pitchFamily="2" charset="0"/>
                <a:ea typeface="Hiragino Kaku Gothic ProN W3" panose="020B0300000000000000" pitchFamily="34" charset="-128"/>
              </a:rPr>
              <a:t>unresected</a:t>
            </a:r>
            <a:r>
              <a:rPr lang="en-US" altLang="ja-JP" sz="800" dirty="0">
                <a:latin typeface="Helvetica" pitchFamily="2" charset="0"/>
                <a:ea typeface="Hiragino Kaku Gothic ProN W3" panose="020B0300000000000000" pitchFamily="34" charset="-128"/>
              </a:rPr>
              <a:t>)</a:t>
            </a:r>
          </a:p>
        </p:txBody>
      </p:sp>
      <p:sp>
        <p:nvSpPr>
          <p:cNvPr id="50" name="テキスト ボックス 49">
            <a:extLst>
              <a:ext uri="{FF2B5EF4-FFF2-40B4-BE49-F238E27FC236}">
                <a16:creationId xmlns:a16="http://schemas.microsoft.com/office/drawing/2014/main" id="{8FAB5694-CEE5-E247-B00E-5C8B084722C7}"/>
              </a:ext>
            </a:extLst>
          </p:cNvPr>
          <p:cNvSpPr txBox="1"/>
          <p:nvPr/>
        </p:nvSpPr>
        <p:spPr>
          <a:xfrm>
            <a:off x="3446523" y="5091201"/>
            <a:ext cx="1249741" cy="55399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altLang="ja-JP" sz="1000" dirty="0">
                <a:latin typeface="Helvetica" pitchFamily="2" charset="0"/>
                <a:ea typeface="Hiragino Kaku Gothic ProN W3" panose="020B0300000000000000" pitchFamily="34" charset="-128"/>
              </a:rPr>
              <a:t>Hepatectomy </a:t>
            </a:r>
          </a:p>
          <a:p>
            <a:pPr>
              <a:defRPr/>
            </a:pPr>
            <a:r>
              <a:rPr lang="en-US" altLang="ja-JP" sz="1000" dirty="0">
                <a:latin typeface="Helvetica" pitchFamily="2" charset="0"/>
                <a:ea typeface="Hiragino Kaku Gothic ProN W3" panose="020B0300000000000000" pitchFamily="34" charset="-128"/>
              </a:rPr>
              <a:t>R0: 4, R1/R2: 2</a:t>
            </a:r>
          </a:p>
          <a:p>
            <a:pPr>
              <a:defRPr/>
            </a:pPr>
            <a:r>
              <a:rPr kumimoji="1" lang="en-US" altLang="ja-JP" sz="1000" dirty="0">
                <a:latin typeface="Helvetica" pitchFamily="2" charset="0"/>
                <a:ea typeface="Hiragino Kaku Gothic ProN W3" panose="020B0300000000000000" pitchFamily="34" charset="-128"/>
              </a:rPr>
              <a:t>(N</a:t>
            </a:r>
            <a:r>
              <a:rPr lang="en-US" altLang="ja-JP" sz="1000" dirty="0">
                <a:latin typeface="Helvetica" pitchFamily="2" charset="0"/>
                <a:ea typeface="Hiragino Kaku Gothic ProN W3" panose="020B0300000000000000" pitchFamily="34" charset="-128"/>
              </a:rPr>
              <a:t>=6)</a:t>
            </a:r>
            <a:endParaRPr kumimoji="1" lang="ja-JP" altLang="en-US" sz="1000">
              <a:latin typeface="Helvetica" pitchFamily="2" charset="0"/>
              <a:ea typeface="Hiragino Kaku Gothic ProN W3" panose="020B0300000000000000" pitchFamily="34" charset="-128"/>
            </a:endParaRPr>
          </a:p>
        </p:txBody>
      </p:sp>
      <p:cxnSp>
        <p:nvCxnSpPr>
          <p:cNvPr id="108" name="直線コネクタ 107">
            <a:extLst>
              <a:ext uri="{FF2B5EF4-FFF2-40B4-BE49-F238E27FC236}">
                <a16:creationId xmlns:a16="http://schemas.microsoft.com/office/drawing/2014/main" id="{F6C47842-A3B2-C247-97B5-BE978D567464}"/>
              </a:ext>
            </a:extLst>
          </p:cNvPr>
          <p:cNvCxnSpPr>
            <a:cxnSpLocks/>
          </p:cNvCxnSpPr>
          <p:nvPr/>
        </p:nvCxnSpPr>
        <p:spPr>
          <a:xfrm>
            <a:off x="2247695" y="1189209"/>
            <a:ext cx="0" cy="515717"/>
          </a:xfrm>
          <a:prstGeom prst="line">
            <a:avLst/>
          </a:prstGeom>
          <a:ln>
            <a:solidFill>
              <a:schemeClr val="tx1"/>
            </a:solidFill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5" name="グループ化 114">
            <a:extLst>
              <a:ext uri="{FF2B5EF4-FFF2-40B4-BE49-F238E27FC236}">
                <a16:creationId xmlns:a16="http://schemas.microsoft.com/office/drawing/2014/main" id="{1AEFA0BE-0105-9140-9171-4CF92462B30B}"/>
              </a:ext>
            </a:extLst>
          </p:cNvPr>
          <p:cNvGrpSpPr/>
          <p:nvPr/>
        </p:nvGrpSpPr>
        <p:grpSpPr>
          <a:xfrm>
            <a:off x="2657698" y="782573"/>
            <a:ext cx="2706390" cy="157717"/>
            <a:chOff x="3993108" y="1896045"/>
            <a:chExt cx="1147019" cy="200319"/>
          </a:xfrm>
        </p:grpSpPr>
        <p:cxnSp>
          <p:nvCxnSpPr>
            <p:cNvPr id="111" name="直線コネクタ 110">
              <a:extLst>
                <a:ext uri="{FF2B5EF4-FFF2-40B4-BE49-F238E27FC236}">
                  <a16:creationId xmlns:a16="http://schemas.microsoft.com/office/drawing/2014/main" id="{43F47B18-A280-744C-9999-DA2B346B5BA5}"/>
                </a:ext>
              </a:extLst>
            </p:cNvPr>
            <p:cNvCxnSpPr>
              <a:cxnSpLocks/>
            </p:cNvCxnSpPr>
            <p:nvPr/>
          </p:nvCxnSpPr>
          <p:spPr>
            <a:xfrm>
              <a:off x="4572000" y="1896045"/>
              <a:ext cx="0" cy="61343"/>
            </a:xfrm>
            <a:prstGeom prst="line">
              <a:avLst/>
            </a:prstGeom>
            <a:ln w="9525">
              <a:solidFill>
                <a:schemeClr val="tx1"/>
              </a:solidFill>
              <a:tailEnd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" name="直線コネクタ 111">
              <a:extLst>
                <a:ext uri="{FF2B5EF4-FFF2-40B4-BE49-F238E27FC236}">
                  <a16:creationId xmlns:a16="http://schemas.microsoft.com/office/drawing/2014/main" id="{FFF311B7-9CD0-BE4E-982D-B397F812D908}"/>
                </a:ext>
              </a:extLst>
            </p:cNvPr>
            <p:cNvCxnSpPr>
              <a:cxnSpLocks/>
            </p:cNvCxnSpPr>
            <p:nvPr/>
          </p:nvCxnSpPr>
          <p:spPr>
            <a:xfrm>
              <a:off x="3993108" y="1950226"/>
              <a:ext cx="1147019" cy="0"/>
            </a:xfrm>
            <a:prstGeom prst="line">
              <a:avLst/>
            </a:prstGeom>
            <a:ln w="9525">
              <a:solidFill>
                <a:schemeClr val="tx1"/>
              </a:solidFill>
              <a:tailEnd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3" name="直線コネクタ 112">
              <a:extLst>
                <a:ext uri="{FF2B5EF4-FFF2-40B4-BE49-F238E27FC236}">
                  <a16:creationId xmlns:a16="http://schemas.microsoft.com/office/drawing/2014/main" id="{DEE2963F-6104-1643-834C-EA835E98612B}"/>
                </a:ext>
              </a:extLst>
            </p:cNvPr>
            <p:cNvCxnSpPr/>
            <p:nvPr/>
          </p:nvCxnSpPr>
          <p:spPr>
            <a:xfrm>
              <a:off x="3993108" y="1950226"/>
              <a:ext cx="0" cy="142875"/>
            </a:xfrm>
            <a:prstGeom prst="line">
              <a:avLst/>
            </a:prstGeom>
            <a:ln w="9525">
              <a:solidFill>
                <a:schemeClr val="tx1"/>
              </a:solidFill>
              <a:headEnd type="none" w="med" len="med"/>
              <a:tailEnd type="triangl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4" name="直線コネクタ 113">
              <a:extLst>
                <a:ext uri="{FF2B5EF4-FFF2-40B4-BE49-F238E27FC236}">
                  <a16:creationId xmlns:a16="http://schemas.microsoft.com/office/drawing/2014/main" id="{D14FC514-1EF5-384C-85A2-5C1860D1CADF}"/>
                </a:ext>
              </a:extLst>
            </p:cNvPr>
            <p:cNvCxnSpPr>
              <a:cxnSpLocks/>
            </p:cNvCxnSpPr>
            <p:nvPr/>
          </p:nvCxnSpPr>
          <p:spPr>
            <a:xfrm>
              <a:off x="5140127" y="1953489"/>
              <a:ext cx="0" cy="142875"/>
            </a:xfrm>
            <a:prstGeom prst="line">
              <a:avLst/>
            </a:prstGeom>
            <a:ln w="9525">
              <a:solidFill>
                <a:schemeClr val="tx1"/>
              </a:solidFill>
              <a:headEnd type="none" w="sm" len="sm"/>
              <a:tailEnd type="triangl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1" name="グループ化 20">
            <a:extLst>
              <a:ext uri="{FF2B5EF4-FFF2-40B4-BE49-F238E27FC236}">
                <a16:creationId xmlns:a16="http://schemas.microsoft.com/office/drawing/2014/main" id="{3CFC7759-4B5A-5E41-A423-35978BBF3D39}"/>
              </a:ext>
            </a:extLst>
          </p:cNvPr>
          <p:cNvGrpSpPr/>
          <p:nvPr/>
        </p:nvGrpSpPr>
        <p:grpSpPr>
          <a:xfrm>
            <a:off x="5371560" y="1970226"/>
            <a:ext cx="144154" cy="407783"/>
            <a:chOff x="5371560" y="1465590"/>
            <a:chExt cx="144154" cy="407783"/>
          </a:xfrm>
        </p:grpSpPr>
        <p:cxnSp>
          <p:nvCxnSpPr>
            <p:cNvPr id="106" name="直線コネクタ 105">
              <a:extLst>
                <a:ext uri="{FF2B5EF4-FFF2-40B4-BE49-F238E27FC236}">
                  <a16:creationId xmlns:a16="http://schemas.microsoft.com/office/drawing/2014/main" id="{D641500B-D854-D84B-B380-1A8D6E87BA2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371560" y="1700808"/>
              <a:ext cx="144154" cy="0"/>
            </a:xfrm>
            <a:prstGeom prst="line">
              <a:avLst/>
            </a:prstGeom>
            <a:ln>
              <a:solidFill>
                <a:schemeClr val="tx1"/>
              </a:solidFill>
              <a:headEnd type="triangl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9" name="直線コネクタ 118">
              <a:extLst>
                <a:ext uri="{FF2B5EF4-FFF2-40B4-BE49-F238E27FC236}">
                  <a16:creationId xmlns:a16="http://schemas.microsoft.com/office/drawing/2014/main" id="{421717AF-FAE1-D042-B709-A6AB05209F54}"/>
                </a:ext>
              </a:extLst>
            </p:cNvPr>
            <p:cNvCxnSpPr>
              <a:cxnSpLocks/>
            </p:cNvCxnSpPr>
            <p:nvPr/>
          </p:nvCxnSpPr>
          <p:spPr>
            <a:xfrm>
              <a:off x="5371560" y="1465590"/>
              <a:ext cx="0" cy="407783"/>
            </a:xfrm>
            <a:prstGeom prst="line">
              <a:avLst/>
            </a:prstGeom>
            <a:ln>
              <a:solidFill>
                <a:schemeClr val="tx1"/>
              </a:solidFill>
              <a:headEnd type="none" w="med" len="med"/>
              <a:tailEnd type="triangl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20" name="直線コネクタ 119">
            <a:extLst>
              <a:ext uri="{FF2B5EF4-FFF2-40B4-BE49-F238E27FC236}">
                <a16:creationId xmlns:a16="http://schemas.microsoft.com/office/drawing/2014/main" id="{69089B16-70EB-8547-A833-171BEE2D4C50}"/>
              </a:ext>
            </a:extLst>
          </p:cNvPr>
          <p:cNvCxnSpPr>
            <a:cxnSpLocks/>
          </p:cNvCxnSpPr>
          <p:nvPr/>
        </p:nvCxnSpPr>
        <p:spPr>
          <a:xfrm>
            <a:off x="2195736" y="3231291"/>
            <a:ext cx="0" cy="499869"/>
          </a:xfrm>
          <a:prstGeom prst="line">
            <a:avLst/>
          </a:prstGeom>
          <a:ln>
            <a:solidFill>
              <a:schemeClr val="tx1"/>
            </a:solidFill>
            <a:headEnd type="none" w="med" len="med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1" name="直線コネクタ 120">
            <a:extLst>
              <a:ext uri="{FF2B5EF4-FFF2-40B4-BE49-F238E27FC236}">
                <a16:creationId xmlns:a16="http://schemas.microsoft.com/office/drawing/2014/main" id="{3FF8DB5B-E2D9-DA4B-A881-71C6D47ECA2A}"/>
              </a:ext>
            </a:extLst>
          </p:cNvPr>
          <p:cNvCxnSpPr>
            <a:cxnSpLocks/>
          </p:cNvCxnSpPr>
          <p:nvPr/>
        </p:nvCxnSpPr>
        <p:spPr>
          <a:xfrm>
            <a:off x="4990584" y="3238378"/>
            <a:ext cx="0" cy="499301"/>
          </a:xfrm>
          <a:prstGeom prst="line">
            <a:avLst/>
          </a:prstGeom>
          <a:ln>
            <a:solidFill>
              <a:schemeClr val="tx1"/>
            </a:solidFill>
            <a:headEnd type="none" w="med" len="med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3" name="直線コネクタ 122">
            <a:extLst>
              <a:ext uri="{FF2B5EF4-FFF2-40B4-BE49-F238E27FC236}">
                <a16:creationId xmlns:a16="http://schemas.microsoft.com/office/drawing/2014/main" id="{CE3121F3-DC4C-7140-8EE8-2CB5507888BD}"/>
              </a:ext>
            </a:extLst>
          </p:cNvPr>
          <p:cNvCxnSpPr>
            <a:cxnSpLocks/>
          </p:cNvCxnSpPr>
          <p:nvPr/>
        </p:nvCxnSpPr>
        <p:spPr>
          <a:xfrm>
            <a:off x="4996895" y="4125234"/>
            <a:ext cx="0" cy="149620"/>
          </a:xfrm>
          <a:prstGeom prst="line">
            <a:avLst/>
          </a:prstGeom>
          <a:ln>
            <a:solidFill>
              <a:schemeClr val="tx1"/>
            </a:solidFill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4" name="直線コネクタ 123">
            <a:extLst>
              <a:ext uri="{FF2B5EF4-FFF2-40B4-BE49-F238E27FC236}">
                <a16:creationId xmlns:a16="http://schemas.microsoft.com/office/drawing/2014/main" id="{D7C43196-0B35-5843-B6AA-80E72C246C8E}"/>
              </a:ext>
            </a:extLst>
          </p:cNvPr>
          <p:cNvCxnSpPr/>
          <p:nvPr/>
        </p:nvCxnSpPr>
        <p:spPr>
          <a:xfrm>
            <a:off x="4148086" y="4274686"/>
            <a:ext cx="1697619" cy="0"/>
          </a:xfrm>
          <a:prstGeom prst="line">
            <a:avLst/>
          </a:prstGeom>
          <a:ln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5" name="直線コネクタ 124">
            <a:extLst>
              <a:ext uri="{FF2B5EF4-FFF2-40B4-BE49-F238E27FC236}">
                <a16:creationId xmlns:a16="http://schemas.microsoft.com/office/drawing/2014/main" id="{A6D5D978-0E32-DA47-ACAC-CE22FB6202C2}"/>
              </a:ext>
            </a:extLst>
          </p:cNvPr>
          <p:cNvCxnSpPr>
            <a:cxnSpLocks/>
          </p:cNvCxnSpPr>
          <p:nvPr/>
        </p:nvCxnSpPr>
        <p:spPr>
          <a:xfrm>
            <a:off x="4143127" y="4271451"/>
            <a:ext cx="0" cy="822608"/>
          </a:xfrm>
          <a:prstGeom prst="line">
            <a:avLst/>
          </a:prstGeom>
          <a:ln>
            <a:solidFill>
              <a:schemeClr val="tx1"/>
            </a:solidFill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6" name="直線コネクタ 125">
            <a:extLst>
              <a:ext uri="{FF2B5EF4-FFF2-40B4-BE49-F238E27FC236}">
                <a16:creationId xmlns:a16="http://schemas.microsoft.com/office/drawing/2014/main" id="{A1691582-9CD2-C645-93E5-78612BB8393C}"/>
              </a:ext>
            </a:extLst>
          </p:cNvPr>
          <p:cNvCxnSpPr>
            <a:cxnSpLocks/>
          </p:cNvCxnSpPr>
          <p:nvPr/>
        </p:nvCxnSpPr>
        <p:spPr>
          <a:xfrm>
            <a:off x="5838748" y="4270451"/>
            <a:ext cx="0" cy="91094"/>
          </a:xfrm>
          <a:prstGeom prst="line">
            <a:avLst/>
          </a:prstGeom>
          <a:ln>
            <a:solidFill>
              <a:schemeClr val="tx1"/>
            </a:solidFill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1" name="テキスト ボックス 130">
            <a:extLst>
              <a:ext uri="{FF2B5EF4-FFF2-40B4-BE49-F238E27FC236}">
                <a16:creationId xmlns:a16="http://schemas.microsoft.com/office/drawing/2014/main" id="{243FA4CD-E1FE-7F49-AC42-7C9DB599D758}"/>
              </a:ext>
            </a:extLst>
          </p:cNvPr>
          <p:cNvSpPr txBox="1"/>
          <p:nvPr/>
        </p:nvSpPr>
        <p:spPr>
          <a:xfrm>
            <a:off x="5314848" y="5091201"/>
            <a:ext cx="1134502" cy="55399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altLang="ja-JP" sz="1000" dirty="0">
                <a:latin typeface="Helvetica" pitchFamily="2" charset="0"/>
                <a:ea typeface="Hiragino Kaku Gothic ProN W3" panose="020B0300000000000000" pitchFamily="34" charset="-128"/>
              </a:rPr>
              <a:t>Hepatectomy </a:t>
            </a:r>
          </a:p>
          <a:p>
            <a:pPr>
              <a:defRPr/>
            </a:pPr>
            <a:r>
              <a:rPr lang="en-US" altLang="ja-JP" sz="1000" dirty="0">
                <a:latin typeface="Helvetica" pitchFamily="2" charset="0"/>
                <a:ea typeface="Hiragino Kaku Gothic ProN W3" panose="020B0300000000000000" pitchFamily="34" charset="-128"/>
              </a:rPr>
              <a:t>R0:  6, R1/R2: 1</a:t>
            </a:r>
          </a:p>
          <a:p>
            <a:pPr>
              <a:defRPr/>
            </a:pPr>
            <a:r>
              <a:rPr kumimoji="1" lang="en-US" altLang="ja-JP" sz="1000" dirty="0">
                <a:latin typeface="Helvetica" pitchFamily="2" charset="0"/>
                <a:ea typeface="Hiragino Kaku Gothic ProN W3" panose="020B0300000000000000" pitchFamily="34" charset="-128"/>
              </a:rPr>
              <a:t>(N=7)</a:t>
            </a:r>
            <a:endParaRPr kumimoji="1" lang="ja-JP" altLang="en-US" sz="1000">
              <a:latin typeface="Helvetica" pitchFamily="2" charset="0"/>
              <a:ea typeface="Hiragino Kaku Gothic ProN W3" panose="020B0300000000000000" pitchFamily="34" charset="-128"/>
            </a:endParaRPr>
          </a:p>
        </p:txBody>
      </p:sp>
      <p:cxnSp>
        <p:nvCxnSpPr>
          <p:cNvPr id="132" name="直線コネクタ 131">
            <a:extLst>
              <a:ext uri="{FF2B5EF4-FFF2-40B4-BE49-F238E27FC236}">
                <a16:creationId xmlns:a16="http://schemas.microsoft.com/office/drawing/2014/main" id="{6A8C8653-D3CB-884A-BC0E-9BD8B2F8D799}"/>
              </a:ext>
            </a:extLst>
          </p:cNvPr>
          <p:cNvCxnSpPr>
            <a:cxnSpLocks/>
          </p:cNvCxnSpPr>
          <p:nvPr/>
        </p:nvCxnSpPr>
        <p:spPr>
          <a:xfrm>
            <a:off x="5833001" y="4599138"/>
            <a:ext cx="0" cy="126586"/>
          </a:xfrm>
          <a:prstGeom prst="line">
            <a:avLst/>
          </a:prstGeom>
          <a:ln>
            <a:solidFill>
              <a:schemeClr val="tx1"/>
            </a:solidFill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5" name="直線コネクタ 134">
            <a:extLst>
              <a:ext uri="{FF2B5EF4-FFF2-40B4-BE49-F238E27FC236}">
                <a16:creationId xmlns:a16="http://schemas.microsoft.com/office/drawing/2014/main" id="{FBAB9315-3D6F-E440-9E4F-5E07E593BEDB}"/>
              </a:ext>
            </a:extLst>
          </p:cNvPr>
          <p:cNvCxnSpPr>
            <a:cxnSpLocks/>
          </p:cNvCxnSpPr>
          <p:nvPr/>
        </p:nvCxnSpPr>
        <p:spPr>
          <a:xfrm>
            <a:off x="5845704" y="5013176"/>
            <a:ext cx="958544" cy="0"/>
          </a:xfrm>
          <a:prstGeom prst="line">
            <a:avLst/>
          </a:prstGeom>
          <a:ln>
            <a:solidFill>
              <a:schemeClr val="tx1"/>
            </a:solidFill>
            <a:headEnd type="none" w="med" len="med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7" name="テキスト ボックス 136">
            <a:extLst>
              <a:ext uri="{FF2B5EF4-FFF2-40B4-BE49-F238E27FC236}">
                <a16:creationId xmlns:a16="http://schemas.microsoft.com/office/drawing/2014/main" id="{180B93C1-F212-DD48-8FCC-B7A8560E12AB}"/>
              </a:ext>
            </a:extLst>
          </p:cNvPr>
          <p:cNvSpPr txBox="1"/>
          <p:nvPr/>
        </p:nvSpPr>
        <p:spPr>
          <a:xfrm>
            <a:off x="6820930" y="4892456"/>
            <a:ext cx="1351470" cy="24622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altLang="ja-JP" sz="1000" dirty="0" err="1">
                <a:latin typeface="Helvetica" pitchFamily="2" charset="0"/>
                <a:ea typeface="Hiragino Kaku Gothic ProN W3" panose="020B0300000000000000" pitchFamily="34" charset="-128"/>
              </a:rPr>
              <a:t>Unresected</a:t>
            </a:r>
            <a:r>
              <a:rPr lang="en-US" altLang="ja-JP" sz="1000" dirty="0">
                <a:latin typeface="Helvetica" pitchFamily="2" charset="0"/>
                <a:ea typeface="Hiragino Kaku Gothic ProN W3" panose="020B0300000000000000" pitchFamily="34" charset="-128"/>
              </a:rPr>
              <a:t>(N=11)</a:t>
            </a:r>
            <a:endParaRPr lang="ja-JP" altLang="en-US" sz="1000">
              <a:latin typeface="Helvetica" pitchFamily="2" charset="0"/>
              <a:ea typeface="Hiragino Kaku Gothic ProN W3" panose="020B0300000000000000" pitchFamily="34" charset="-128"/>
            </a:endParaRPr>
          </a:p>
        </p:txBody>
      </p:sp>
      <p:cxnSp>
        <p:nvCxnSpPr>
          <p:cNvPr id="139" name="直線コネクタ 138">
            <a:extLst>
              <a:ext uri="{FF2B5EF4-FFF2-40B4-BE49-F238E27FC236}">
                <a16:creationId xmlns:a16="http://schemas.microsoft.com/office/drawing/2014/main" id="{C5F1AE9B-D145-3D4C-B3D1-8562A18833E1}"/>
              </a:ext>
            </a:extLst>
          </p:cNvPr>
          <p:cNvCxnSpPr>
            <a:cxnSpLocks/>
          </p:cNvCxnSpPr>
          <p:nvPr/>
        </p:nvCxnSpPr>
        <p:spPr>
          <a:xfrm flipH="1">
            <a:off x="2248367" y="1413356"/>
            <a:ext cx="245996" cy="0"/>
          </a:xfrm>
          <a:prstGeom prst="line">
            <a:avLst/>
          </a:prstGeom>
          <a:ln>
            <a:solidFill>
              <a:schemeClr val="tx1"/>
            </a:solidFill>
            <a:miter lim="800000"/>
            <a:headEnd type="triangle" w="sm" len="sm"/>
            <a:tailEnd type="non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F6013500-D887-264C-8CA0-E71210EA2DC9}"/>
              </a:ext>
            </a:extLst>
          </p:cNvPr>
          <p:cNvSpPr/>
          <p:nvPr/>
        </p:nvSpPr>
        <p:spPr>
          <a:xfrm>
            <a:off x="1899497" y="2985071"/>
            <a:ext cx="4112663" cy="24622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defTabSz="1200150">
              <a:spcBef>
                <a:spcPct val="0"/>
              </a:spcBef>
              <a:spcAft>
                <a:spcPct val="35000"/>
              </a:spcAft>
            </a:pPr>
            <a:r>
              <a:rPr lang="en-US" altLang="ja-JP" sz="1000" dirty="0">
                <a:latin typeface="Helvetica" pitchFamily="2" charset="0"/>
                <a:ea typeface="Hiragino Kaku Gothic ProN W3" panose="020B0300000000000000" pitchFamily="34" charset="-128"/>
              </a:rPr>
              <a:t>Second Assessment after  6 cycles mFOLFOX6 + BV chemotherapy </a:t>
            </a:r>
            <a:endParaRPr lang="ja-JP" altLang="en-US" sz="1000">
              <a:latin typeface="Helvetica" pitchFamily="2" charset="0"/>
              <a:ea typeface="Hiragino Kaku Gothic ProN W3" panose="020B0300000000000000" pitchFamily="34" charset="-128"/>
            </a:endParaRPr>
          </a:p>
        </p:txBody>
      </p:sp>
      <p:sp>
        <p:nvSpPr>
          <p:cNvPr id="45" name="正方形/長方形 44">
            <a:extLst>
              <a:ext uri="{FF2B5EF4-FFF2-40B4-BE49-F238E27FC236}">
                <a16:creationId xmlns:a16="http://schemas.microsoft.com/office/drawing/2014/main" id="{E1CEE786-8694-1040-BF6A-33DED42EC3E8}"/>
              </a:ext>
            </a:extLst>
          </p:cNvPr>
          <p:cNvSpPr/>
          <p:nvPr/>
        </p:nvSpPr>
        <p:spPr>
          <a:xfrm>
            <a:off x="1899497" y="1724005"/>
            <a:ext cx="4112663" cy="24622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defTabSz="1200150">
              <a:spcBef>
                <a:spcPct val="0"/>
              </a:spcBef>
              <a:spcAft>
                <a:spcPct val="35000"/>
              </a:spcAft>
            </a:pPr>
            <a:r>
              <a:rPr lang="en-US" altLang="ja-JP" sz="1000" dirty="0">
                <a:latin typeface="Helvetica" pitchFamily="2" charset="0"/>
                <a:ea typeface="Hiragino Kaku Gothic ProN W3" panose="020B0300000000000000" pitchFamily="34" charset="-128"/>
              </a:rPr>
              <a:t>First Assessment after  3 cycles mFOLFOX6 + BV chemotherapy </a:t>
            </a:r>
            <a:endParaRPr lang="ja-JP" altLang="en-US" sz="1000">
              <a:latin typeface="Helvetica" pitchFamily="2" charset="0"/>
              <a:ea typeface="Hiragino Kaku Gothic ProN W3" panose="020B0300000000000000" pitchFamily="34" charset="-128"/>
            </a:endParaRP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60C64E57-F803-A544-9F00-4CADB933CCB8}"/>
              </a:ext>
            </a:extLst>
          </p:cNvPr>
          <p:cNvSpPr/>
          <p:nvPr/>
        </p:nvSpPr>
        <p:spPr>
          <a:xfrm>
            <a:off x="4805535" y="4725726"/>
            <a:ext cx="1756010" cy="24622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 defTabSz="1200150">
              <a:spcBef>
                <a:spcPct val="0"/>
              </a:spcBef>
              <a:spcAft>
                <a:spcPct val="35000"/>
              </a:spcAft>
            </a:pPr>
            <a:r>
              <a:rPr lang="en-US" altLang="ja-JP" sz="1000" dirty="0" err="1">
                <a:latin typeface="Helvetica" pitchFamily="2" charset="0"/>
                <a:ea typeface="Hiragino Kaku Gothic ProN W3" panose="020B0300000000000000" pitchFamily="34" charset="-128"/>
              </a:rPr>
              <a:t>Postprotocol</a:t>
            </a:r>
            <a:r>
              <a:rPr lang="en-US" altLang="ja-JP" sz="1000" dirty="0">
                <a:latin typeface="Helvetica" pitchFamily="2" charset="0"/>
                <a:ea typeface="Hiragino Kaku Gothic ProN W3" panose="020B0300000000000000" pitchFamily="34" charset="-128"/>
              </a:rPr>
              <a:t> chemotherapy </a:t>
            </a:r>
            <a:endParaRPr lang="ja-JP" altLang="en-US" sz="1000">
              <a:latin typeface="Helvetica" pitchFamily="2" charset="0"/>
              <a:ea typeface="Hiragino Kaku Gothic ProN W3" panose="020B0300000000000000" pitchFamily="34" charset="-128"/>
            </a:endParaRPr>
          </a:p>
        </p:txBody>
      </p:sp>
      <p:cxnSp>
        <p:nvCxnSpPr>
          <p:cNvPr id="47" name="直線コネクタ 46">
            <a:extLst>
              <a:ext uri="{FF2B5EF4-FFF2-40B4-BE49-F238E27FC236}">
                <a16:creationId xmlns:a16="http://schemas.microsoft.com/office/drawing/2014/main" id="{5E922914-53B6-E941-8FAC-1CE4CB4469AD}"/>
              </a:ext>
            </a:extLst>
          </p:cNvPr>
          <p:cNvCxnSpPr>
            <a:cxnSpLocks/>
          </p:cNvCxnSpPr>
          <p:nvPr/>
        </p:nvCxnSpPr>
        <p:spPr>
          <a:xfrm>
            <a:off x="2227698" y="1970226"/>
            <a:ext cx="0" cy="407783"/>
          </a:xfrm>
          <a:prstGeom prst="line">
            <a:avLst/>
          </a:prstGeom>
          <a:ln>
            <a:solidFill>
              <a:schemeClr val="tx1"/>
            </a:solidFill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直線コネクタ 55">
            <a:extLst>
              <a:ext uri="{FF2B5EF4-FFF2-40B4-BE49-F238E27FC236}">
                <a16:creationId xmlns:a16="http://schemas.microsoft.com/office/drawing/2014/main" id="{AAFA2293-BA7A-1C41-B4C1-22E2ACCBA464}"/>
              </a:ext>
            </a:extLst>
          </p:cNvPr>
          <p:cNvCxnSpPr>
            <a:cxnSpLocks/>
          </p:cNvCxnSpPr>
          <p:nvPr/>
        </p:nvCxnSpPr>
        <p:spPr>
          <a:xfrm>
            <a:off x="5371560" y="1189209"/>
            <a:ext cx="0" cy="540877"/>
          </a:xfrm>
          <a:prstGeom prst="line">
            <a:avLst/>
          </a:prstGeom>
          <a:ln w="9525">
            <a:solidFill>
              <a:schemeClr val="tx1"/>
            </a:solidFill>
            <a:headEnd type="none" w="med" len="med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直線コネクタ 67">
            <a:extLst>
              <a:ext uri="{FF2B5EF4-FFF2-40B4-BE49-F238E27FC236}">
                <a16:creationId xmlns:a16="http://schemas.microsoft.com/office/drawing/2014/main" id="{2B8441D8-7B9E-D740-B004-35AC3EE44EFA}"/>
              </a:ext>
            </a:extLst>
          </p:cNvPr>
          <p:cNvCxnSpPr>
            <a:cxnSpLocks/>
          </p:cNvCxnSpPr>
          <p:nvPr/>
        </p:nvCxnSpPr>
        <p:spPr>
          <a:xfrm>
            <a:off x="5845705" y="4971945"/>
            <a:ext cx="0" cy="113425"/>
          </a:xfrm>
          <a:prstGeom prst="line">
            <a:avLst/>
          </a:prstGeom>
          <a:ln>
            <a:solidFill>
              <a:schemeClr val="tx1"/>
            </a:solidFill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直線コネクタ 71">
            <a:extLst>
              <a:ext uri="{FF2B5EF4-FFF2-40B4-BE49-F238E27FC236}">
                <a16:creationId xmlns:a16="http://schemas.microsoft.com/office/drawing/2014/main" id="{6D4BDA08-DAFE-144C-86F0-93E1C1C312EA}"/>
              </a:ext>
            </a:extLst>
          </p:cNvPr>
          <p:cNvCxnSpPr>
            <a:cxnSpLocks/>
          </p:cNvCxnSpPr>
          <p:nvPr/>
        </p:nvCxnSpPr>
        <p:spPr>
          <a:xfrm>
            <a:off x="2195736" y="2781508"/>
            <a:ext cx="0" cy="203563"/>
          </a:xfrm>
          <a:prstGeom prst="line">
            <a:avLst/>
          </a:prstGeom>
          <a:ln>
            <a:solidFill>
              <a:schemeClr val="tx1"/>
            </a:solidFill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直線コネクタ 74">
            <a:extLst>
              <a:ext uri="{FF2B5EF4-FFF2-40B4-BE49-F238E27FC236}">
                <a16:creationId xmlns:a16="http://schemas.microsoft.com/office/drawing/2014/main" id="{E57B06EE-E658-7441-ABDD-E208FBC65E45}"/>
              </a:ext>
            </a:extLst>
          </p:cNvPr>
          <p:cNvCxnSpPr>
            <a:cxnSpLocks/>
          </p:cNvCxnSpPr>
          <p:nvPr/>
        </p:nvCxnSpPr>
        <p:spPr>
          <a:xfrm>
            <a:off x="5004048" y="2793969"/>
            <a:ext cx="0" cy="203563"/>
          </a:xfrm>
          <a:prstGeom prst="line">
            <a:avLst/>
          </a:prstGeom>
          <a:ln>
            <a:solidFill>
              <a:schemeClr val="tx1"/>
            </a:solidFill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直線コネクタ 75">
            <a:extLst>
              <a:ext uri="{FF2B5EF4-FFF2-40B4-BE49-F238E27FC236}">
                <a16:creationId xmlns:a16="http://schemas.microsoft.com/office/drawing/2014/main" id="{F0C7C56B-F6AF-2A45-87EE-255D652D1900}"/>
              </a:ext>
            </a:extLst>
          </p:cNvPr>
          <p:cNvCxnSpPr>
            <a:cxnSpLocks/>
          </p:cNvCxnSpPr>
          <p:nvPr/>
        </p:nvCxnSpPr>
        <p:spPr>
          <a:xfrm>
            <a:off x="2205261" y="4124260"/>
            <a:ext cx="1364" cy="968251"/>
          </a:xfrm>
          <a:prstGeom prst="line">
            <a:avLst/>
          </a:prstGeom>
          <a:ln>
            <a:solidFill>
              <a:schemeClr val="tx1"/>
            </a:solidFill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15934417"/>
      </p:ext>
    </p:extLst>
  </p:cSld>
  <p:clrMapOvr>
    <a:masterClrMapping/>
  </p:clrMapOvr>
</p:sld>
</file>

<file path=ppt/theme/theme1.xml><?xml version="1.0" encoding="utf-8"?>
<a:theme xmlns:a="http://schemas.openxmlformats.org/drawingml/2006/main" name="7_丸ゴシ＋calibri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丸ゴシ＋Calibri">
      <a:majorFont>
        <a:latin typeface="Calibri"/>
        <a:ea typeface="HG丸ｺﾞｼｯｸM-PRO"/>
        <a:cs typeface=""/>
      </a:majorFont>
      <a:minorFont>
        <a:latin typeface="Calibri"/>
        <a:ea typeface="HG丸ｺﾞｼｯｸM-PRO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6546</TotalTime>
  <Words>178</Words>
  <Application>Microsoft Macintosh PowerPoint</Application>
  <PresentationFormat>画面に合わせる (4:3)</PresentationFormat>
  <Paragraphs>27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8" baseType="lpstr">
      <vt:lpstr>HG丸ｺﾞｼｯｸM-PRO</vt:lpstr>
      <vt:lpstr>Hiragino Kaku Gothic ProN W3</vt:lpstr>
      <vt:lpstr>ＭＳ Ｐゴシック</vt:lpstr>
      <vt:lpstr>Arial</vt:lpstr>
      <vt:lpstr>Calibri</vt:lpstr>
      <vt:lpstr>Helvetica</vt:lpstr>
      <vt:lpstr>7_丸ゴシ＋calibri</vt:lpstr>
      <vt:lpstr>PowerPoint プレゼンテーション</vt:lpstr>
    </vt:vector>
  </TitlesOfParts>
  <Manager/>
  <Company/>
  <LinksUpToDate>false</LinksUpToDate>
  <SharedDoc>false</SharedDoc>
  <HyperlinkBase/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subject/>
  <dc:creator>Megumi ISHIGURO TMD</dc:creator>
  <cp:keywords/>
  <dc:description/>
  <cp:lastModifiedBy>安野正道</cp:lastModifiedBy>
  <cp:revision>308</cp:revision>
  <cp:lastPrinted>2017-10-13T07:32:17Z</cp:lastPrinted>
  <dcterms:created xsi:type="dcterms:W3CDTF">2015-09-11T01:41:20Z</dcterms:created>
  <dcterms:modified xsi:type="dcterms:W3CDTF">2018-12-04T23:16:09Z</dcterms:modified>
  <cp:category/>
</cp:coreProperties>
</file>