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110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0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AD9F9C4-E6D9-4944-AB3D-7821A2EF5C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A921239C-70ED-4F13-949E-48B129D762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C62450A-5B1A-4C24-B7E6-3EED970727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21821-780A-4C9A-A7BF-8987CC3CE2A9}" type="datetimeFigureOut">
              <a:rPr kumimoji="1" lang="ja-JP" altLang="en-US" smtClean="0"/>
              <a:t>2024/10/8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61A9777-F57C-4FF8-8843-A10F7F90B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1667CF1-3C48-4945-A249-5AA80B316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D0DBC-9261-4FF3-A1E1-BD9E8B6CB4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25598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3A14821-E85A-45D2-ACE8-CFB54C75E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F59932B-4F36-457D-8DDA-0C34C57047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B74FF63-F8BB-4333-8DAB-31B6136D34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21821-780A-4C9A-A7BF-8987CC3CE2A9}" type="datetimeFigureOut">
              <a:rPr kumimoji="1" lang="ja-JP" altLang="en-US" smtClean="0"/>
              <a:t>2024/10/8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47403BA-09A5-4370-B6F8-5308C7B2AD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97A1DAD-2D96-49A7-84E2-54F9EC1A4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D0DBC-9261-4FF3-A1E1-BD9E8B6CB4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90062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BD743C3-A740-442D-A947-A2240B1F2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47092AC-E2BD-4CCF-A837-475A7D3737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8B29856-C7BB-44F7-B41A-6ED59170CF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21821-780A-4C9A-A7BF-8987CC3CE2A9}" type="datetimeFigureOut">
              <a:rPr kumimoji="1" lang="ja-JP" altLang="en-US" smtClean="0"/>
              <a:t>2024/10/8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6A8B251-2DF4-4036-BD28-9224B24F44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32470AF-597E-4328-96E3-D243ADAFE3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D0DBC-9261-4FF3-A1E1-BD9E8B6CB4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5184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6E53981-5D61-4C3E-AA41-D22A19F84C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561192B-18AD-4B00-998D-A6BA28A90F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3F56F5C-F41F-4E46-B692-A35B42BA4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9930A3C-1798-491F-8D49-FD9870744D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21821-780A-4C9A-A7BF-8987CC3CE2A9}" type="datetimeFigureOut">
              <a:rPr kumimoji="1" lang="ja-JP" altLang="en-US" smtClean="0"/>
              <a:t>2024/10/8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FC3BEC4-5245-4EFC-B146-8F55273B05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6BFCD1F-81F7-4B12-A2EC-B823674D1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D0DBC-9261-4FF3-A1E1-BD9E8B6CB4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3809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7A55C71-EC50-4D93-A19D-0D3A44CC17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9891413-92A7-4A6E-8400-0CC31DDC38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633873DB-8F98-40AA-912B-A8332DA8A2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C8816F10-1534-45C8-B536-8F61B7CAF1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12C8D6C5-C894-4C53-ABAD-AB1371440D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22447930-E0B6-49CF-821B-526D5C89E1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21821-780A-4C9A-A7BF-8987CC3CE2A9}" type="datetimeFigureOut">
              <a:rPr kumimoji="1" lang="ja-JP" altLang="en-US" smtClean="0"/>
              <a:t>2024/10/8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58B87269-5E0D-4960-818A-412476FD68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D8CE9F96-3B55-4C26-8599-7FB25EAFAC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D0DBC-9261-4FF3-A1E1-BD9E8B6CB4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38549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E1A1036-AFB4-4447-9516-EDACF8FDF8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5E0BDDD7-A59E-48CC-A1A5-5372DBCD1E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21821-780A-4C9A-A7BF-8987CC3CE2A9}" type="datetimeFigureOut">
              <a:rPr kumimoji="1" lang="ja-JP" altLang="en-US" smtClean="0"/>
              <a:t>2024/10/8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F8154B74-CB98-49DE-850C-CE5C8F5AE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64E83C3A-DB18-4131-927A-D6558FD6C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D0DBC-9261-4FF3-A1E1-BD9E8B6CB4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73719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36F23755-25C1-4345-8B4C-E1EF7CCC9F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21821-780A-4C9A-A7BF-8987CC3CE2A9}" type="datetimeFigureOut">
              <a:rPr kumimoji="1" lang="ja-JP" altLang="en-US" smtClean="0"/>
              <a:t>2024/10/8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3A489EB2-1540-48A9-9493-22351BB3B8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58E841D-5996-479B-9177-3E237E111A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D0DBC-9261-4FF3-A1E1-BD9E8B6CB4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20015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D35F46B-D4E2-435B-A53F-EFECDF720F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DDA9E1A-D8F1-4B20-B7D3-17EEAA48E6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E99D43C2-547B-45A9-8C5D-8AB34C5ABC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AF95B42-97AC-4827-8AA0-16223B73CB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21821-780A-4C9A-A7BF-8987CC3CE2A9}" type="datetimeFigureOut">
              <a:rPr kumimoji="1" lang="ja-JP" altLang="en-US" smtClean="0"/>
              <a:t>2024/10/8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26708EF-F1CA-4415-A214-196C5FA98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B71DFE9-4C4C-4E3F-947A-81EBB59DB4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D0DBC-9261-4FF3-A1E1-BD9E8B6CB4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0204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B1196B1-65CA-4503-A542-8F39360DD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9A68630E-E8C8-4A64-887C-46DAE4C23E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47EBDA1-4A81-48DA-8453-025BAA964F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B371F19-210D-414C-8CD9-CDE9EB1AE8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21821-780A-4C9A-A7BF-8987CC3CE2A9}" type="datetimeFigureOut">
              <a:rPr kumimoji="1" lang="ja-JP" altLang="en-US" smtClean="0"/>
              <a:t>2024/10/8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0F3F15E-0575-48BE-BEAC-BD8F4698C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8919E84-83EB-46D8-A2D3-B9E5C10831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D0DBC-9261-4FF3-A1E1-BD9E8B6CB4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84488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CD19F1B-11DF-4EBD-9808-2AA6E4741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087E55FB-DEDD-43BF-8685-3E274E612C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563E227-23D2-4C5F-A727-4F081ACBA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21821-780A-4C9A-A7BF-8987CC3CE2A9}" type="datetimeFigureOut">
              <a:rPr kumimoji="1" lang="ja-JP" altLang="en-US" smtClean="0"/>
              <a:t>2024/10/8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88EE145-8A3F-4B1C-A6A6-F19D8AB025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FB31911-708F-41D9-A861-153D43783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D0DBC-9261-4FF3-A1E1-BD9E8B6CB4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96569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42C9048-AB53-4640-8F3D-61F58301CF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678D7EE-1AB5-43C2-8C72-F977F4DC77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D773970-A66A-4ADE-A267-E0EB6EB30D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21821-780A-4C9A-A7BF-8987CC3CE2A9}" type="datetimeFigureOut">
              <a:rPr kumimoji="1" lang="ja-JP" altLang="en-US" smtClean="0"/>
              <a:t>2024/10/8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8315D3C-5DFF-49A7-A70A-EABF9AB7B2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43CFF93-8773-4068-8492-8F3A0B0CE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D0DBC-9261-4FF3-A1E1-BD9E8B6CB4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63255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ABCF6609-F0B7-46A2-B69C-773A9C5807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E50B7DC-0A4C-43CA-A246-9DAE5B2466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CA34D5A-4CF7-42F0-9A58-5B837F23CB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E21821-780A-4C9A-A7BF-8987CC3CE2A9}" type="datetimeFigureOut">
              <a:rPr kumimoji="1" lang="ja-JP" altLang="en-US" smtClean="0"/>
              <a:t>2024/10/8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4350026-AD41-4B8F-B4FC-11FB6D790E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01DAFFE-D534-4E44-A3EE-70BA1C6BFA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FD0DBC-9261-4FF3-A1E1-BD9E8B6CB4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8517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63EC69C-08A6-4864-B9A2-86221A4ED6B7}"/>
              </a:ext>
            </a:extLst>
          </p:cNvPr>
          <p:cNvSpPr txBox="1"/>
          <p:nvPr/>
        </p:nvSpPr>
        <p:spPr>
          <a:xfrm>
            <a:off x="957392" y="729644"/>
            <a:ext cx="9571851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Prostate cancer patients who have received androgen deprivation therapy for at least 1 year</a:t>
            </a: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E9A668B1-4F8B-4BFF-B541-BB2C56239018}"/>
              </a:ext>
            </a:extLst>
          </p:cNvPr>
          <p:cNvSpPr/>
          <p:nvPr/>
        </p:nvSpPr>
        <p:spPr>
          <a:xfrm>
            <a:off x="3552825" y="1382880"/>
            <a:ext cx="6096000" cy="92333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Excluded</a:t>
            </a:r>
          </a:p>
          <a:p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Patients with a diagnosis of osteoporosis</a:t>
            </a:r>
          </a:p>
          <a:p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from the start of treatment N=23</a:t>
            </a:r>
          </a:p>
        </p:txBody>
      </p:sp>
      <p:cxnSp>
        <p:nvCxnSpPr>
          <p:cNvPr id="7" name="直線矢印コネクタ 6">
            <a:extLst>
              <a:ext uri="{FF2B5EF4-FFF2-40B4-BE49-F238E27FC236}">
                <a16:creationId xmlns:a16="http://schemas.microsoft.com/office/drawing/2014/main" id="{20A746B3-F72E-4945-84A2-AC48FF349DAD}"/>
              </a:ext>
            </a:extLst>
          </p:cNvPr>
          <p:cNvCxnSpPr>
            <a:cxnSpLocks/>
            <a:endCxn id="20" idx="0"/>
          </p:cNvCxnSpPr>
          <p:nvPr/>
        </p:nvCxnSpPr>
        <p:spPr>
          <a:xfrm>
            <a:off x="2152652" y="1114425"/>
            <a:ext cx="9525" cy="44431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矢印コネクタ 7">
            <a:extLst>
              <a:ext uri="{FF2B5EF4-FFF2-40B4-BE49-F238E27FC236}">
                <a16:creationId xmlns:a16="http://schemas.microsoft.com/office/drawing/2014/main" id="{84720E77-A16C-4D2E-A4B6-6A742C74D4DE}"/>
              </a:ext>
            </a:extLst>
          </p:cNvPr>
          <p:cNvCxnSpPr>
            <a:cxnSpLocks/>
          </p:cNvCxnSpPr>
          <p:nvPr/>
        </p:nvCxnSpPr>
        <p:spPr>
          <a:xfrm>
            <a:off x="2162177" y="1844545"/>
            <a:ext cx="139064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矢印コネクタ 11">
            <a:extLst>
              <a:ext uri="{FF2B5EF4-FFF2-40B4-BE49-F238E27FC236}">
                <a16:creationId xmlns:a16="http://schemas.microsoft.com/office/drawing/2014/main" id="{4C9EC72E-5919-495E-8EA9-CF2FB529A33F}"/>
              </a:ext>
            </a:extLst>
          </p:cNvPr>
          <p:cNvCxnSpPr>
            <a:cxnSpLocks/>
          </p:cNvCxnSpPr>
          <p:nvPr/>
        </p:nvCxnSpPr>
        <p:spPr>
          <a:xfrm flipH="1">
            <a:off x="5374546" y="2609280"/>
            <a:ext cx="1" cy="4801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27AF2BF9-3FEB-4DC1-9AC6-B9F482B28994}"/>
              </a:ext>
            </a:extLst>
          </p:cNvPr>
          <p:cNvCxnSpPr>
            <a:cxnSpLocks/>
          </p:cNvCxnSpPr>
          <p:nvPr/>
        </p:nvCxnSpPr>
        <p:spPr>
          <a:xfrm>
            <a:off x="2152652" y="2612644"/>
            <a:ext cx="322189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74CE90FD-8136-4F1A-BF38-FCD8AC07E93D}"/>
              </a:ext>
            </a:extLst>
          </p:cNvPr>
          <p:cNvSpPr/>
          <p:nvPr/>
        </p:nvSpPr>
        <p:spPr>
          <a:xfrm>
            <a:off x="1174023" y="5557540"/>
            <a:ext cx="1976307" cy="92333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Patients without</a:t>
            </a:r>
          </a:p>
          <a:p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bone metastasis</a:t>
            </a:r>
          </a:p>
          <a:p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N=49</a:t>
            </a: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9570BEC5-5F1E-46B1-A4D3-C48CC60AC820}"/>
              </a:ext>
            </a:extLst>
          </p:cNvPr>
          <p:cNvSpPr/>
          <p:nvPr/>
        </p:nvSpPr>
        <p:spPr>
          <a:xfrm>
            <a:off x="4395919" y="3086100"/>
            <a:ext cx="1976307" cy="92333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Patients with</a:t>
            </a:r>
          </a:p>
          <a:p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bone metastasis</a:t>
            </a:r>
          </a:p>
          <a:p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N=36</a:t>
            </a:r>
          </a:p>
        </p:txBody>
      </p:sp>
      <p:cxnSp>
        <p:nvCxnSpPr>
          <p:cNvPr id="23" name="直線矢印コネクタ 22">
            <a:extLst>
              <a:ext uri="{FF2B5EF4-FFF2-40B4-BE49-F238E27FC236}">
                <a16:creationId xmlns:a16="http://schemas.microsoft.com/office/drawing/2014/main" id="{4A964FE4-6B5A-4F5C-8B86-6E6FD3514B0F}"/>
              </a:ext>
            </a:extLst>
          </p:cNvPr>
          <p:cNvCxnSpPr>
            <a:cxnSpLocks/>
          </p:cNvCxnSpPr>
          <p:nvPr/>
        </p:nvCxnSpPr>
        <p:spPr>
          <a:xfrm flipH="1">
            <a:off x="5365022" y="4009430"/>
            <a:ext cx="0" cy="15565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237A867E-ACC9-44F9-B279-84E0AEE94A07}"/>
              </a:ext>
            </a:extLst>
          </p:cNvPr>
          <p:cNvSpPr/>
          <p:nvPr/>
        </p:nvSpPr>
        <p:spPr>
          <a:xfrm>
            <a:off x="4386394" y="5565995"/>
            <a:ext cx="1976307" cy="92333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Patients without</a:t>
            </a:r>
          </a:p>
          <a:p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bone metastasis</a:t>
            </a:r>
          </a:p>
          <a:p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N=29</a:t>
            </a:r>
          </a:p>
        </p:txBody>
      </p:sp>
      <p:cxnSp>
        <p:nvCxnSpPr>
          <p:cNvPr id="27" name="直線矢印コネクタ 26">
            <a:extLst>
              <a:ext uri="{FF2B5EF4-FFF2-40B4-BE49-F238E27FC236}">
                <a16:creationId xmlns:a16="http://schemas.microsoft.com/office/drawing/2014/main" id="{6607F74F-BCD5-4C02-BCA6-D19CAF52CF82}"/>
              </a:ext>
            </a:extLst>
          </p:cNvPr>
          <p:cNvCxnSpPr>
            <a:cxnSpLocks/>
          </p:cNvCxnSpPr>
          <p:nvPr/>
        </p:nvCxnSpPr>
        <p:spPr>
          <a:xfrm>
            <a:off x="5374547" y="4706215"/>
            <a:ext cx="12192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88A09412-CD6B-4D97-90B8-6FD989375228}"/>
              </a:ext>
            </a:extLst>
          </p:cNvPr>
          <p:cNvSpPr/>
          <p:nvPr/>
        </p:nvSpPr>
        <p:spPr>
          <a:xfrm>
            <a:off x="6603271" y="4244550"/>
            <a:ext cx="3552822" cy="92333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Excluded</a:t>
            </a:r>
          </a:p>
          <a:p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Transfer to other hospitals N=2</a:t>
            </a:r>
          </a:p>
          <a:p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Progression to CRPC N=5</a:t>
            </a:r>
          </a:p>
        </p:txBody>
      </p:sp>
    </p:spTree>
    <p:extLst>
      <p:ext uri="{BB962C8B-B14F-4D97-AF65-F5344CB8AC3E}">
        <p14:creationId xmlns:p14="http://schemas.microsoft.com/office/powerpoint/2010/main" val="10130578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64</Words>
  <Application>Microsoft Office PowerPoint</Application>
  <PresentationFormat>ワイド画面</PresentationFormat>
  <Paragraphs>16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泌尿器科</dc:creator>
  <cp:lastModifiedBy>泌尿器科</cp:lastModifiedBy>
  <cp:revision>13</cp:revision>
  <dcterms:created xsi:type="dcterms:W3CDTF">2024-03-07T08:57:11Z</dcterms:created>
  <dcterms:modified xsi:type="dcterms:W3CDTF">2024-10-08T00:43:22Z</dcterms:modified>
</cp:coreProperties>
</file>