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2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567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045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170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70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632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905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7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5793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710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31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255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359951-BA2E-4ECE-A5BD-61C0D448B0BE}" type="datetimeFigureOut">
              <a:rPr kumimoji="1" lang="ja-JP" altLang="en-US" smtClean="0"/>
              <a:t>2025/7/21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922BD6-3DD9-4DD6-8282-F9E16C1A01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96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9A23AAEA-5DAD-2E9C-970F-FFB0C605BEBA}"/>
              </a:ext>
            </a:extLst>
          </p:cNvPr>
          <p:cNvGrpSpPr/>
          <p:nvPr/>
        </p:nvGrpSpPr>
        <p:grpSpPr>
          <a:xfrm>
            <a:off x="1323543" y="2827439"/>
            <a:ext cx="4337467" cy="4381301"/>
            <a:chOff x="1669829" y="2810719"/>
            <a:chExt cx="3991181" cy="403151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8BEC9E2-ACE6-0070-84D1-B8FB16F1037C}"/>
                </a:ext>
              </a:extLst>
            </p:cNvPr>
            <p:cNvSpPr txBox="1"/>
            <p:nvPr/>
          </p:nvSpPr>
          <p:spPr>
            <a:xfrm>
              <a:off x="1669829" y="2810719"/>
              <a:ext cx="2484000" cy="5522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Patients with mRCC who received first-line systemic therapy (2010-2023)</a:t>
              </a:r>
            </a:p>
            <a:p>
              <a:pPr algn="ctr"/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N = 202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5851310E-76AF-080F-2356-E0FC8B2B7E5A}"/>
                </a:ext>
              </a:extLst>
            </p:cNvPr>
            <p:cNvSpPr txBox="1"/>
            <p:nvPr/>
          </p:nvSpPr>
          <p:spPr>
            <a:xfrm>
              <a:off x="3797304" y="4313276"/>
              <a:ext cx="1863706" cy="39648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No available CT imaging</a:t>
              </a:r>
            </a:p>
            <a:p>
              <a:pPr algn="ctr"/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N = 14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7E66519-BE02-8007-1F61-8F6C93CAE157}"/>
                </a:ext>
              </a:extLst>
            </p:cNvPr>
            <p:cNvSpPr txBox="1"/>
            <p:nvPr/>
          </p:nvSpPr>
          <p:spPr>
            <a:xfrm>
              <a:off x="3797304" y="4837397"/>
              <a:ext cx="1863706" cy="5522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Missing biochemical or hematological data</a:t>
              </a:r>
            </a:p>
            <a:p>
              <a:pPr algn="ctr"/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N = 20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AD608450-A253-7064-A237-0233DFDCD3DD}"/>
                </a:ext>
              </a:extLst>
            </p:cNvPr>
            <p:cNvSpPr txBox="1"/>
            <p:nvPr/>
          </p:nvSpPr>
          <p:spPr>
            <a:xfrm>
              <a:off x="3797304" y="3624345"/>
              <a:ext cx="1863706" cy="5522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Received non-TKI/ICI-based first-line therapy</a:t>
              </a:r>
            </a:p>
            <a:p>
              <a:pPr algn="ctr"/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N = 32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BA675385-FAD8-6B47-1041-26BB704ABF63}"/>
                </a:ext>
              </a:extLst>
            </p:cNvPr>
            <p:cNvCxnSpPr>
              <a:cxnSpLocks/>
              <a:stCxn id="9" idx="2"/>
              <a:endCxn id="33" idx="0"/>
            </p:cNvCxnSpPr>
            <p:nvPr/>
          </p:nvCxnSpPr>
          <p:spPr>
            <a:xfrm>
              <a:off x="2911830" y="3362968"/>
              <a:ext cx="0" cy="228806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コネクタ: カギ線 36">
              <a:extLst>
                <a:ext uri="{FF2B5EF4-FFF2-40B4-BE49-F238E27FC236}">
                  <a16:creationId xmlns:a16="http://schemas.microsoft.com/office/drawing/2014/main" id="{14BA4953-3C3E-82C6-59E3-A7695B482228}"/>
                </a:ext>
              </a:extLst>
            </p:cNvPr>
            <p:cNvCxnSpPr>
              <a:cxnSpLocks/>
              <a:stCxn id="9" idx="2"/>
              <a:endCxn id="15" idx="1"/>
            </p:cNvCxnSpPr>
            <p:nvPr/>
          </p:nvCxnSpPr>
          <p:spPr>
            <a:xfrm rot="16200000" flipH="1">
              <a:off x="2780291" y="3494506"/>
              <a:ext cx="1148551" cy="885475"/>
            </a:xfrm>
            <a:prstGeom prst="bentConnector2">
              <a:avLst/>
            </a:prstGeom>
            <a:ln w="127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コネクタ: カギ線 37">
              <a:extLst>
                <a:ext uri="{FF2B5EF4-FFF2-40B4-BE49-F238E27FC236}">
                  <a16:creationId xmlns:a16="http://schemas.microsoft.com/office/drawing/2014/main" id="{6AAB4C45-BB2E-6B65-9803-5362234A4D7F}"/>
                </a:ext>
              </a:extLst>
            </p:cNvPr>
            <p:cNvCxnSpPr>
              <a:cxnSpLocks/>
              <a:stCxn id="9" idx="2"/>
              <a:endCxn id="19" idx="1"/>
            </p:cNvCxnSpPr>
            <p:nvPr/>
          </p:nvCxnSpPr>
          <p:spPr>
            <a:xfrm rot="16200000" flipH="1">
              <a:off x="2479290" y="3795507"/>
              <a:ext cx="1750554" cy="885475"/>
            </a:xfrm>
            <a:prstGeom prst="bentConnector2">
              <a:avLst/>
            </a:prstGeom>
            <a:ln w="127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コネクタ: カギ線 40">
              <a:extLst>
                <a:ext uri="{FF2B5EF4-FFF2-40B4-BE49-F238E27FC236}">
                  <a16:creationId xmlns:a16="http://schemas.microsoft.com/office/drawing/2014/main" id="{FCAE47A0-D84F-03DC-B124-A4E30D5D53BD}"/>
                </a:ext>
              </a:extLst>
            </p:cNvPr>
            <p:cNvCxnSpPr>
              <a:cxnSpLocks/>
              <a:stCxn id="9" idx="2"/>
              <a:endCxn id="23" idx="1"/>
            </p:cNvCxnSpPr>
            <p:nvPr/>
          </p:nvCxnSpPr>
          <p:spPr>
            <a:xfrm rot="16200000" flipH="1">
              <a:off x="3085816" y="3188980"/>
              <a:ext cx="537501" cy="885475"/>
            </a:xfrm>
            <a:prstGeom prst="bentConnector2">
              <a:avLst/>
            </a:prstGeom>
            <a:ln w="127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68" name="グループ化 67">
              <a:extLst>
                <a:ext uri="{FF2B5EF4-FFF2-40B4-BE49-F238E27FC236}">
                  <a16:creationId xmlns:a16="http://schemas.microsoft.com/office/drawing/2014/main" id="{06358699-4E05-A7D6-C1E6-67260C53752E}"/>
                </a:ext>
              </a:extLst>
            </p:cNvPr>
            <p:cNvGrpSpPr/>
            <p:nvPr/>
          </p:nvGrpSpPr>
          <p:grpSpPr>
            <a:xfrm>
              <a:off x="1669829" y="5651016"/>
              <a:ext cx="2484000" cy="1191215"/>
              <a:chOff x="1669830" y="4691652"/>
              <a:chExt cx="2484000" cy="1280473"/>
            </a:xfrm>
          </p:grpSpPr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BF30BF2C-7E80-9555-E7AC-D3E8BD665EC5}"/>
                  </a:ext>
                </a:extLst>
              </p:cNvPr>
              <p:cNvSpPr txBox="1"/>
              <p:nvPr/>
            </p:nvSpPr>
            <p:spPr>
              <a:xfrm>
                <a:off x="1669830" y="4691652"/>
                <a:ext cx="2484000" cy="42619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Included in final analysis</a:t>
                </a:r>
              </a:p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 = 136</a:t>
                </a:r>
                <a:endParaRPr kumimoji="1" lang="ja-JP" alt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BCD7838D-B91E-4F08-703F-A591CA471463}"/>
                  </a:ext>
                </a:extLst>
              </p:cNvPr>
              <p:cNvSpPr txBox="1"/>
              <p:nvPr/>
            </p:nvSpPr>
            <p:spPr>
              <a:xfrm>
                <a:off x="1669830" y="5117534"/>
                <a:ext cx="828000" cy="85459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TKI/mTORI</a:t>
                </a:r>
              </a:p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 = 84</a:t>
                </a:r>
                <a:endParaRPr kumimoji="1" lang="ja-JP" alt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9832C1AC-3F04-6DD4-FFFF-E00A100F3E88}"/>
                  </a:ext>
                </a:extLst>
              </p:cNvPr>
              <p:cNvSpPr txBox="1"/>
              <p:nvPr/>
            </p:nvSpPr>
            <p:spPr>
              <a:xfrm>
                <a:off x="2497829" y="5115058"/>
                <a:ext cx="1655997" cy="42729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ICI-based</a:t>
                </a:r>
              </a:p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 = 52</a:t>
                </a:r>
                <a:endParaRPr kumimoji="1" lang="ja-JP" alt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0CC2AFAE-255F-13E1-1378-80CAA09DB7C5}"/>
                  </a:ext>
                </a:extLst>
              </p:cNvPr>
              <p:cNvSpPr txBox="1"/>
              <p:nvPr/>
            </p:nvSpPr>
            <p:spPr>
              <a:xfrm>
                <a:off x="2497830" y="5543880"/>
                <a:ext cx="828000" cy="42729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ICI + TKI</a:t>
                </a:r>
              </a:p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 = 13</a:t>
                </a:r>
                <a:endParaRPr kumimoji="1" lang="ja-JP" alt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DEFF106A-C79D-CB28-1421-7781F547BCA9}"/>
                  </a:ext>
                </a:extLst>
              </p:cNvPr>
              <p:cNvSpPr txBox="1"/>
              <p:nvPr/>
            </p:nvSpPr>
            <p:spPr>
              <a:xfrm>
                <a:off x="3325830" y="5543866"/>
                <a:ext cx="828000" cy="42729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ICI + ICI</a:t>
                </a:r>
              </a:p>
              <a:p>
                <a:pPr algn="ctr"/>
                <a:r>
                  <a:rPr kumimoji="1"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 = 39</a:t>
                </a:r>
                <a:endParaRPr kumimoji="1" lang="ja-JP" alt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A1B76314-C0EF-8AE5-93CA-290A7ABF4B41}"/>
              </a:ext>
            </a:extLst>
          </p:cNvPr>
          <p:cNvSpPr txBox="1"/>
          <p:nvPr/>
        </p:nvSpPr>
        <p:spPr>
          <a:xfrm>
            <a:off x="407505" y="755374"/>
            <a:ext cx="2375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Supplementary Fig. 1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689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883</TotalTime>
  <Words>71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土谷順彦</dc:creator>
  <cp:lastModifiedBy>土谷順彦</cp:lastModifiedBy>
  <cp:revision>12</cp:revision>
  <dcterms:created xsi:type="dcterms:W3CDTF">2025-07-10T09:00:51Z</dcterms:created>
  <dcterms:modified xsi:type="dcterms:W3CDTF">2025-07-21T04:00:13Z</dcterms:modified>
</cp:coreProperties>
</file>