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76" r:id="rId2"/>
    <p:sldId id="277" r:id="rId3"/>
    <p:sldId id="288" r:id="rId4"/>
    <p:sldId id="290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EB38FB-BF73-448C-B127-3D3288DCE697}" v="1" dt="2026-07-06T00:54:00.707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保 須藤" userId="23b4cb018a118f58" providerId="LiveId" clId="{4EC88A1A-77E5-4523-B6B2-F30BEF00B563}"/>
    <pc:docChg chg="undo custSel modSld">
      <pc:chgData name="保 須藤" userId="23b4cb018a118f58" providerId="LiveId" clId="{4EC88A1A-77E5-4523-B6B2-F30BEF00B563}" dt="2026-07-06T01:05:39.177" v="72" actId="113"/>
      <pc:docMkLst>
        <pc:docMk/>
      </pc:docMkLst>
      <pc:sldChg chg="addSp modSp mod">
        <pc:chgData name="保 須藤" userId="23b4cb018a118f58" providerId="LiveId" clId="{4EC88A1A-77E5-4523-B6B2-F30BEF00B563}" dt="2026-07-06T00:54:11.231" v="51" actId="1076"/>
        <pc:sldMkLst>
          <pc:docMk/>
          <pc:sldMk cId="2313209432" sldId="276"/>
        </pc:sldMkLst>
        <pc:spChg chg="mod">
          <ac:chgData name="保 須藤" userId="23b4cb018a118f58" providerId="LiveId" clId="{4EC88A1A-77E5-4523-B6B2-F30BEF00B563}" dt="2026-07-06T00:53:09.829" v="39" actId="14100"/>
          <ac:spMkLst>
            <pc:docMk/>
            <pc:sldMk cId="2313209432" sldId="276"/>
            <ac:spMk id="5" creationId="{ED927CA5-86CE-CFD5-A8D8-05E526E3DEE1}"/>
          </ac:spMkLst>
        </pc:spChg>
        <pc:spChg chg="add mod">
          <ac:chgData name="保 須藤" userId="23b4cb018a118f58" providerId="LiveId" clId="{4EC88A1A-77E5-4523-B6B2-F30BEF00B563}" dt="2026-07-06T00:54:11.231" v="51" actId="1076"/>
          <ac:spMkLst>
            <pc:docMk/>
            <pc:sldMk cId="2313209432" sldId="276"/>
            <ac:spMk id="7" creationId="{13FE214C-A1E0-6096-35F8-C4F34B19920D}"/>
          </ac:spMkLst>
        </pc:spChg>
        <pc:spChg chg="mod">
          <ac:chgData name="保 須藤" userId="23b4cb018a118f58" providerId="LiveId" clId="{4EC88A1A-77E5-4523-B6B2-F30BEF00B563}" dt="2026-07-06T00:54:00.707" v="49" actId="164"/>
          <ac:spMkLst>
            <pc:docMk/>
            <pc:sldMk cId="2313209432" sldId="276"/>
            <ac:spMk id="8" creationId="{7F86E9AB-071B-A8F3-25B4-15069A60175F}"/>
          </ac:spMkLst>
        </pc:spChg>
        <pc:spChg chg="mod">
          <ac:chgData name="保 須藤" userId="23b4cb018a118f58" providerId="LiveId" clId="{4EC88A1A-77E5-4523-B6B2-F30BEF00B563}" dt="2026-07-06T00:54:00.707" v="49" actId="164"/>
          <ac:spMkLst>
            <pc:docMk/>
            <pc:sldMk cId="2313209432" sldId="276"/>
            <ac:spMk id="9" creationId="{DB1147AE-33CD-2B78-7012-2AC70B283126}"/>
          </ac:spMkLst>
        </pc:spChg>
        <pc:spChg chg="mod">
          <ac:chgData name="保 須藤" userId="23b4cb018a118f58" providerId="LiveId" clId="{4EC88A1A-77E5-4523-B6B2-F30BEF00B563}" dt="2026-07-06T00:53:17.616" v="40" actId="1076"/>
          <ac:spMkLst>
            <pc:docMk/>
            <pc:sldMk cId="2313209432" sldId="276"/>
            <ac:spMk id="10" creationId="{80F4BA60-9747-5555-0869-02AAAE7245BE}"/>
          </ac:spMkLst>
        </pc:spChg>
        <pc:spChg chg="mod">
          <ac:chgData name="保 須藤" userId="23b4cb018a118f58" providerId="LiveId" clId="{4EC88A1A-77E5-4523-B6B2-F30BEF00B563}" dt="2026-07-06T00:52:36.880" v="31" actId="1076"/>
          <ac:spMkLst>
            <pc:docMk/>
            <pc:sldMk cId="2313209432" sldId="276"/>
            <ac:spMk id="11" creationId="{213E5653-BBD5-FDD9-71E0-2AB27C8F9FB4}"/>
          </ac:spMkLst>
        </pc:spChg>
        <pc:spChg chg="mod">
          <ac:chgData name="保 須藤" userId="23b4cb018a118f58" providerId="LiveId" clId="{4EC88A1A-77E5-4523-B6B2-F30BEF00B563}" dt="2026-07-06T00:44:40.534" v="3" actId="1076"/>
          <ac:spMkLst>
            <pc:docMk/>
            <pc:sldMk cId="2313209432" sldId="276"/>
            <ac:spMk id="12" creationId="{747177B6-9E8F-3872-79B4-85F3AC99946E}"/>
          </ac:spMkLst>
        </pc:spChg>
        <pc:grpChg chg="add mod">
          <ac:chgData name="保 須藤" userId="23b4cb018a118f58" providerId="LiveId" clId="{4EC88A1A-77E5-4523-B6B2-F30BEF00B563}" dt="2026-07-06T00:54:06.021" v="50" actId="1076"/>
          <ac:grpSpMkLst>
            <pc:docMk/>
            <pc:sldMk cId="2313209432" sldId="276"/>
            <ac:grpSpMk id="13" creationId="{25103EC6-FA42-A490-8F5E-6284461BB5D7}"/>
          </ac:grpSpMkLst>
        </pc:grpChg>
        <pc:graphicFrameChg chg="mod">
          <ac:chgData name="保 須藤" userId="23b4cb018a118f58" providerId="LiveId" clId="{4EC88A1A-77E5-4523-B6B2-F30BEF00B563}" dt="2026-07-06T00:54:00.707" v="49" actId="164"/>
          <ac:graphicFrameMkLst>
            <pc:docMk/>
            <pc:sldMk cId="2313209432" sldId="276"/>
            <ac:graphicFrameMk id="2" creationId="{E94CC9A0-7430-C51D-9BDE-1016C49B97CC}"/>
          </ac:graphicFrameMkLst>
        </pc:graphicFrameChg>
        <pc:graphicFrameChg chg="mod">
          <ac:chgData name="保 須藤" userId="23b4cb018a118f58" providerId="LiveId" clId="{4EC88A1A-77E5-4523-B6B2-F30BEF00B563}" dt="2026-07-06T00:53:17.616" v="40" actId="1076"/>
          <ac:graphicFrameMkLst>
            <pc:docMk/>
            <pc:sldMk cId="2313209432" sldId="276"/>
            <ac:graphicFrameMk id="3" creationId="{F3CB6090-F27F-CDE4-059D-825E96179090}"/>
          </ac:graphicFrameMkLst>
        </pc:graphicFrameChg>
      </pc:sldChg>
      <pc:sldChg chg="modSp mod">
        <pc:chgData name="保 須藤" userId="23b4cb018a118f58" providerId="LiveId" clId="{4EC88A1A-77E5-4523-B6B2-F30BEF00B563}" dt="2026-07-06T01:05:39.177" v="72" actId="113"/>
        <pc:sldMkLst>
          <pc:docMk/>
          <pc:sldMk cId="915518869" sldId="288"/>
        </pc:sldMkLst>
        <pc:spChg chg="mod">
          <ac:chgData name="保 須藤" userId="23b4cb018a118f58" providerId="LiveId" clId="{4EC88A1A-77E5-4523-B6B2-F30BEF00B563}" dt="2026-07-06T01:05:39.177" v="72" actId="113"/>
          <ac:spMkLst>
            <pc:docMk/>
            <pc:sldMk cId="915518869" sldId="288"/>
            <ac:spMk id="4" creationId="{D4F25800-5CF6-2378-D30C-CEA60731D8A2}"/>
          </ac:spMkLst>
        </pc:spChg>
        <pc:spChg chg="mod">
          <ac:chgData name="保 須藤" userId="23b4cb018a118f58" providerId="LiveId" clId="{4EC88A1A-77E5-4523-B6B2-F30BEF00B563}" dt="2026-07-06T00:59:01.647" v="52" actId="2711"/>
          <ac:spMkLst>
            <pc:docMk/>
            <pc:sldMk cId="915518869" sldId="288"/>
            <ac:spMk id="7" creationId="{8774D3D3-AB0E-5675-0CA9-8FA1A5E5FB5A}"/>
          </ac:spMkLst>
        </pc:spChg>
      </pc:sldChg>
      <pc:sldChg chg="modSp mod">
        <pc:chgData name="保 須藤" userId="23b4cb018a118f58" providerId="LiveId" clId="{4EC88A1A-77E5-4523-B6B2-F30BEF00B563}" dt="2026-07-06T01:05:28.648" v="70" actId="113"/>
        <pc:sldMkLst>
          <pc:docMk/>
          <pc:sldMk cId="947296895" sldId="290"/>
        </pc:sldMkLst>
        <pc:spChg chg="mod">
          <ac:chgData name="保 須藤" userId="23b4cb018a118f58" providerId="LiveId" clId="{4EC88A1A-77E5-4523-B6B2-F30BEF00B563}" dt="2026-07-06T01:05:28.648" v="70" actId="113"/>
          <ac:spMkLst>
            <pc:docMk/>
            <pc:sldMk cId="947296895" sldId="290"/>
            <ac:spMk id="2" creationId="{2CDE15C6-DE73-4757-9C12-1DDFCA64395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23b4cb018a118f58/&#12487;&#12473;&#12463;&#12488;&#12483;&#12503;/&#30740;&#31350;&#12539;&#35611;&#28436;&#12289;&#23398;&#20250;/&#23142;&#20154;&#31185;&#33131;&#30221;&#23398;&#20250;WG/&#29987;&#23142;&#20154;&#31185;&#23554;&#38272;&#21307;&#25968;_&#26045;&#35373;&#25968;&#20998;&#24067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23b4cb018a118f58/&#12487;&#12473;&#12463;&#12488;&#12483;&#12503;/&#30740;&#31350;&#12539;&#35611;&#28436;&#12289;&#23398;&#20250;/&#23142;&#20154;&#31185;&#33131;&#30221;&#23398;&#20250;WG/CGC&#12398;&#26377;&#28961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C:\Users\tamos\Downloads\Boxplot_clinical_genetic_counselors_source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No. of
institutions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Sheet1!$A$2:$A$26</c:f>
              <c:numCache>
                <c:formatCode>General</c:formatCode>
                <c:ptCount val="25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15</c:v>
                </c:pt>
                <c:pt idx="13">
                  <c:v>16</c:v>
                </c:pt>
                <c:pt idx="14">
                  <c:v>18</c:v>
                </c:pt>
                <c:pt idx="15">
                  <c:v>19</c:v>
                </c:pt>
                <c:pt idx="16">
                  <c:v>20</c:v>
                </c:pt>
                <c:pt idx="17">
                  <c:v>21</c:v>
                </c:pt>
                <c:pt idx="18">
                  <c:v>22</c:v>
                </c:pt>
                <c:pt idx="19">
                  <c:v>23</c:v>
                </c:pt>
                <c:pt idx="20">
                  <c:v>25</c:v>
                </c:pt>
                <c:pt idx="21">
                  <c:v>28</c:v>
                </c:pt>
                <c:pt idx="22">
                  <c:v>29</c:v>
                </c:pt>
                <c:pt idx="23">
                  <c:v>33</c:v>
                </c:pt>
                <c:pt idx="24">
                  <c:v>50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5</c:v>
                </c:pt>
                <c:pt idx="5">
                  <c:v>10</c:v>
                </c:pt>
                <c:pt idx="6">
                  <c:v>5</c:v>
                </c:pt>
                <c:pt idx="7">
                  <c:v>1</c:v>
                </c:pt>
                <c:pt idx="8">
                  <c:v>7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6</c:v>
                </c:pt>
                <c:pt idx="13">
                  <c:v>2</c:v>
                </c:pt>
                <c:pt idx="14">
                  <c:v>1</c:v>
                </c:pt>
                <c:pt idx="15">
                  <c:v>4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31-41C5-ADDE-41C6CCB672F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65068464"/>
        <c:axId val="1065061624"/>
      </c:barChart>
      <c:catAx>
        <c:axId val="1065068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065061624"/>
        <c:crosses val="autoZero"/>
        <c:auto val="1"/>
        <c:lblAlgn val="ctr"/>
        <c:lblOffset val="100"/>
        <c:noMultiLvlLbl val="0"/>
      </c:catAx>
      <c:valAx>
        <c:axId val="1065061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065068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Institutions</c:v>
                </c:pt>
              </c:strCache>
            </c:strRef>
          </c:tx>
          <c:spPr>
            <a:solidFill>
              <a:srgbClr val="000000"/>
            </a:solidFill>
          </c:spPr>
          <c:invertIfNegative val="1"/>
          <c:dPt>
            <c:idx val="0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B88-4AB3-B5AB-498815E224D7}"/>
              </c:ext>
            </c:extLst>
          </c:dPt>
          <c:dPt>
            <c:idx val="1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B88-4AB3-B5AB-498815E224D7}"/>
              </c:ext>
            </c:extLst>
          </c:dPt>
          <c:dPt>
            <c:idx val="2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B88-4AB3-B5AB-498815E224D7}"/>
              </c:ext>
            </c:extLst>
          </c:dPt>
          <c:dPt>
            <c:idx val="3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B88-4AB3-B5AB-498815E224D7}"/>
              </c:ext>
            </c:extLst>
          </c:dPt>
          <c:dPt>
            <c:idx val="4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B88-4AB3-B5AB-498815E224D7}"/>
              </c:ext>
            </c:extLst>
          </c:dPt>
          <c:dPt>
            <c:idx val="5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B88-4AB3-B5AB-498815E224D7}"/>
              </c:ext>
            </c:extLst>
          </c:dPt>
          <c:dPt>
            <c:idx val="6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B88-4AB3-B5AB-498815E224D7}"/>
              </c:ext>
            </c:extLst>
          </c:dPt>
          <c:dPt>
            <c:idx val="7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B88-4AB3-B5AB-498815E224D7}"/>
              </c:ext>
            </c:extLst>
          </c:dPt>
          <c:dPt>
            <c:idx val="8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EB88-4AB3-B5AB-498815E224D7}"/>
              </c:ext>
            </c:extLst>
          </c:dPt>
          <c:dPt>
            <c:idx val="9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EB88-4AB3-B5AB-498815E224D7}"/>
              </c:ext>
            </c:extLst>
          </c:dPt>
          <c:dPt>
            <c:idx val="10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EB88-4AB3-B5AB-498815E224D7}"/>
              </c:ext>
            </c:extLst>
          </c:dPt>
          <c:dPt>
            <c:idx val="11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EB88-4AB3-B5AB-498815E224D7}"/>
              </c:ext>
            </c:extLst>
          </c:dPt>
          <c:dPt>
            <c:idx val="12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EB88-4AB3-B5AB-498815E224D7}"/>
              </c:ext>
            </c:extLst>
          </c:dPt>
          <c:dPt>
            <c:idx val="13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EB88-4AB3-B5AB-498815E224D7}"/>
              </c:ext>
            </c:extLst>
          </c:dPt>
          <c:dPt>
            <c:idx val="14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EB88-4AB3-B5AB-498815E224D7}"/>
              </c:ext>
            </c:extLst>
          </c:dPt>
          <c:dPt>
            <c:idx val="15"/>
            <c:invertIfNegative val="1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EB88-4AB3-B5AB-498815E224D7}"/>
              </c:ext>
            </c:extLst>
          </c:dPt>
          <c:cat>
            <c:numRef>
              <c:f>Sheet1!$A$2:$A$17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28</c:v>
                </c:pt>
                <c:pt idx="1">
                  <c:v>18</c:v>
                </c:pt>
                <c:pt idx="2">
                  <c:v>16</c:v>
                </c:pt>
                <c:pt idx="3">
                  <c:v>8</c:v>
                </c:pt>
                <c:pt idx="4">
                  <c:v>10</c:v>
                </c:pt>
                <c:pt idx="5">
                  <c:v>7</c:v>
                </c:pt>
                <c:pt idx="6">
                  <c:v>3</c:v>
                </c:pt>
                <c:pt idx="7">
                  <c:v>3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20-EB88-4AB3-B5AB-498815E224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r>
                  <a:rPr lang="en-US" sz="140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Number of board-certified clinical geneticists</a:t>
                </a:r>
              </a:p>
            </c:rich>
          </c:tx>
          <c:layout>
            <c:manualLayout>
              <c:xMode val="edge"/>
              <c:yMode val="edge"/>
              <c:x val="0.21524961723534558"/>
              <c:y val="0.8990740740740740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ja-JP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r>
                  <a:rPr lang="en-US" sz="14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Number of institutions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ja-JP"/>
          </a:p>
        </c:txPr>
        <c:crossAx val="-2068027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1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200">
          <a:latin typeface="+mn-lt"/>
          <a:cs typeface="Segoe UI" panose="020B0502040204020203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689-434B-9D90-E12781C12B41}"/>
              </c:ext>
            </c:extLst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689-434B-9D90-E12781C12B41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Sheet2!$A$1:$A$2</c:f>
              <c:strCache>
                <c:ptCount val="2"/>
                <c:pt idx="0">
                  <c:v>•Clinical genetic counselor present (n = 67)</c:v>
                </c:pt>
                <c:pt idx="1">
                  <c:v>No clinical genetic counselor present (n = 31)</c:v>
                </c:pt>
              </c:strCache>
            </c:strRef>
          </c:cat>
          <c:val>
            <c:numRef>
              <c:f>Sheet2!$B$1:$B$2</c:f>
              <c:numCache>
                <c:formatCode>General</c:formatCode>
                <c:ptCount val="2"/>
                <c:pt idx="0">
                  <c:v>67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89-434B-9D90-E12781C12B4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1591762080464576"/>
          <c:y val="0.26125053603525522"/>
          <c:w val="0.46741560686556693"/>
          <c:h val="0.458958586144287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ja-JP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latin typeface="Segoe UI" panose="020B0502040204020203" pitchFamily="34" charset="0"/>
          <a:cs typeface="Segoe UI" panose="020B0502040204020203" pitchFamily="34" charset="0"/>
        </a:defRPr>
      </a:pPr>
      <a:endParaRPr lang="ja-JP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boxplot_data!$A$2:$A$57</cx:f>
        <cx:lvl ptCount="56" formatCode="G/標準">
          <cx:pt idx="0">35</cx:pt>
          <cx:pt idx="1">10</cx:pt>
          <cx:pt idx="2">39</cx:pt>
          <cx:pt idx="3">9</cx:pt>
          <cx:pt idx="4">62</cx:pt>
          <cx:pt idx="5">20</cx:pt>
          <cx:pt idx="6">11</cx:pt>
          <cx:pt idx="7">5</cx:pt>
          <cx:pt idx="8">8</cx:pt>
          <cx:pt idx="9">25</cx:pt>
          <cx:pt idx="10">1</cx:pt>
          <cx:pt idx="11">4</cx:pt>
          <cx:pt idx="12">29</cx:pt>
          <cx:pt idx="13">37</cx:pt>
          <cx:pt idx="14">15</cx:pt>
          <cx:pt idx="15">12</cx:pt>
          <cx:pt idx="16">20</cx:pt>
          <cx:pt idx="17">12</cx:pt>
          <cx:pt idx="18">30</cx:pt>
          <cx:pt idx="19">35</cx:pt>
          <cx:pt idx="20">24</cx:pt>
          <cx:pt idx="21">17</cx:pt>
          <cx:pt idx="22">12</cx:pt>
          <cx:pt idx="23">20</cx:pt>
          <cx:pt idx="24">31</cx:pt>
          <cx:pt idx="25">11</cx:pt>
          <cx:pt idx="26">15</cx:pt>
          <cx:pt idx="27">3</cx:pt>
          <cx:pt idx="28">5</cx:pt>
          <cx:pt idx="29">4</cx:pt>
          <cx:pt idx="30">1</cx:pt>
          <cx:pt idx="31">10</cx:pt>
          <cx:pt idx="32">10</cx:pt>
          <cx:pt idx="33">10</cx:pt>
          <cx:pt idx="34">0</cx:pt>
          <cx:pt idx="35">10</cx:pt>
          <cx:pt idx="36">4</cx:pt>
          <cx:pt idx="37">19</cx:pt>
          <cx:pt idx="38">1</cx:pt>
          <cx:pt idx="39">0</cx:pt>
          <cx:pt idx="40">20</cx:pt>
          <cx:pt idx="41">9</cx:pt>
          <cx:pt idx="42">5</cx:pt>
          <cx:pt idx="43">17</cx:pt>
          <cx:pt idx="44">1</cx:pt>
          <cx:pt idx="45">20</cx:pt>
          <cx:pt idx="46">5</cx:pt>
          <cx:pt idx="47">4</cx:pt>
          <cx:pt idx="48">10</cx:pt>
          <cx:pt idx="49">8</cx:pt>
          <cx:pt idx="50">7</cx:pt>
          <cx:pt idx="51">23</cx:pt>
          <cx:pt idx="52">23</cx:pt>
          <cx:pt idx="53">9</cx:pt>
          <cx:pt idx="54">6</cx:pt>
          <cx:pt idx="55">10</cx:pt>
        </cx:lvl>
      </cx:numDim>
    </cx:data>
    <cx:data id="1">
      <cx:numDim type="val">
        <cx:f>boxplot_data!$B$2:$B$57</cx:f>
        <cx:lvl ptCount="56" formatCode="G/標準">
          <cx:pt idx="0">8</cx:pt>
          <cx:pt idx="1">0</cx:pt>
          <cx:pt idx="2">5</cx:pt>
          <cx:pt idx="3">0</cx:pt>
          <cx:pt idx="4">10</cx:pt>
          <cx:pt idx="5">2</cx:pt>
          <cx:pt idx="6">11</cx:pt>
          <cx:pt idx="7">1</cx:pt>
          <cx:pt idx="8">5</cx:pt>
          <cx:pt idx="9">20</cx:pt>
          <cx:pt idx="10">5</cx:pt>
        </cx:lvl>
      </cx:numDim>
    </cx:data>
  </cx:chartData>
  <cx:chart>
    <cx:plotArea>
      <cx:plotAreaRegion>
        <cx:series layoutId="boxWhisker" uniqueId="{00000000-E831-428D-B19E-26BF43F24813}">
          <cx:tx>
            <cx:txData>
              <cx:f>boxplot_data!$A$1</cx:f>
              <cx:v>Certified genetic counselor present</cx:v>
            </cx:txData>
          </cx:tx>
          <cx:dataId val="0"/>
          <cx:layoutPr>
            <cx:visibility meanLine="1" meanMarker="1" nonoutliers="0" outliers="1"/>
            <cx:statistics quartileMethod="exclusive"/>
          </cx:layoutPr>
        </cx:series>
        <cx:series layoutId="boxWhisker" uniqueId="{00000001-E831-428D-B19E-26BF43F24813}">
          <cx:tx>
            <cx:txData>
              <cx:f>boxplot_data!$B$1</cx:f>
              <cx:v>No certified genetic counselor present</cx:v>
            </cx:txData>
          </cx:tx>
          <cx:dataId val="1"/>
          <cx:layoutPr>
            <cx:visibility meanLine="1" meanMarker="1" nonoutliers="0" outliers="1"/>
            <cx:statistics quartileMethod="exclusive"/>
          </cx:layoutPr>
        </cx:series>
      </cx:plotAreaRegion>
      <cx:axis id="0" hidden="1">
        <cx:catScaling gapWidth="1"/>
        <cx:tickLabels/>
      </cx:axis>
      <cx:axis id="1">
        <cx:valScaling/>
        <cx:majorGridlines/>
        <cx:tickLabels/>
      </cx:axis>
    </cx:plotArea>
    <cx:legend pos="b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ja-JP" altLang="en-US" sz="1400" b="0" i="0" u="none" strike="noStrike" baseline="0">
            <a:solidFill>
              <a:prstClr val="black">
                <a:lumMod val="65000"/>
                <a:lumOff val="35000"/>
              </a:prstClr>
            </a:solidFill>
            <a:latin typeface="Calibri" panose="020F0502020204030204" pitchFamily="34" charset="0"/>
            <a:ea typeface="BIZ UDPゴシック"/>
            <a:cs typeface="Calibri" panose="020F0502020204030204" pitchFamily="34" charset="0"/>
          </a:endParaRPr>
        </a:p>
      </cx:txPr>
    </cx:legend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7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DA40D-67C8-43F1-9FD7-1A971E5C7474}" type="datetimeFigureOut">
              <a:rPr kumimoji="1" lang="ja-JP" altLang="en-US" smtClean="0"/>
              <a:t>2026/7/6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D0329-40CD-4522-BA5B-D53D032E32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0578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DF8083-E2DA-A128-F2B4-B143EA15A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68B5EC7-C541-4A68-F404-BA691CBA6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A4BDFA7-E5E1-F04C-8DE7-3B93716C7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E910-5D87-4189-A403-D41501954A13}" type="datetimeFigureOut">
              <a:rPr kumimoji="1" lang="ja-JP" altLang="en-US" smtClean="0"/>
              <a:t>2026/7/6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1E9FFB-D538-8DA3-9637-4F9034D73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B9D20A8-BFD4-64C5-35F1-65B1CEEF4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224A2-AF0E-4E96-B068-30EF06814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3786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1FAA8B-8D6C-05B9-A3CF-45773E937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EFB77E-7881-2912-8DEB-7933945D46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2874A0-2628-B2E9-8D29-19A72C1D4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E910-5D87-4189-A403-D41501954A13}" type="datetimeFigureOut">
              <a:rPr kumimoji="1" lang="ja-JP" altLang="en-US" smtClean="0"/>
              <a:t>2026/7/6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011DB1F-68A0-E2E9-6AB4-0CCDFB94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2B8917-63FC-BEB3-1404-979BCE344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224A2-AF0E-4E96-B068-30EF06814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589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C857E8-0E59-4B90-6AA1-E4D60EA5B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BE7A4AF-60EB-03AC-22CE-B28B539AD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3717E1-B16C-A2B5-18E8-5E5EDDA7B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E910-5D87-4189-A403-D41501954A13}" type="datetimeFigureOut">
              <a:rPr kumimoji="1" lang="ja-JP" altLang="en-US" smtClean="0"/>
              <a:t>2026/7/6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EEEB78-A1EB-35D2-B9EE-35CED7D05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D37E58-B771-2E56-FA79-E0FAE711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224A2-AF0E-4E96-B068-30EF06814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014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9476502-DF10-8214-6C89-443EC5C13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9188A85-7D4A-D80A-2612-99471FE1CE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F558048-B618-3A2A-C5D7-7329D48702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7D4696C-4AE2-495E-518E-D7D0B6F30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E910-5D87-4189-A403-D41501954A13}" type="datetimeFigureOut">
              <a:rPr kumimoji="1" lang="ja-JP" altLang="en-US" smtClean="0"/>
              <a:t>2026/7/6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8399EC8-9F1D-55CB-0604-C210BBAC6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758707F-C643-AA3B-CC6D-ED58912B3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224A2-AF0E-4E96-B068-30EF06814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9697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4ECFCA-9547-C178-F9AE-A2F33D68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76534C4-8862-FD09-B627-4CF55DD2D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615AF8E-DC65-FBDA-7B4D-4C431C1F10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6BA7C-5648-35BF-1FDD-6DD2F94717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6E96C34-D1CD-2D5B-D3E9-8686304181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1CCAC0F-1D62-4053-DDFE-849E728E9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E910-5D87-4189-A403-D41501954A13}" type="datetimeFigureOut">
              <a:rPr kumimoji="1" lang="ja-JP" altLang="en-US" smtClean="0"/>
              <a:t>2026/7/6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6BE3AD0B-2556-A0A7-1527-06F21A9C1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A15A88E-2371-8EDC-DADD-30E51C60E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224A2-AF0E-4E96-B068-30EF06814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3450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C542CB-89D1-8C1F-9506-9CCEBE8F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99E325D-CE76-EE00-259A-F0E7C6234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E910-5D87-4189-A403-D41501954A13}" type="datetimeFigureOut">
              <a:rPr kumimoji="1" lang="ja-JP" altLang="en-US" smtClean="0"/>
              <a:t>2026/7/6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CC6E2CD-CCD3-BB0C-8031-3E901F0D5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8E75665-79F7-5759-E04F-61BCCA307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224A2-AF0E-4E96-B068-30EF06814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742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12D90F7-4969-7EC8-875D-71C38DAA7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E910-5D87-4189-A403-D41501954A13}" type="datetimeFigureOut">
              <a:rPr kumimoji="1" lang="ja-JP" altLang="en-US" smtClean="0"/>
              <a:t>2026/7/6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D4EF5BC-0CC4-90C6-3C2C-9634362C0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F72E6B8-9198-31D5-7CB6-F7A7DC54F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224A2-AF0E-4E96-B068-30EF06814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6923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F51E8D-D4CC-B348-ADC9-EC02DFC65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4DFB1DE-0D97-65A6-2A11-7C3CD18DE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0CD8A76-5D84-1D88-717B-008FE64A5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D08DA1C-9BA8-A118-8491-346296B8C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E910-5D87-4189-A403-D41501954A13}" type="datetimeFigureOut">
              <a:rPr kumimoji="1" lang="ja-JP" altLang="en-US" smtClean="0"/>
              <a:t>2026/7/6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1A92388-3055-1F0E-FBD1-3E177B009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8202458-D608-3D70-9E4B-22080FB5A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224A2-AF0E-4E96-B068-30EF06814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92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E039278-EBEB-AEA5-6097-40D40EDF1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E7BD8D6-7739-3956-1A23-50FC1F33B8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25C5413-4BB2-0C0A-C5EB-AA2F947F3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946C51-7B69-D44D-6914-1A25344A5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E910-5D87-4189-A403-D41501954A13}" type="datetimeFigureOut">
              <a:rPr kumimoji="1" lang="ja-JP" altLang="en-US" smtClean="0"/>
              <a:t>2026/7/6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5AD8520-2B16-61E5-FC6D-DC03CBA72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F2DD4A5-F041-A1BC-0326-755AA2CB4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224A2-AF0E-4E96-B068-30EF06814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703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74B472-3D99-9CB2-E80C-8B70ADBD6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953FE54-5C87-D51F-7E1C-B26D471384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C3C1706-AABC-4495-2E87-8904DB470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E910-5D87-4189-A403-D41501954A13}" type="datetimeFigureOut">
              <a:rPr kumimoji="1" lang="ja-JP" altLang="en-US" smtClean="0"/>
              <a:t>2026/7/6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A0B21F2-5C42-ECCE-061C-7940F1E1B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3602A8-8116-93BF-39B5-D97974CBB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224A2-AF0E-4E96-B068-30EF06814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421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A73B4F1-4519-517A-C7FB-F6467A587A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7AD1CD9-E1C2-7643-69FD-F070D5F80D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075EBA-0DC3-A696-1BF6-89797DEC4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E910-5D87-4189-A403-D41501954A13}" type="datetimeFigureOut">
              <a:rPr kumimoji="1" lang="ja-JP" altLang="en-US" smtClean="0"/>
              <a:t>2026/7/6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5F20738-FEB0-5586-005B-130BE7B3E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810B3D-47C3-DDBD-5BBB-5E491A544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224A2-AF0E-4E96-B068-30EF06814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004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1924D15-1E6E-E3A1-C54F-105F25D49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1CAAAC2-549F-2801-2660-2E366B724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3F5D6FC-E26D-5703-DF91-89E949D57D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F0E910-5D87-4189-A403-D41501954A13}" type="datetimeFigureOut">
              <a:rPr kumimoji="1" lang="ja-JP" altLang="en-US" smtClean="0"/>
              <a:t>2026/7/6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7F382D-B754-C6BB-B246-6B521ACF5B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9802767-C64B-29DF-4EE0-E119694E32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8224A2-AF0E-4E96-B068-30EF068148D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178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0D57B6E-3292-5330-BA32-0B3C66792B47}"/>
              </a:ext>
            </a:extLst>
          </p:cNvPr>
          <p:cNvSpPr txBox="1"/>
          <p:nvPr/>
        </p:nvSpPr>
        <p:spPr>
          <a:xfrm>
            <a:off x="232457" y="378568"/>
            <a:ext cx="96354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Supplementary Figure S1</a:t>
            </a:r>
            <a:endParaRPr lang="ja-JP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3E5653-BBD5-FDD9-71E0-2AB27C8F9FB4}"/>
              </a:ext>
            </a:extLst>
          </p:cNvPr>
          <p:cNvSpPr txBox="1"/>
          <p:nvPr/>
        </p:nvSpPr>
        <p:spPr>
          <a:xfrm>
            <a:off x="154393" y="1124050"/>
            <a:ext cx="521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endParaRPr kumimoji="1" lang="ja-JP" alt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47177B6-9E8F-3872-79B4-85F3AC99946E}"/>
              </a:ext>
            </a:extLst>
          </p:cNvPr>
          <p:cNvSpPr txBox="1"/>
          <p:nvPr/>
        </p:nvSpPr>
        <p:spPr>
          <a:xfrm>
            <a:off x="6135624" y="1046726"/>
            <a:ext cx="521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Segoe UI" panose="020B0502040204020203" pitchFamily="34" charset="0"/>
                <a:cs typeface="Segoe UI" panose="020B0502040204020203" pitchFamily="34" charset="0"/>
              </a:rPr>
              <a:t>B</a:t>
            </a:r>
            <a:endParaRPr kumimoji="1" lang="ja-JP" alt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F3CB6090-F27F-CDE4-059D-825E961790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4156269"/>
              </p:ext>
            </p:extLst>
          </p:nvPr>
        </p:nvGraphicFramePr>
        <p:xfrm>
          <a:off x="904240" y="1881517"/>
          <a:ext cx="5181600" cy="2841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6">
            <a:extLst>
              <a:ext uri="{FF2B5EF4-FFF2-40B4-BE49-F238E27FC236}">
                <a16:creationId xmlns:a16="http://schemas.microsoft.com/office/drawing/2014/main" id="{ED927CA5-86CE-CFD5-A8D8-05E526E3DEE1}"/>
              </a:ext>
            </a:extLst>
          </p:cNvPr>
          <p:cNvSpPr txBox="1"/>
          <p:nvPr/>
        </p:nvSpPr>
        <p:spPr>
          <a:xfrm>
            <a:off x="73891" y="2844272"/>
            <a:ext cx="10252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No. of</a:t>
            </a:r>
          </a:p>
          <a:p>
            <a:r>
              <a:rPr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institutions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0F4BA60-9747-5555-0869-02AAAE7245BE}"/>
              </a:ext>
            </a:extLst>
          </p:cNvPr>
          <p:cNvSpPr txBox="1"/>
          <p:nvPr/>
        </p:nvSpPr>
        <p:spPr>
          <a:xfrm>
            <a:off x="1474651" y="4655712"/>
            <a:ext cx="42236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No. of board-certified obstetrician–gynecologists </a:t>
            </a:r>
            <a:endParaRPr lang="ja-JP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5103EC6-FA42-A490-8F5E-6284461BB5D7}"/>
              </a:ext>
            </a:extLst>
          </p:cNvPr>
          <p:cNvGrpSpPr/>
          <p:nvPr/>
        </p:nvGrpSpPr>
        <p:grpSpPr>
          <a:xfrm>
            <a:off x="7740073" y="1890684"/>
            <a:ext cx="4331854" cy="3002280"/>
            <a:chOff x="7777019" y="3220721"/>
            <a:chExt cx="4331854" cy="3002280"/>
          </a:xfrm>
        </p:grpSpPr>
        <p:sp>
          <p:nvSpPr>
            <p:cNvPr id="8" name="左大かっこ 7">
              <a:extLst>
                <a:ext uri="{FF2B5EF4-FFF2-40B4-BE49-F238E27FC236}">
                  <a16:creationId xmlns:a16="http://schemas.microsoft.com/office/drawing/2014/main" id="{7F86E9AB-071B-A8F3-25B4-15069A60175F}"/>
                </a:ext>
              </a:extLst>
            </p:cNvPr>
            <p:cNvSpPr/>
            <p:nvPr/>
          </p:nvSpPr>
          <p:spPr>
            <a:xfrm rot="5400000">
              <a:off x="9882064" y="3582865"/>
              <a:ext cx="241277" cy="942666"/>
            </a:xfrm>
            <a:prstGeom prst="leftBracket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BIZ UDPゴシック"/>
                <a:cs typeface="+mn-cs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B1147AE-33CD-2B78-7012-2AC70B283126}"/>
                </a:ext>
              </a:extLst>
            </p:cNvPr>
            <p:cNvSpPr txBox="1"/>
            <p:nvPr/>
          </p:nvSpPr>
          <p:spPr>
            <a:xfrm>
              <a:off x="9478585" y="3625783"/>
              <a:ext cx="103727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ja-JP" sz="1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lang="en-US" altLang="ja-JP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=0.0019</a:t>
              </a:r>
            </a:p>
          </p:txBody>
        </p:sp>
        <mc:AlternateContent xmlns:mc="http://schemas.openxmlformats.org/markup-compatibility/2006" xmlns:cx1="http://schemas.microsoft.com/office/drawing/2015/9/8/chartex">
          <mc:Choice Requires="cx1">
            <p:graphicFrame>
              <p:nvGraphicFramePr>
                <p:cNvPr id="2" name="グラフ 1">
                  <a:extLst>
                    <a:ext uri="{FF2B5EF4-FFF2-40B4-BE49-F238E27FC236}">
                      <a16:creationId xmlns:a16="http://schemas.microsoft.com/office/drawing/2014/main" id="{E94CC9A0-7430-C51D-9BDE-1016C49B97CC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4258545909"/>
                    </p:ext>
                  </p:extLst>
                </p:nvPr>
              </p:nvGraphicFramePr>
              <p:xfrm>
                <a:off x="7777019" y="3220721"/>
                <a:ext cx="4331854" cy="3002280"/>
              </p:xfrm>
              <a:graphic>
                <a:graphicData uri="http://schemas.microsoft.com/office/drawing/2014/chartex">
                  <cx:chart xmlns:cx="http://schemas.microsoft.com/office/drawing/2014/chartex" xmlns:r="http://schemas.openxmlformats.org/officeDocument/2006/relationships" r:id="rId3"/>
                </a:graphicData>
              </a:graphic>
            </p:graphicFrame>
          </mc:Choice>
          <mc:Fallback xmlns="">
            <p:pic>
              <p:nvPicPr>
                <p:cNvPr id="2" name="グラフ 1">
                  <a:extLst>
                    <a:ext uri="{FF2B5EF4-FFF2-40B4-BE49-F238E27FC236}">
                      <a16:creationId xmlns:a16="http://schemas.microsoft.com/office/drawing/2014/main" id="{E94CC9A0-7430-C51D-9BDE-1016C49B97CC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740073" y="1890684"/>
                  <a:ext cx="4331854" cy="30022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3FE214C-A1E0-6096-35F8-C4F34B19920D}"/>
              </a:ext>
            </a:extLst>
          </p:cNvPr>
          <p:cNvSpPr txBox="1"/>
          <p:nvPr/>
        </p:nvSpPr>
        <p:spPr>
          <a:xfrm>
            <a:off x="6234545" y="2563152"/>
            <a:ext cx="15517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No. of annual </a:t>
            </a:r>
          </a:p>
          <a:p>
            <a:r>
              <a:rPr lang="en-US" altLang="ja-JP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gynecologic cancer CGP tests</a:t>
            </a:r>
            <a:endParaRPr lang="ja-JP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209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91FBC-4BF7-59E9-6F58-041B47827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2">
            <a:extLst>
              <a:ext uri="{FF2B5EF4-FFF2-40B4-BE49-F238E27FC236}">
                <a16:creationId xmlns:a16="http://schemas.microsoft.com/office/drawing/2014/main" id="{E9BAF2E4-56E9-89B2-66E5-80CA2C5C9186}"/>
              </a:ext>
            </a:extLst>
          </p:cNvPr>
          <p:cNvGraphicFramePr>
            <a:graphicFrameLocks noGrp="1"/>
          </p:cNvGraphicFramePr>
          <p:nvPr/>
        </p:nvGraphicFramePr>
        <p:xfrm>
          <a:off x="1338703" y="1714026"/>
          <a:ext cx="4535424" cy="2084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id="{E7E661FB-771F-C3AB-22C2-FA21745CF0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0889044"/>
              </p:ext>
            </p:extLst>
          </p:nvPr>
        </p:nvGraphicFramePr>
        <p:xfrm>
          <a:off x="6096000" y="1199331"/>
          <a:ext cx="4987636" cy="2444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8C99978-CA92-AE2C-B017-540D8E303973}"/>
              </a:ext>
            </a:extLst>
          </p:cNvPr>
          <p:cNvSpPr txBox="1"/>
          <p:nvPr/>
        </p:nvSpPr>
        <p:spPr>
          <a:xfrm>
            <a:off x="1591056" y="1078992"/>
            <a:ext cx="521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endParaRPr kumimoji="1" lang="ja-JP" alt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2AAE0C0-06B6-646C-FC23-10E456C914E8}"/>
              </a:ext>
            </a:extLst>
          </p:cNvPr>
          <p:cNvSpPr txBox="1"/>
          <p:nvPr/>
        </p:nvSpPr>
        <p:spPr>
          <a:xfrm>
            <a:off x="6306312" y="1202147"/>
            <a:ext cx="521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latin typeface="Segoe UI" panose="020B0502040204020203" pitchFamily="34" charset="0"/>
                <a:cs typeface="Segoe UI" panose="020B0502040204020203" pitchFamily="34" charset="0"/>
              </a:rPr>
              <a:t>B</a:t>
            </a:r>
            <a:endParaRPr kumimoji="1" lang="ja-JP" alt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6D55EF8-386E-3F06-D531-C1AE7E3EB210}"/>
              </a:ext>
            </a:extLst>
          </p:cNvPr>
          <p:cNvSpPr txBox="1"/>
          <p:nvPr/>
        </p:nvSpPr>
        <p:spPr>
          <a:xfrm>
            <a:off x="232457" y="378568"/>
            <a:ext cx="96354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Supplementary Figure S2</a:t>
            </a:r>
            <a:endParaRPr lang="ja-JP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500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F25800-5CF6-2378-D30C-CEA60731D8A2}"/>
              </a:ext>
            </a:extLst>
          </p:cNvPr>
          <p:cNvSpPr txBox="1"/>
          <p:nvPr/>
        </p:nvSpPr>
        <p:spPr>
          <a:xfrm>
            <a:off x="761238" y="574286"/>
            <a:ext cx="105717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Supplementary Table 1.  Sensitivity analyses using hospital bed capacity and institution type as proxies for institutional scale and function.</a:t>
            </a:r>
            <a:endParaRPr lang="ja-JP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E4BBC3EF-468A-296D-57E1-3C807BE876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408614"/>
              </p:ext>
            </p:extLst>
          </p:nvPr>
        </p:nvGraphicFramePr>
        <p:xfrm>
          <a:off x="861231" y="1529419"/>
          <a:ext cx="10577915" cy="23000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155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55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5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5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55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9796">
                <a:tc>
                  <a:txBody>
                    <a:bodyPr/>
                    <a:lstStyle/>
                    <a:p>
                      <a:endParaRPr sz="16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Category / model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IRR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95% CI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p-value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4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ja-JP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number of hospital beds</a:t>
                      </a:r>
                      <a:endParaRPr lang="ja-JP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≥500 vs 100–499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1.34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0.70–2.56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0.385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Institutional category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University vs general</a:t>
                      </a:r>
                      <a:r>
                        <a:rPr lang="en-US" altLang="ja-JP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hospital</a:t>
                      </a:r>
                      <a:endParaRPr lang="ja-JP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1.90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1.12–3.22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0.017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Institutional category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Cancer center vs general</a:t>
                      </a:r>
                      <a:r>
                        <a:rPr lang="en-US" altLang="ja-JP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hospital</a:t>
                      </a:r>
                      <a:endParaRPr lang="ja-JP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1.55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0.69–3.49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ja-JP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0.293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774D3D3-AB0E-5675-0CA9-8FA1A5E5FB5A}"/>
              </a:ext>
            </a:extLst>
          </p:cNvPr>
          <p:cNvSpPr txBox="1"/>
          <p:nvPr/>
        </p:nvSpPr>
        <p:spPr>
          <a:xfrm>
            <a:off x="776478" y="4036906"/>
            <a:ext cx="105133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IRRs were estimated using univariable negative binomial regression models. General hospitals were used as the reference category for institution type. Institution type and number of hospital beds</a:t>
            </a:r>
          </a:p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were self-reported in the questionnaire. These analyses were exploratory and were performed as sensitivity analyses using available proxies for institutional scale and function.</a:t>
            </a:r>
            <a:endParaRPr lang="ja-JP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518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CDE15C6-DE73-4757-9C12-1DDFCA643959}"/>
              </a:ext>
            </a:extLst>
          </p:cNvPr>
          <p:cNvSpPr txBox="1"/>
          <p:nvPr/>
        </p:nvSpPr>
        <p:spPr>
          <a:xfrm>
            <a:off x="761237" y="574286"/>
            <a:ext cx="107472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Supplementary Table 2. Correlation between gynecologic workforce capacity and the proportion of gynecologic CGP tests among all CGP tests. </a:t>
            </a:r>
            <a:endParaRPr lang="ja-JP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6C625818-E5CE-160B-1D1A-44C10FA5D2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902616"/>
              </p:ext>
            </p:extLst>
          </p:nvPr>
        </p:nvGraphicFramePr>
        <p:xfrm>
          <a:off x="965200" y="1865789"/>
          <a:ext cx="10657841" cy="143256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4144715">
                  <a:extLst>
                    <a:ext uri="{9D8B030D-6E8A-4147-A177-3AD203B41FA5}">
                      <a16:colId xmlns:a16="http://schemas.microsoft.com/office/drawing/2014/main" val="2903496304"/>
                    </a:ext>
                  </a:extLst>
                </a:gridCol>
                <a:gridCol w="1184205">
                  <a:extLst>
                    <a:ext uri="{9D8B030D-6E8A-4147-A177-3AD203B41FA5}">
                      <a16:colId xmlns:a16="http://schemas.microsoft.com/office/drawing/2014/main" val="111546007"/>
                    </a:ext>
                  </a:extLst>
                </a:gridCol>
                <a:gridCol w="1776306">
                  <a:extLst>
                    <a:ext uri="{9D8B030D-6E8A-4147-A177-3AD203B41FA5}">
                      <a16:colId xmlns:a16="http://schemas.microsoft.com/office/drawing/2014/main" val="2593169895"/>
                    </a:ext>
                  </a:extLst>
                </a:gridCol>
                <a:gridCol w="1184205">
                  <a:extLst>
                    <a:ext uri="{9D8B030D-6E8A-4147-A177-3AD203B41FA5}">
                      <a16:colId xmlns:a16="http://schemas.microsoft.com/office/drawing/2014/main" val="553028196"/>
                    </a:ext>
                  </a:extLst>
                </a:gridCol>
                <a:gridCol w="1184205">
                  <a:extLst>
                    <a:ext uri="{9D8B030D-6E8A-4147-A177-3AD203B41FA5}">
                      <a16:colId xmlns:a16="http://schemas.microsoft.com/office/drawing/2014/main" val="4053839703"/>
                    </a:ext>
                  </a:extLst>
                </a:gridCol>
                <a:gridCol w="1184205">
                  <a:extLst>
                    <a:ext uri="{9D8B030D-6E8A-4147-A177-3AD203B41FA5}">
                      <a16:colId xmlns:a16="http://schemas.microsoft.com/office/drawing/2014/main" val="1589701259"/>
                    </a:ext>
                  </a:extLst>
                </a:gridCol>
              </a:tblGrid>
              <a:tr h="3225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sz="18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Workforce variable</a:t>
                      </a:r>
                      <a:endParaRPr 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sz="18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Pearson r</a:t>
                      </a:r>
                      <a:endParaRPr 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sz="18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95% CI</a:t>
                      </a:r>
                      <a:endParaRPr 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sz="18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p-value</a:t>
                      </a:r>
                      <a:endParaRPr 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sz="18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Spearman ρ</a:t>
                      </a:r>
                      <a:endParaRPr 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sz="18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p-value</a:t>
                      </a:r>
                      <a:endParaRPr 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46635967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ja-JP" sz="18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 of board-certified obstetrician–gynecologists</a:t>
                      </a:r>
                      <a:endParaRPr 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ja-JP" sz="18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0.001</a:t>
                      </a:r>
                      <a:endParaRPr 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ja-JP" sz="18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−0.246 to 0.249</a:t>
                      </a:r>
                      <a:endParaRPr 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ja-JP" sz="18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0.991</a:t>
                      </a:r>
                      <a:endParaRPr 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ja-JP" sz="18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0.051</a:t>
                      </a:r>
                      <a:endParaRPr 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ja-JP" sz="18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0.690</a:t>
                      </a:r>
                      <a:endParaRPr 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33687502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ja-JP" sz="1800" b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 of board-certified gynecologic oncologists</a:t>
                      </a:r>
                      <a:endParaRPr lang="ja-JP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ja-JP" sz="18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-0.116</a:t>
                      </a:r>
                      <a:endParaRPr 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ja-JP" sz="1800" b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−0.354 to 0.136</a:t>
                      </a:r>
                      <a:endParaRPr lang="ja-JP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ja-JP" sz="1800" b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0.365</a:t>
                      </a:r>
                      <a:endParaRPr lang="ja-JP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ja-JP" sz="1800" b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0.014</a:t>
                      </a:r>
                      <a:endParaRPr lang="ja-JP" sz="1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ja-JP" sz="1800" b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0.913</a:t>
                      </a:r>
                      <a:endParaRPr lang="ja-JP" sz="1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5284946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1A013A7-A1BF-8C35-60BE-573BC3AE0D94}"/>
              </a:ext>
            </a:extLst>
          </p:cNvPr>
          <p:cNvSpPr txBox="1"/>
          <p:nvPr/>
        </p:nvSpPr>
        <p:spPr>
          <a:xfrm>
            <a:off x="934720" y="3842157"/>
            <a:ext cx="10444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Pearson and Spearman correlation analyses were performed to evaluate linear and rank-based associations, respectively. The proportion of gynecologic CGP tests among all CGP tests was calculated as annual gynecologic CGP volume divided by annual total institutional CGP volume.</a:t>
            </a:r>
            <a:endParaRPr lang="ja-JP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29689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ユーザー定義 1">
      <a:majorFont>
        <a:latin typeface="Segoe UI"/>
        <a:ea typeface="BIZ UDPゴシック"/>
        <a:cs typeface=""/>
      </a:majorFont>
      <a:minorFont>
        <a:latin typeface="Segoe UI"/>
        <a:ea typeface="BIZ UDP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1864</TotalTime>
  <Words>271</Words>
  <Application>Microsoft Office PowerPoint</Application>
  <PresentationFormat>ワイド画面</PresentationFormat>
  <Paragraphs>56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游ゴシック</vt:lpstr>
      <vt:lpstr>Arial</vt:lpstr>
      <vt:lpstr>Calibri</vt:lpstr>
      <vt:lpstr>Segoe UI</vt:lpstr>
      <vt:lpstr>1_Office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保 須藤</dc:creator>
  <cp:lastModifiedBy>保 須藤</cp:lastModifiedBy>
  <cp:revision>23</cp:revision>
  <dcterms:created xsi:type="dcterms:W3CDTF">2026-02-04T06:51:53Z</dcterms:created>
  <dcterms:modified xsi:type="dcterms:W3CDTF">2026-07-06T01:05:45Z</dcterms:modified>
</cp:coreProperties>
</file>