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6858000" cy="9906000" type="A4"/>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100" d="100"/>
          <a:sy n="100" d="100"/>
        </p:scale>
        <p:origin x="-1596" y="-7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v>CEN.PK</c:v>
          </c:tx>
          <c:spPr>
            <a:ln w="12700">
              <a:solidFill>
                <a:schemeClr val="tx1"/>
              </a:solidFill>
              <a:prstDash val="sysDot"/>
            </a:ln>
          </c:spPr>
          <c:marker>
            <c:symbol val="diamond"/>
            <c:size val="3"/>
            <c:spPr>
              <a:solidFill>
                <a:schemeClr val="tx1"/>
              </a:solidFill>
              <a:ln>
                <a:solidFill>
                  <a:schemeClr val="tx1"/>
                </a:solidFill>
              </a:ln>
            </c:spPr>
          </c:marker>
          <c:errBars>
            <c:errDir val="y"/>
            <c:errBarType val="both"/>
            <c:errValType val="cust"/>
            <c:noEndCap val="0"/>
            <c:plus>
              <c:numRef>
                <c:f>Sheet2!$M$102:$M$116</c:f>
                <c:numCache>
                  <c:formatCode>General</c:formatCode>
                  <c:ptCount val="15"/>
                  <c:pt idx="1">
                    <c:v>2.0805127573108841E-2</c:v>
                  </c:pt>
                  <c:pt idx="2">
                    <c:v>3.6846347625420529E-2</c:v>
                  </c:pt>
                  <c:pt idx="3">
                    <c:v>0.27258760059841503</c:v>
                  </c:pt>
                  <c:pt idx="4">
                    <c:v>0.27314465032286472</c:v>
                  </c:pt>
                  <c:pt idx="5">
                    <c:v>0.44925989508672243</c:v>
                  </c:pt>
                  <c:pt idx="6">
                    <c:v>1.8384051058820849</c:v>
                  </c:pt>
                  <c:pt idx="7">
                    <c:v>1.5021548965846798</c:v>
                  </c:pt>
                  <c:pt idx="8">
                    <c:v>0.49427657574816602</c:v>
                  </c:pt>
                  <c:pt idx="9">
                    <c:v>0.99932443847497776</c:v>
                  </c:pt>
                  <c:pt idx="10">
                    <c:v>0.86025190109253946</c:v>
                  </c:pt>
                  <c:pt idx="11">
                    <c:v>0.7341425837896447</c:v>
                  </c:pt>
                  <c:pt idx="12">
                    <c:v>2.9957765826799125</c:v>
                  </c:pt>
                  <c:pt idx="13">
                    <c:v>0.94945317595621248</c:v>
                  </c:pt>
                  <c:pt idx="14">
                    <c:v>0.50212880153734785</c:v>
                  </c:pt>
                </c:numCache>
              </c:numRef>
            </c:plus>
            <c:minus>
              <c:numRef>
                <c:f>Sheet2!$M$103:$M$116</c:f>
                <c:numCache>
                  <c:formatCode>General</c:formatCode>
                  <c:ptCount val="14"/>
                  <c:pt idx="0">
                    <c:v>2.0805127573108841E-2</c:v>
                  </c:pt>
                  <c:pt idx="1">
                    <c:v>3.6846347625420529E-2</c:v>
                  </c:pt>
                  <c:pt idx="2">
                    <c:v>0.27258760059841503</c:v>
                  </c:pt>
                  <c:pt idx="3">
                    <c:v>0.27314465032286472</c:v>
                  </c:pt>
                  <c:pt idx="4">
                    <c:v>0.44925989508672243</c:v>
                  </c:pt>
                  <c:pt idx="5">
                    <c:v>1.8384051058820849</c:v>
                  </c:pt>
                  <c:pt idx="6">
                    <c:v>1.5021548965846798</c:v>
                  </c:pt>
                  <c:pt idx="7">
                    <c:v>0.49427657574816602</c:v>
                  </c:pt>
                  <c:pt idx="8">
                    <c:v>0.99932443847497776</c:v>
                  </c:pt>
                  <c:pt idx="9">
                    <c:v>0.86025190109253946</c:v>
                  </c:pt>
                  <c:pt idx="10">
                    <c:v>0.7341425837896447</c:v>
                  </c:pt>
                  <c:pt idx="11">
                    <c:v>2.9957765826799125</c:v>
                  </c:pt>
                  <c:pt idx="12">
                    <c:v>0.94945317595621248</c:v>
                  </c:pt>
                  <c:pt idx="13">
                    <c:v>0.50212880153734785</c:v>
                  </c:pt>
                </c:numCache>
              </c:numRef>
            </c:minus>
          </c:errBars>
          <c:xVal>
            <c:numRef>
              <c:f>Sheet2!$G$102:$G$116</c:f>
              <c:numCache>
                <c:formatCode>General</c:formatCode>
                <c:ptCount val="15"/>
                <c:pt idx="0">
                  <c:v>0</c:v>
                </c:pt>
                <c:pt idx="1">
                  <c:v>4</c:v>
                </c:pt>
                <c:pt idx="2">
                  <c:v>6</c:v>
                </c:pt>
                <c:pt idx="3">
                  <c:v>8</c:v>
                </c:pt>
                <c:pt idx="4">
                  <c:v>10</c:v>
                </c:pt>
                <c:pt idx="5">
                  <c:v>12</c:v>
                </c:pt>
                <c:pt idx="6">
                  <c:v>14</c:v>
                </c:pt>
                <c:pt idx="7">
                  <c:v>16</c:v>
                </c:pt>
                <c:pt idx="8">
                  <c:v>18</c:v>
                </c:pt>
                <c:pt idx="9">
                  <c:v>20</c:v>
                </c:pt>
                <c:pt idx="10">
                  <c:v>22</c:v>
                </c:pt>
                <c:pt idx="11">
                  <c:v>24</c:v>
                </c:pt>
                <c:pt idx="12">
                  <c:v>36</c:v>
                </c:pt>
                <c:pt idx="13">
                  <c:v>48</c:v>
                </c:pt>
                <c:pt idx="14">
                  <c:v>60</c:v>
                </c:pt>
              </c:numCache>
            </c:numRef>
          </c:xVal>
          <c:yVal>
            <c:numRef>
              <c:f>Sheet2!$L$102:$L$116</c:f>
              <c:numCache>
                <c:formatCode>General</c:formatCode>
                <c:ptCount val="15"/>
                <c:pt idx="0">
                  <c:v>8.1066666666666676E-2</c:v>
                </c:pt>
                <c:pt idx="1">
                  <c:v>0.29546666666666671</c:v>
                </c:pt>
                <c:pt idx="2">
                  <c:v>0.67066666666666663</c:v>
                </c:pt>
                <c:pt idx="3">
                  <c:v>1.5439999999999998</c:v>
                </c:pt>
                <c:pt idx="4">
                  <c:v>3.2119999999999997</c:v>
                </c:pt>
                <c:pt idx="5">
                  <c:v>5.8578666666666672</c:v>
                </c:pt>
                <c:pt idx="6">
                  <c:v>11.778666666666668</c:v>
                </c:pt>
                <c:pt idx="7">
                  <c:v>21.242666666666668</c:v>
                </c:pt>
                <c:pt idx="8">
                  <c:v>33.029333333333334</c:v>
                </c:pt>
                <c:pt idx="9">
                  <c:v>39.093333333333341</c:v>
                </c:pt>
                <c:pt idx="10">
                  <c:v>45.393333333333338</c:v>
                </c:pt>
                <c:pt idx="11">
                  <c:v>48.874666666666677</c:v>
                </c:pt>
                <c:pt idx="12">
                  <c:v>50.773333333333333</c:v>
                </c:pt>
                <c:pt idx="13">
                  <c:v>51.445333333333338</c:v>
                </c:pt>
                <c:pt idx="14">
                  <c:v>50.526666666666664</c:v>
                </c:pt>
              </c:numCache>
            </c:numRef>
          </c:yVal>
          <c:smooth val="1"/>
        </c:ser>
        <c:ser>
          <c:idx val="1"/>
          <c:order val="1"/>
          <c:tx>
            <c:v>Eth R</c:v>
          </c:tx>
          <c:spPr>
            <a:ln w="12700">
              <a:solidFill>
                <a:schemeClr val="tx1"/>
              </a:solidFill>
            </a:ln>
          </c:spPr>
          <c:marker>
            <c:symbol val="square"/>
            <c:size val="3"/>
            <c:spPr>
              <a:solidFill>
                <a:schemeClr val="tx1"/>
              </a:solidFill>
              <a:ln>
                <a:solidFill>
                  <a:schemeClr val="tx1"/>
                </a:solidFill>
              </a:ln>
            </c:spPr>
          </c:marker>
          <c:errBars>
            <c:errDir val="y"/>
            <c:errBarType val="both"/>
            <c:errValType val="cust"/>
            <c:noEndCap val="0"/>
            <c:plus>
              <c:numRef>
                <c:f>Sheet2!$M$118:$M$132</c:f>
                <c:numCache>
                  <c:formatCode>General</c:formatCode>
                  <c:ptCount val="15"/>
                  <c:pt idx="1">
                    <c:v>8.3266639978645373E-3</c:v>
                  </c:pt>
                  <c:pt idx="2">
                    <c:v>1.6787296784572952E-2</c:v>
                  </c:pt>
                  <c:pt idx="3">
                    <c:v>6.9282032302755162E-2</c:v>
                  </c:pt>
                  <c:pt idx="4">
                    <c:v>0.11574685020912412</c:v>
                  </c:pt>
                  <c:pt idx="5">
                    <c:v>0.43394623322864934</c:v>
                  </c:pt>
                  <c:pt idx="6">
                    <c:v>0.14401185136416089</c:v>
                  </c:pt>
                  <c:pt idx="7">
                    <c:v>1.8516399362007048</c:v>
                  </c:pt>
                  <c:pt idx="8">
                    <c:v>0.99774337381913891</c:v>
                  </c:pt>
                  <c:pt idx="9">
                    <c:v>0.48510705347720445</c:v>
                  </c:pt>
                  <c:pt idx="10">
                    <c:v>0.60750935992789623</c:v>
                  </c:pt>
                  <c:pt idx="11">
                    <c:v>0.64125987992389266</c:v>
                  </c:pt>
                  <c:pt idx="12">
                    <c:v>1.3950421929103087</c:v>
                  </c:pt>
                  <c:pt idx="13">
                    <c:v>0.51010231653397953</c:v>
                  </c:pt>
                  <c:pt idx="14">
                    <c:v>1.7721558396484229</c:v>
                  </c:pt>
                </c:numCache>
              </c:numRef>
            </c:plus>
            <c:minus>
              <c:numRef>
                <c:f>Sheet2!$M$118:$M$132</c:f>
                <c:numCache>
                  <c:formatCode>General</c:formatCode>
                  <c:ptCount val="15"/>
                  <c:pt idx="1">
                    <c:v>8.3266639978645373E-3</c:v>
                  </c:pt>
                  <c:pt idx="2">
                    <c:v>1.6787296784572952E-2</c:v>
                  </c:pt>
                  <c:pt idx="3">
                    <c:v>6.9282032302755162E-2</c:v>
                  </c:pt>
                  <c:pt idx="4">
                    <c:v>0.11574685020912412</c:v>
                  </c:pt>
                  <c:pt idx="5">
                    <c:v>0.43394623322864934</c:v>
                  </c:pt>
                  <c:pt idx="6">
                    <c:v>0.14401185136416089</c:v>
                  </c:pt>
                  <c:pt idx="7">
                    <c:v>1.8516399362007048</c:v>
                  </c:pt>
                  <c:pt idx="8">
                    <c:v>0.99774337381913891</c:v>
                  </c:pt>
                  <c:pt idx="9">
                    <c:v>0.48510705347720445</c:v>
                  </c:pt>
                  <c:pt idx="10">
                    <c:v>0.60750935992789623</c:v>
                  </c:pt>
                  <c:pt idx="11">
                    <c:v>0.64125987992389266</c:v>
                  </c:pt>
                  <c:pt idx="12">
                    <c:v>1.3950421929103087</c:v>
                  </c:pt>
                  <c:pt idx="13">
                    <c:v>0.51010231653397953</c:v>
                  </c:pt>
                  <c:pt idx="14">
                    <c:v>1.7721558396484229</c:v>
                  </c:pt>
                </c:numCache>
              </c:numRef>
            </c:minus>
          </c:errBars>
          <c:xVal>
            <c:numRef>
              <c:f>Sheet2!$G$102:$G$116</c:f>
              <c:numCache>
                <c:formatCode>General</c:formatCode>
                <c:ptCount val="15"/>
                <c:pt idx="0">
                  <c:v>0</c:v>
                </c:pt>
                <c:pt idx="1">
                  <c:v>4</c:v>
                </c:pt>
                <c:pt idx="2">
                  <c:v>6</c:v>
                </c:pt>
                <c:pt idx="3">
                  <c:v>8</c:v>
                </c:pt>
                <c:pt idx="4">
                  <c:v>10</c:v>
                </c:pt>
                <c:pt idx="5">
                  <c:v>12</c:v>
                </c:pt>
                <c:pt idx="6">
                  <c:v>14</c:v>
                </c:pt>
                <c:pt idx="7">
                  <c:v>16</c:v>
                </c:pt>
                <c:pt idx="8">
                  <c:v>18</c:v>
                </c:pt>
                <c:pt idx="9">
                  <c:v>20</c:v>
                </c:pt>
                <c:pt idx="10">
                  <c:v>22</c:v>
                </c:pt>
                <c:pt idx="11">
                  <c:v>24</c:v>
                </c:pt>
                <c:pt idx="12">
                  <c:v>36</c:v>
                </c:pt>
                <c:pt idx="13">
                  <c:v>48</c:v>
                </c:pt>
                <c:pt idx="14">
                  <c:v>60</c:v>
                </c:pt>
              </c:numCache>
            </c:numRef>
          </c:xVal>
          <c:yVal>
            <c:numRef>
              <c:f>Sheet2!$L$118:$L$132</c:f>
              <c:numCache>
                <c:formatCode>General</c:formatCode>
                <c:ptCount val="15"/>
                <c:pt idx="0">
                  <c:v>8.1066666666666676E-2</c:v>
                </c:pt>
                <c:pt idx="1">
                  <c:v>0.25706666666666672</c:v>
                </c:pt>
                <c:pt idx="2">
                  <c:v>0.52026666666666666</c:v>
                </c:pt>
                <c:pt idx="3">
                  <c:v>1.232</c:v>
                </c:pt>
                <c:pt idx="4">
                  <c:v>2.2826666666666666</c:v>
                </c:pt>
                <c:pt idx="5">
                  <c:v>3.7306666666666666</c:v>
                </c:pt>
                <c:pt idx="6">
                  <c:v>7.2938666666666672</c:v>
                </c:pt>
                <c:pt idx="7">
                  <c:v>12.846933333333334</c:v>
                </c:pt>
                <c:pt idx="8">
                  <c:v>20.595200000000002</c:v>
                </c:pt>
                <c:pt idx="9">
                  <c:v>27.144533333333339</c:v>
                </c:pt>
                <c:pt idx="10">
                  <c:v>34.024320000000003</c:v>
                </c:pt>
                <c:pt idx="11">
                  <c:v>35.914560000000002</c:v>
                </c:pt>
                <c:pt idx="12">
                  <c:v>40.9056</c:v>
                </c:pt>
                <c:pt idx="13">
                  <c:v>42.479733333333336</c:v>
                </c:pt>
                <c:pt idx="14">
                  <c:v>42.518400000000007</c:v>
                </c:pt>
              </c:numCache>
            </c:numRef>
          </c:yVal>
          <c:smooth val="1"/>
        </c:ser>
        <c:ser>
          <c:idx val="2"/>
          <c:order val="2"/>
          <c:tx>
            <c:v>CLIB</c:v>
          </c:tx>
          <c:spPr>
            <a:ln w="12700">
              <a:solidFill>
                <a:schemeClr val="tx1"/>
              </a:solidFill>
              <a:prstDash val="sysDash"/>
            </a:ln>
          </c:spPr>
          <c:marker>
            <c:symbol val="triangle"/>
            <c:size val="3"/>
            <c:spPr>
              <a:solidFill>
                <a:schemeClr val="tx1"/>
              </a:solidFill>
              <a:ln>
                <a:solidFill>
                  <a:schemeClr val="tx1"/>
                </a:solidFill>
              </a:ln>
            </c:spPr>
          </c:marker>
          <c:errBars>
            <c:errDir val="y"/>
            <c:errBarType val="both"/>
            <c:errValType val="cust"/>
            <c:noEndCap val="0"/>
            <c:plus>
              <c:numRef>
                <c:f>Sheet2!$T$102:$T$116</c:f>
                <c:numCache>
                  <c:formatCode>General</c:formatCode>
                  <c:ptCount val="15"/>
                  <c:pt idx="1">
                    <c:v>2.0805127573108841E-2</c:v>
                  </c:pt>
                  <c:pt idx="2">
                    <c:v>3.6846347625420529E-2</c:v>
                  </c:pt>
                  <c:pt idx="3">
                    <c:v>0.27258760059841503</c:v>
                  </c:pt>
                  <c:pt idx="4">
                    <c:v>0.27314465032286472</c:v>
                  </c:pt>
                  <c:pt idx="5">
                    <c:v>0.44925989508672243</c:v>
                  </c:pt>
                  <c:pt idx="6">
                    <c:v>1.8384051058820849</c:v>
                  </c:pt>
                  <c:pt idx="7">
                    <c:v>1.5021548965846798</c:v>
                  </c:pt>
                  <c:pt idx="8">
                    <c:v>0.49427657574816602</c:v>
                  </c:pt>
                  <c:pt idx="9">
                    <c:v>0.99932443847497776</c:v>
                  </c:pt>
                  <c:pt idx="10">
                    <c:v>0.86025190109253946</c:v>
                  </c:pt>
                  <c:pt idx="11">
                    <c:v>0.7341425837896447</c:v>
                  </c:pt>
                  <c:pt idx="12">
                    <c:v>2.9957765826799125</c:v>
                  </c:pt>
                  <c:pt idx="13">
                    <c:v>0.94945317595621248</c:v>
                  </c:pt>
                  <c:pt idx="14">
                    <c:v>0.50212880153734785</c:v>
                  </c:pt>
                </c:numCache>
              </c:numRef>
            </c:plus>
            <c:minus>
              <c:numRef>
                <c:f>Sheet2!$T$102:$T$116</c:f>
                <c:numCache>
                  <c:formatCode>General</c:formatCode>
                  <c:ptCount val="15"/>
                  <c:pt idx="1">
                    <c:v>2.0805127573108841E-2</c:v>
                  </c:pt>
                  <c:pt idx="2">
                    <c:v>3.6846347625420529E-2</c:v>
                  </c:pt>
                  <c:pt idx="3">
                    <c:v>0.27258760059841503</c:v>
                  </c:pt>
                  <c:pt idx="4">
                    <c:v>0.27314465032286472</c:v>
                  </c:pt>
                  <c:pt idx="5">
                    <c:v>0.44925989508672243</c:v>
                  </c:pt>
                  <c:pt idx="6">
                    <c:v>1.8384051058820849</c:v>
                  </c:pt>
                  <c:pt idx="7">
                    <c:v>1.5021548965846798</c:v>
                  </c:pt>
                  <c:pt idx="8">
                    <c:v>0.49427657574816602</c:v>
                  </c:pt>
                  <c:pt idx="9">
                    <c:v>0.99932443847497776</c:v>
                  </c:pt>
                  <c:pt idx="10">
                    <c:v>0.86025190109253946</c:v>
                  </c:pt>
                  <c:pt idx="11">
                    <c:v>0.7341425837896447</c:v>
                  </c:pt>
                  <c:pt idx="12">
                    <c:v>2.9957765826799125</c:v>
                  </c:pt>
                  <c:pt idx="13">
                    <c:v>0.94945317595621248</c:v>
                  </c:pt>
                  <c:pt idx="14">
                    <c:v>0.50212880153734785</c:v>
                  </c:pt>
                </c:numCache>
              </c:numRef>
            </c:minus>
          </c:errBars>
          <c:xVal>
            <c:numRef>
              <c:f>Sheet2!$G$102:$G$116</c:f>
              <c:numCache>
                <c:formatCode>General</c:formatCode>
                <c:ptCount val="15"/>
                <c:pt idx="0">
                  <c:v>0</c:v>
                </c:pt>
                <c:pt idx="1">
                  <c:v>4</c:v>
                </c:pt>
                <c:pt idx="2">
                  <c:v>6</c:v>
                </c:pt>
                <c:pt idx="3">
                  <c:v>8</c:v>
                </c:pt>
                <c:pt idx="4">
                  <c:v>10</c:v>
                </c:pt>
                <c:pt idx="5">
                  <c:v>12</c:v>
                </c:pt>
                <c:pt idx="6">
                  <c:v>14</c:v>
                </c:pt>
                <c:pt idx="7">
                  <c:v>16</c:v>
                </c:pt>
                <c:pt idx="8">
                  <c:v>18</c:v>
                </c:pt>
                <c:pt idx="9">
                  <c:v>20</c:v>
                </c:pt>
                <c:pt idx="10">
                  <c:v>22</c:v>
                </c:pt>
                <c:pt idx="11">
                  <c:v>24</c:v>
                </c:pt>
                <c:pt idx="12">
                  <c:v>36</c:v>
                </c:pt>
                <c:pt idx="13">
                  <c:v>48</c:v>
                </c:pt>
                <c:pt idx="14">
                  <c:v>60</c:v>
                </c:pt>
              </c:numCache>
            </c:numRef>
          </c:xVal>
          <c:yVal>
            <c:numRef>
              <c:f>Sheet2!$S$102:$S$116</c:f>
              <c:numCache>
                <c:formatCode>General</c:formatCode>
                <c:ptCount val="15"/>
                <c:pt idx="0">
                  <c:v>6.9333333333333344E-2</c:v>
                </c:pt>
                <c:pt idx="1">
                  <c:v>0.34933333333333333</c:v>
                </c:pt>
                <c:pt idx="2">
                  <c:v>0.81626666666666681</c:v>
                </c:pt>
                <c:pt idx="3">
                  <c:v>2.2133333333333334</c:v>
                </c:pt>
                <c:pt idx="4">
                  <c:v>4.4426666666666668</c:v>
                </c:pt>
                <c:pt idx="5">
                  <c:v>7.1466666666666674</c:v>
                </c:pt>
                <c:pt idx="6">
                  <c:v>13.079999999999998</c:v>
                </c:pt>
                <c:pt idx="7">
                  <c:v>24.138666666666666</c:v>
                </c:pt>
                <c:pt idx="8">
                  <c:v>32.469333333333338</c:v>
                </c:pt>
                <c:pt idx="9">
                  <c:v>36.962986666666666</c:v>
                </c:pt>
                <c:pt idx="10">
                  <c:v>39.787346666666672</c:v>
                </c:pt>
                <c:pt idx="11">
                  <c:v>42.009333333333338</c:v>
                </c:pt>
                <c:pt idx="12">
                  <c:v>44.172400000000003</c:v>
                </c:pt>
                <c:pt idx="13">
                  <c:v>45.696000000000005</c:v>
                </c:pt>
                <c:pt idx="14">
                  <c:v>46.30080000000001</c:v>
                </c:pt>
              </c:numCache>
            </c:numRef>
          </c:yVal>
          <c:smooth val="1"/>
        </c:ser>
        <c:dLbls>
          <c:showLegendKey val="0"/>
          <c:showVal val="0"/>
          <c:showCatName val="0"/>
          <c:showSerName val="0"/>
          <c:showPercent val="0"/>
          <c:showBubbleSize val="0"/>
        </c:dLbls>
        <c:axId val="150429056"/>
        <c:axId val="150547072"/>
      </c:scatterChart>
      <c:valAx>
        <c:axId val="150429056"/>
        <c:scaling>
          <c:orientation val="minMax"/>
          <c:max val="60"/>
        </c:scaling>
        <c:delete val="0"/>
        <c:axPos val="b"/>
        <c:numFmt formatCode="General" sourceLinked="1"/>
        <c:majorTickMark val="out"/>
        <c:minorTickMark val="none"/>
        <c:tickLblPos val="nextTo"/>
        <c:txPr>
          <a:bodyPr/>
          <a:lstStyle/>
          <a:p>
            <a:pPr>
              <a:defRPr sz="1400">
                <a:latin typeface="Arial" panose="020B0604020202020204" pitchFamily="34" charset="0"/>
                <a:cs typeface="Arial" panose="020B0604020202020204" pitchFamily="34" charset="0"/>
              </a:defRPr>
            </a:pPr>
            <a:endParaRPr lang="da-DK"/>
          </a:p>
        </c:txPr>
        <c:crossAx val="150547072"/>
        <c:crossesAt val="1.0000000000000002E-2"/>
        <c:crossBetween val="midCat"/>
      </c:valAx>
      <c:valAx>
        <c:axId val="150547072"/>
        <c:scaling>
          <c:logBase val="10"/>
          <c:orientation val="minMax"/>
          <c:max val="100"/>
          <c:min val="1.0000000000000002E-2"/>
        </c:scaling>
        <c:delete val="0"/>
        <c:axPos val="l"/>
        <c:majorGridlines>
          <c:spPr>
            <a:ln>
              <a:solidFill>
                <a:schemeClr val="bg1">
                  <a:lumMod val="75000"/>
                </a:schemeClr>
              </a:solidFill>
              <a:prstDash val="sysDot"/>
            </a:ln>
          </c:spPr>
        </c:majorGridlines>
        <c:numFmt formatCode="General" sourceLinked="0"/>
        <c:majorTickMark val="out"/>
        <c:minorTickMark val="none"/>
        <c:tickLblPos val="nextTo"/>
        <c:txPr>
          <a:bodyPr/>
          <a:lstStyle/>
          <a:p>
            <a:pPr>
              <a:defRPr sz="1400">
                <a:latin typeface="Arial" panose="020B0604020202020204" pitchFamily="34" charset="0"/>
                <a:cs typeface="Arial" panose="020B0604020202020204" pitchFamily="34" charset="0"/>
              </a:defRPr>
            </a:pPr>
            <a:endParaRPr lang="da-DK"/>
          </a:p>
        </c:txPr>
        <c:crossAx val="150429056"/>
        <c:crosses val="autoZero"/>
        <c:crossBetween val="midCat"/>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7282"/>
            <a:ext cx="5829300" cy="2123369"/>
          </a:xfrm>
        </p:spPr>
        <p:txBody>
          <a:body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Subtitl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err="1" smtClean="0"/>
              <a:t>Click</a:t>
            </a:r>
            <a:r>
              <a:rPr lang="da-DK" dirty="0" smtClean="0"/>
              <a:t> to </a:t>
            </a:r>
            <a:r>
              <a:rPr lang="da-DK" dirty="0" err="1" smtClean="0"/>
              <a:t>edit</a:t>
            </a:r>
            <a:r>
              <a:rPr lang="da-DK" dirty="0" smtClean="0"/>
              <a:t> Master </a:t>
            </a:r>
            <a:r>
              <a:rPr lang="da-DK" dirty="0" err="1" smtClean="0"/>
              <a:t>subtitle</a:t>
            </a:r>
            <a:r>
              <a:rPr lang="da-DK" dirty="0" smtClean="0"/>
              <a:t> </a:t>
            </a:r>
            <a:r>
              <a:rPr lang="da-DK" dirty="0" err="1" smtClean="0"/>
              <a:t>style</a:t>
            </a:r>
            <a:endParaRPr lang="da-DK" dirty="0"/>
          </a:p>
        </p:txBody>
      </p:sp>
      <p:sp>
        <p:nvSpPr>
          <p:cNvPr id="4" name="Date Placeholder 3"/>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961882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Vertical Text Placeholder 2"/>
          <p:cNvSpPr>
            <a:spLocks noGrp="1"/>
          </p:cNvSpPr>
          <p:nvPr>
            <p:ph type="body" orient="vert" idx="1"/>
          </p:nvPr>
        </p:nvSpPr>
        <p:spPr/>
        <p:txBody>
          <a:bodyPr vert="eaVert"/>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4" name="Date Placeholder 3"/>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1110961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96700"/>
            <a:ext cx="1543050" cy="8452203"/>
          </a:xfrm>
        </p:spPr>
        <p:txBody>
          <a:bodyPr vert="eaVert"/>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Vertical Text Placeholder 2"/>
          <p:cNvSpPr>
            <a:spLocks noGrp="1"/>
          </p:cNvSpPr>
          <p:nvPr>
            <p:ph type="body" orient="vert" idx="1"/>
          </p:nvPr>
        </p:nvSpPr>
        <p:spPr>
          <a:xfrm>
            <a:off x="342900" y="396700"/>
            <a:ext cx="4514850" cy="8452203"/>
          </a:xfrm>
        </p:spPr>
        <p:txBody>
          <a:bodyPr vert="eaVert"/>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4" name="Date Placeholder 3"/>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1658116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Content Placeholder 2"/>
          <p:cNvSpPr>
            <a:spLocks noGrp="1"/>
          </p:cNvSpPr>
          <p:nvPr>
            <p:ph idx="1"/>
          </p:nvPr>
        </p:nvSpPr>
        <p:spPr/>
        <p:txBody>
          <a:body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4" name="Date Placeholder 3"/>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2478399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6365523"/>
            <a:ext cx="5829300" cy="1967442"/>
          </a:xfrm>
        </p:spPr>
        <p:txBody>
          <a:bodyPr anchor="t"/>
          <a:lstStyle>
            <a:lvl1pPr algn="l">
              <a:defRPr sz="4000" b="1" cap="all"/>
            </a:lvl1p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Text Placeholder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p:txBody>
      </p:sp>
      <p:sp>
        <p:nvSpPr>
          <p:cNvPr id="4" name="Date Placeholder 3"/>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1926425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Content Placeholder 2"/>
          <p:cNvSpPr>
            <a:spLocks noGrp="1"/>
          </p:cNvSpPr>
          <p:nvPr>
            <p:ph sz="half" idx="1"/>
          </p:nvPr>
        </p:nvSpPr>
        <p:spPr>
          <a:xfrm>
            <a:off x="34290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4" name="Content Placeholder 3"/>
          <p:cNvSpPr>
            <a:spLocks noGrp="1"/>
          </p:cNvSpPr>
          <p:nvPr>
            <p:ph sz="half" idx="2"/>
          </p:nvPr>
        </p:nvSpPr>
        <p:spPr>
          <a:xfrm>
            <a:off x="3486150" y="2311401"/>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5" name="Date Placeholder 4"/>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6" name="Footer Placeholder 5"/>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390747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Text Placehold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p:txBody>
      </p:sp>
      <p:sp>
        <p:nvSpPr>
          <p:cNvPr id="4" name="Content Placehold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5" name="Text Placeholder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p:txBody>
      </p:sp>
      <p:sp>
        <p:nvSpPr>
          <p:cNvPr id="6" name="Content Placeholder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7" name="Date Placeholder 6"/>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8" name="Footer Placeholder 7"/>
          <p:cNvSpPr>
            <a:spLocks noGrp="1"/>
          </p:cNvSpPr>
          <p:nvPr>
            <p:ph type="ftr" sz="quarter" idx="11"/>
          </p:nvPr>
        </p:nvSpPr>
        <p:spPr/>
        <p:txBody>
          <a:bodyPr/>
          <a:lstStyle/>
          <a:p>
            <a:endParaRPr lang="da-DK" dirty="0"/>
          </a:p>
        </p:txBody>
      </p:sp>
      <p:sp>
        <p:nvSpPr>
          <p:cNvPr id="9" name="Slide Number Placeholder 8"/>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3328453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Date Placeholder 2"/>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4" name="Footer Placeholder 3"/>
          <p:cNvSpPr>
            <a:spLocks noGrp="1"/>
          </p:cNvSpPr>
          <p:nvPr>
            <p:ph type="ftr" sz="quarter" idx="11"/>
          </p:nvPr>
        </p:nvSpPr>
        <p:spPr/>
        <p:txBody>
          <a:bodyPr/>
          <a:lstStyle/>
          <a:p>
            <a:endParaRPr lang="da-DK" dirty="0"/>
          </a:p>
        </p:txBody>
      </p:sp>
      <p:sp>
        <p:nvSpPr>
          <p:cNvPr id="5" name="Slide Number Placeholder 4"/>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402272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3" name="Footer Placeholder 2"/>
          <p:cNvSpPr>
            <a:spLocks noGrp="1"/>
          </p:cNvSpPr>
          <p:nvPr>
            <p:ph type="ftr" sz="quarter" idx="11"/>
          </p:nvPr>
        </p:nvSpPr>
        <p:spPr/>
        <p:txBody>
          <a:bodyPr/>
          <a:lstStyle/>
          <a:p>
            <a:endParaRPr lang="da-DK" dirty="0"/>
          </a:p>
        </p:txBody>
      </p:sp>
      <p:sp>
        <p:nvSpPr>
          <p:cNvPr id="4" name="Slide Number Placeholder 3"/>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581385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4405"/>
            <a:ext cx="2256235" cy="1678517"/>
          </a:xfrm>
        </p:spPr>
        <p:txBody>
          <a:bodyPr anchor="b"/>
          <a:lstStyle>
            <a:lvl1pPr algn="l">
              <a:defRPr sz="2000" b="1"/>
            </a:lvl1p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Content Placeholder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4" name="Text Placeholder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p:txBody>
      </p:sp>
      <p:sp>
        <p:nvSpPr>
          <p:cNvPr id="5" name="Date Placeholder 4"/>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6" name="Footer Placeholder 5"/>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1057843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934200"/>
            <a:ext cx="4114800" cy="818622"/>
          </a:xfrm>
        </p:spPr>
        <p:txBody>
          <a:bodyPr anchor="b"/>
          <a:lstStyle>
            <a:lvl1pPr algn="l">
              <a:defRPr sz="2000" b="1"/>
            </a:lvl1p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Picture Placehold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p:txBody>
      </p:sp>
      <p:sp>
        <p:nvSpPr>
          <p:cNvPr id="5" name="Date Placeholder 4"/>
          <p:cNvSpPr>
            <a:spLocks noGrp="1"/>
          </p:cNvSpPr>
          <p:nvPr>
            <p:ph type="dt" sz="half" idx="10"/>
          </p:nvPr>
        </p:nvSpPr>
        <p:spPr/>
        <p:txBody>
          <a:bodyPr/>
          <a:lstStyle/>
          <a:p>
            <a:fld id="{11CB3A9B-0FE5-41ED-B65D-5E126DD25774}" type="datetimeFigureOut">
              <a:rPr lang="da-DK" smtClean="0"/>
              <a:t>10-08-2015</a:t>
            </a:fld>
            <a:endParaRPr lang="da-DK" dirty="0"/>
          </a:p>
        </p:txBody>
      </p:sp>
      <p:sp>
        <p:nvSpPr>
          <p:cNvPr id="6" name="Footer Placeholder 5"/>
          <p:cNvSpPr>
            <a:spLocks noGrp="1"/>
          </p:cNvSpPr>
          <p:nvPr>
            <p:ph type="ftr" sz="quarter" idx="11"/>
          </p:nvPr>
        </p:nvSpPr>
        <p:spPr/>
        <p:txBody>
          <a:bodyPr/>
          <a:lstStyle/>
          <a:p>
            <a:endParaRPr lang="da-DK" dirty="0"/>
          </a:p>
        </p:txBody>
      </p:sp>
      <p:sp>
        <p:nvSpPr>
          <p:cNvPr id="7" name="Slide Number Placeholder 6"/>
          <p:cNvSpPr>
            <a:spLocks noGrp="1"/>
          </p:cNvSpPr>
          <p:nvPr>
            <p:ph type="sldNum" sz="quarter" idx="12"/>
          </p:nvPr>
        </p:nvSpPr>
        <p:spPr/>
        <p:txBody>
          <a:bodyPr/>
          <a:lstStyle/>
          <a:p>
            <a:fld id="{932C136B-31B9-4A91-9A85-419FEF5E1E00}" type="slidenum">
              <a:rPr lang="da-DK" smtClean="0"/>
              <a:t>‹#›</a:t>
            </a:fld>
            <a:endParaRPr lang="da-DK" dirty="0"/>
          </a:p>
        </p:txBody>
      </p:sp>
    </p:spTree>
    <p:extLst>
      <p:ext uri="{BB962C8B-B14F-4D97-AF65-F5344CB8AC3E}">
        <p14:creationId xmlns:p14="http://schemas.microsoft.com/office/powerpoint/2010/main" val="935985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da-DK" dirty="0" err="1" smtClean="0"/>
              <a:t>Click</a:t>
            </a:r>
            <a:r>
              <a:rPr lang="da-DK" dirty="0" smtClean="0"/>
              <a:t> to </a:t>
            </a:r>
            <a:r>
              <a:rPr lang="da-DK" dirty="0" err="1" smtClean="0"/>
              <a:t>edit</a:t>
            </a:r>
            <a:r>
              <a:rPr lang="da-DK" dirty="0" smtClean="0"/>
              <a:t> Master </a:t>
            </a:r>
            <a:r>
              <a:rPr lang="da-DK" dirty="0" err="1" smtClean="0"/>
              <a:t>title</a:t>
            </a:r>
            <a:r>
              <a:rPr lang="da-DK" dirty="0" smtClean="0"/>
              <a:t> </a:t>
            </a:r>
            <a:r>
              <a:rPr lang="da-DK" dirty="0" err="1" smtClean="0"/>
              <a:t>style</a:t>
            </a:r>
            <a:endParaRPr lang="da-DK" dirty="0"/>
          </a:p>
        </p:txBody>
      </p:sp>
      <p:sp>
        <p:nvSpPr>
          <p:cNvPr id="3" name="Text Placeholder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da-DK" dirty="0" err="1" smtClean="0"/>
              <a:t>Click</a:t>
            </a:r>
            <a:r>
              <a:rPr lang="da-DK" dirty="0" smtClean="0"/>
              <a:t> to </a:t>
            </a:r>
            <a:r>
              <a:rPr lang="da-DK" dirty="0" err="1" smtClean="0"/>
              <a:t>edit</a:t>
            </a:r>
            <a:r>
              <a:rPr lang="da-DK" dirty="0" smtClean="0"/>
              <a:t> Master </a:t>
            </a:r>
            <a:r>
              <a:rPr lang="da-DK" dirty="0" err="1" smtClean="0"/>
              <a:t>text</a:t>
            </a:r>
            <a:r>
              <a:rPr lang="da-DK" dirty="0" smtClean="0"/>
              <a:t> </a:t>
            </a:r>
            <a:r>
              <a:rPr lang="da-DK" dirty="0" err="1" smtClean="0"/>
              <a:t>styles</a:t>
            </a:r>
            <a:endParaRPr lang="da-DK" dirty="0" smtClean="0"/>
          </a:p>
          <a:p>
            <a:pPr lvl="1"/>
            <a:r>
              <a:rPr lang="da-DK" dirty="0" smtClean="0"/>
              <a:t>Second </a:t>
            </a:r>
            <a:r>
              <a:rPr lang="da-DK" dirty="0" err="1" smtClean="0"/>
              <a:t>level</a:t>
            </a:r>
            <a:endParaRPr lang="da-DK" dirty="0" smtClean="0"/>
          </a:p>
          <a:p>
            <a:pPr lvl="2"/>
            <a:r>
              <a:rPr lang="da-DK" dirty="0" smtClean="0"/>
              <a:t>Third </a:t>
            </a:r>
            <a:r>
              <a:rPr lang="da-DK" dirty="0" err="1" smtClean="0"/>
              <a:t>level</a:t>
            </a:r>
            <a:endParaRPr lang="da-DK" dirty="0" smtClean="0"/>
          </a:p>
          <a:p>
            <a:pPr lvl="3"/>
            <a:r>
              <a:rPr lang="da-DK" dirty="0" err="1" smtClean="0"/>
              <a:t>Fourth</a:t>
            </a:r>
            <a:r>
              <a:rPr lang="da-DK" dirty="0" smtClean="0"/>
              <a:t> </a:t>
            </a:r>
            <a:r>
              <a:rPr lang="da-DK" dirty="0" err="1" smtClean="0"/>
              <a:t>level</a:t>
            </a:r>
            <a:endParaRPr lang="da-DK" dirty="0" smtClean="0"/>
          </a:p>
          <a:p>
            <a:pPr lvl="4"/>
            <a:r>
              <a:rPr lang="da-DK" dirty="0" smtClean="0"/>
              <a:t>Fifth </a:t>
            </a:r>
            <a:r>
              <a:rPr lang="da-DK" dirty="0" err="1" smtClean="0"/>
              <a:t>level</a:t>
            </a:r>
            <a:endParaRPr lang="da-DK" dirty="0"/>
          </a:p>
        </p:txBody>
      </p:sp>
      <p:sp>
        <p:nvSpPr>
          <p:cNvPr id="4" name="Date Placeholder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11CB3A9B-0FE5-41ED-B65D-5E126DD25774}" type="datetimeFigureOut">
              <a:rPr lang="da-DK" smtClean="0"/>
              <a:t>10-08-2015</a:t>
            </a:fld>
            <a:endParaRPr lang="da-DK" dirty="0"/>
          </a:p>
        </p:txBody>
      </p:sp>
      <p:sp>
        <p:nvSpPr>
          <p:cNvPr id="5" name="Footer Placeholder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dirty="0"/>
          </a:p>
        </p:txBody>
      </p:sp>
      <p:sp>
        <p:nvSpPr>
          <p:cNvPr id="6" name="Slide Number Placeholder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932C136B-31B9-4A91-9A85-419FEF5E1E00}" type="slidenum">
              <a:rPr lang="da-DK" smtClean="0"/>
              <a:t>‹#›</a:t>
            </a:fld>
            <a:endParaRPr lang="da-DK" dirty="0"/>
          </a:p>
        </p:txBody>
      </p:sp>
    </p:spTree>
    <p:extLst>
      <p:ext uri="{BB962C8B-B14F-4D97-AF65-F5344CB8AC3E}">
        <p14:creationId xmlns:p14="http://schemas.microsoft.com/office/powerpoint/2010/main" val="3918435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6.t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3102" y="2629346"/>
            <a:ext cx="1690687" cy="1260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4114" y="1994346"/>
            <a:ext cx="1690688" cy="1260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5"/>
          <p:cNvSpPr txBox="1">
            <a:spLocks noChangeArrowheads="1"/>
          </p:cNvSpPr>
          <p:nvPr/>
        </p:nvSpPr>
        <p:spPr bwMode="auto">
          <a:xfrm>
            <a:off x="3373189" y="1753046"/>
            <a:ext cx="1258888"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33" tIns="45716" rIns="91433" bIns="45716"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altLang="da-DK"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+200 mg/l G418</a:t>
            </a: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pic>
        <p:nvPicPr>
          <p:cNvPr id="205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4489" y="1994346"/>
            <a:ext cx="1690688" cy="1260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2527" y="3297684"/>
            <a:ext cx="1690687" cy="1260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7664" y="3297684"/>
            <a:ext cx="1690688" cy="1260475"/>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9"/>
          <p:cNvSpPr txBox="1">
            <a:spLocks noChangeArrowheads="1"/>
          </p:cNvSpPr>
          <p:nvPr/>
        </p:nvSpPr>
        <p:spPr bwMode="auto">
          <a:xfrm>
            <a:off x="129321" y="2670010"/>
            <a:ext cx="1247250" cy="116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33" tIns="45716" rIns="91433" bIns="45716" numCol="1" anchor="t" anchorCtr="0" compatLnSpc="1">
            <a:prstTxWarp prst="textNoShape">
              <a:avLst/>
            </a:prstTxWarp>
            <a:spAutoFit/>
          </a:bodyPr>
          <a:lstStyle/>
          <a:p>
            <a:pPr marL="0" marR="0" lvl="0" indent="0" algn="r" defTabSz="914400" rtl="0" eaLnBrk="1" fontAlgn="base" latinLnBrk="0" hangingPunct="1">
              <a:lnSpc>
                <a:spcPct val="150000"/>
              </a:lnSpc>
              <a:spcBef>
                <a:spcPct val="0"/>
              </a:spcBef>
              <a:spcAft>
                <a:spcPct val="0"/>
              </a:spcAft>
              <a:buClrTx/>
              <a:buSzTx/>
              <a:buFontTx/>
              <a:buNone/>
              <a:tabLst/>
            </a:pPr>
            <a:r>
              <a:rPr kumimoji="0" lang="en-US" altLang="da-DK" sz="12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CLIB382</a:t>
            </a:r>
            <a:endParaRPr kumimoji="0" lang="en-US" altLang="da-DK" sz="120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50000"/>
              </a:lnSpc>
              <a:spcBef>
                <a:spcPct val="0"/>
              </a:spcBef>
              <a:spcAft>
                <a:spcPct val="0"/>
              </a:spcAft>
              <a:buClrTx/>
              <a:buSzTx/>
              <a:buFontTx/>
              <a:buNone/>
              <a:tabLst/>
            </a:pPr>
            <a:r>
              <a:rPr kumimoji="0" lang="en-US" altLang="da-DK" sz="12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CBS7960</a:t>
            </a:r>
            <a:endParaRPr kumimoji="0" lang="en-US" altLang="da-DK" sz="120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50000"/>
              </a:lnSpc>
              <a:spcBef>
                <a:spcPct val="0"/>
              </a:spcBef>
              <a:spcAft>
                <a:spcPct val="0"/>
              </a:spcAft>
              <a:buClrTx/>
              <a:buSzTx/>
              <a:buFontTx/>
              <a:buNone/>
              <a:tabLst/>
            </a:pPr>
            <a:r>
              <a:rPr kumimoji="0" lang="en-US" altLang="da-DK" sz="12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Ethanol Red</a:t>
            </a:r>
            <a:endParaRPr kumimoji="0" lang="en-US" altLang="da-DK" sz="120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50000"/>
              </a:lnSpc>
              <a:spcBef>
                <a:spcPct val="0"/>
              </a:spcBef>
              <a:spcAft>
                <a:spcPct val="0"/>
              </a:spcAft>
              <a:buClrTx/>
              <a:buSzTx/>
              <a:buFontTx/>
              <a:buNone/>
              <a:tabLst/>
            </a:pPr>
            <a:r>
              <a:rPr kumimoji="0" lang="en-US" altLang="da-DK" sz="120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CEN.PK113-7D</a:t>
            </a:r>
            <a:endParaRPr kumimoji="0" lang="en-US" altLang="da-DK" sz="180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10"/>
          <p:cNvSpPr txBox="1">
            <a:spLocks noChangeArrowheads="1"/>
          </p:cNvSpPr>
          <p:nvPr/>
        </p:nvSpPr>
        <p:spPr bwMode="auto">
          <a:xfrm>
            <a:off x="1969839" y="2330896"/>
            <a:ext cx="506413"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33" tIns="45716" rIns="91433" bIns="45716"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altLang="da-DK"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YPD</a:t>
            </a: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Box 11"/>
          <p:cNvSpPr txBox="1">
            <a:spLocks noChangeArrowheads="1"/>
          </p:cNvSpPr>
          <p:nvPr/>
        </p:nvSpPr>
        <p:spPr bwMode="auto">
          <a:xfrm>
            <a:off x="4863852" y="1753046"/>
            <a:ext cx="160178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33" tIns="45716" rIns="91433" bIns="45716"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altLang="da-DK"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+20 mg/l phleomycin</a:t>
            </a: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Box 12"/>
          <p:cNvSpPr txBox="1">
            <a:spLocks noChangeArrowheads="1"/>
          </p:cNvSpPr>
          <p:nvPr/>
        </p:nvSpPr>
        <p:spPr bwMode="auto">
          <a:xfrm>
            <a:off x="3035052" y="4545459"/>
            <a:ext cx="188753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33" tIns="45716" rIns="91433" bIns="45716"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altLang="da-DK" sz="12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+100 mg/l nourseothricin</a:t>
            </a: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Box 13"/>
          <p:cNvSpPr txBox="1">
            <a:spLocks noChangeArrowheads="1"/>
          </p:cNvSpPr>
          <p:nvPr/>
        </p:nvSpPr>
        <p:spPr bwMode="auto">
          <a:xfrm>
            <a:off x="4800352" y="4545459"/>
            <a:ext cx="1835745" cy="276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33" tIns="45716" rIns="91433" bIns="45716"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a-DK" altLang="da-DK"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+200 mg/l </a:t>
            </a:r>
            <a:r>
              <a:rPr kumimoji="0" lang="da-DK" altLang="da-DK" sz="12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hygromycin</a:t>
            </a:r>
            <a:r>
              <a:rPr kumimoji="0" lang="da-DK" altLang="da-DK"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B</a:t>
            </a:r>
            <a:endParaRPr kumimoji="0" lang="da-DK" altLang="da-DK"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12"/>
          <p:cNvSpPr>
            <a:spLocks noChangeArrowheads="1"/>
          </p:cNvSpPr>
          <p:nvPr/>
        </p:nvSpPr>
        <p:spPr bwMode="auto">
          <a:xfrm>
            <a:off x="-17142" y="92333"/>
            <a:ext cx="6797179"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da-DK" sz="1400" b="1" i="0"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Supplementary Figures </a:t>
            </a:r>
            <a:endParaRPr kumimoji="0" lang="da-DK" altLang="da-DK" sz="12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en-US" altLang="da-DK" sz="1200" b="1" i="0"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endParaRPr>
          </a:p>
          <a:p>
            <a:pPr marL="0" marR="0" lvl="0" indent="0" algn="l" defTabSz="914400" rtl="0" eaLnBrk="0" fontAlgn="base" latinLnBrk="0" hangingPunct="0">
              <a:spcBef>
                <a:spcPct val="0"/>
              </a:spcBef>
              <a:spcAft>
                <a:spcPct val="0"/>
              </a:spcAft>
              <a:buClrTx/>
              <a:buSzTx/>
              <a:buFontTx/>
              <a:buNone/>
              <a:tabLst/>
            </a:pPr>
            <a:r>
              <a:rPr kumimoji="0" lang="en-US" altLang="da-DK" sz="1200" b="1" i="0"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Fig. S1 Evaluation of strain sensitivity to antibiotics.</a:t>
            </a:r>
            <a:r>
              <a:rPr kumimoji="0" lang="en-US" altLang="da-DK" sz="1200" b="0" i="0" u="none" strike="noStrike" cap="none" normalizeH="0" baseline="0" dirty="0" smtClean="0">
                <a:ln>
                  <a:noFill/>
                </a:ln>
                <a:solidFill>
                  <a:srgbClr val="000000"/>
                </a:solidFill>
                <a:effectLst/>
                <a:latin typeface="Times New Roman" panose="02020603050405020304" pitchFamily="18" charset="0"/>
                <a:ea typeface="Times New Roman" pitchFamily="18" charset="0"/>
                <a:cs typeface="Times New Roman" panose="02020603050405020304" pitchFamily="18" charset="0"/>
              </a:rPr>
              <a:t> Drop assay of the strains plated on YPD plates and YPD plates supplemented with particular antibiotic. </a:t>
            </a:r>
            <a:endParaRPr kumimoji="0" lang="da-DK" altLang="da-DK" sz="1200" b="0" i="0" u="none" strike="noStrike" cap="none" normalizeH="0" baseline="0" dirty="0" smtClean="0">
              <a:ln>
                <a:noFill/>
              </a:ln>
              <a:solidFill>
                <a:schemeClr val="tx1"/>
              </a:solidFill>
              <a:effectLst/>
              <a:latin typeface="Times New Roman" panose="02020603050405020304" pitchFamily="18" charset="0"/>
              <a:ea typeface="Times New Roman"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Rectangle 19"/>
          <p:cNvSpPr>
            <a:spLocks noChangeArrowheads="1"/>
          </p:cNvSpPr>
          <p:nvPr/>
        </p:nvSpPr>
        <p:spPr bwMode="auto">
          <a:xfrm>
            <a:off x="747464" y="1829246"/>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a-DK" altLang="da-DK"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84145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624" y="128464"/>
            <a:ext cx="6624736" cy="1569660"/>
          </a:xfrm>
          <a:prstGeom prst="rect">
            <a:avLst/>
          </a:prstGeom>
        </p:spPr>
        <p:txBody>
          <a:bodyPr wrap="square">
            <a:spAutoFit/>
          </a:bodyPr>
          <a:lstStyle/>
          <a:p>
            <a:pPr algn="just"/>
            <a:r>
              <a:rPr lang="en-US" sz="1200" b="1" dirty="0">
                <a:latin typeface="Times New Roman" panose="02020603050405020304" pitchFamily="18" charset="0"/>
                <a:cs typeface="Times New Roman" panose="02020603050405020304" pitchFamily="18" charset="0"/>
              </a:rPr>
              <a:t>Fig. S2 Flow cytometry analysis </a:t>
            </a:r>
            <a:r>
              <a:rPr lang="en-US" sz="1200" b="1" dirty="0" smtClean="0">
                <a:latin typeface="Times New Roman" panose="02020603050405020304" pitchFamily="18" charset="0"/>
                <a:cs typeface="Times New Roman" panose="02020603050405020304" pitchFamily="18" charset="0"/>
              </a:rPr>
              <a:t>of </a:t>
            </a:r>
            <a:r>
              <a:rPr lang="en-US" sz="1200" b="1" dirty="0">
                <a:latin typeface="Times New Roman" panose="02020603050405020304" pitchFamily="18" charset="0"/>
                <a:cs typeface="Times New Roman" panose="02020603050405020304" pitchFamily="18" charset="0"/>
              </a:rPr>
              <a:t>the reporter gene expressing strains </a:t>
            </a:r>
            <a:r>
              <a:rPr lang="en-US" sz="1200" b="1" dirty="0" smtClean="0">
                <a:latin typeface="Times New Roman" panose="02020603050405020304" pitchFamily="18" charset="0"/>
                <a:cs typeface="Times New Roman" panose="02020603050405020304" pitchFamily="18" charset="0"/>
              </a:rPr>
              <a:t>and their derivatives. </a:t>
            </a:r>
            <a:r>
              <a:rPr lang="en-US" sz="1200" dirty="0" smtClean="0">
                <a:latin typeface="Times New Roman" panose="02020603050405020304" pitchFamily="18" charset="0"/>
                <a:cs typeface="Times New Roman" panose="02020603050405020304" pitchFamily="18" charset="0"/>
              </a:rPr>
              <a:t>Two </a:t>
            </a:r>
            <a:r>
              <a:rPr lang="en-US" sz="1200" dirty="0">
                <a:latin typeface="Times New Roman" panose="02020603050405020304" pitchFamily="18" charset="0"/>
                <a:cs typeface="Times New Roman" panose="02020603050405020304" pitchFamily="18" charset="0"/>
              </a:rPr>
              <a:t>parameter 5% probability contour plots demonstrate the population properties of the strains. Cell populations were delineated by the displayed gates to assign CFP (CFP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and RFP (RFP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fluorescent cells. Such populations were then gated for YFP (YFP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fluorescence. For simplicity, outliers are not displayed, but were included in the calculation of the percentage of positive cells</a:t>
            </a:r>
            <a:r>
              <a:rPr lang="en-US" sz="1200" dirty="0" smtClean="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Both CFP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YFP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and CFP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YFP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RFP</a:t>
            </a:r>
            <a:r>
              <a:rPr lang="en-US" sz="1200" baseline="300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 cells of </a:t>
            </a:r>
            <a:r>
              <a:rPr lang="en-US" sz="1200" dirty="0" smtClean="0">
                <a:latin typeface="Times New Roman" panose="02020603050405020304" pitchFamily="18" charset="0"/>
                <a:cs typeface="Times New Roman" panose="02020603050405020304" pitchFamily="18" charset="0"/>
              </a:rPr>
              <a:t>CEN.PK, Ethanol Red, CLIB382 </a:t>
            </a:r>
            <a:r>
              <a:rPr lang="en-US" sz="1200" dirty="0">
                <a:latin typeface="Times New Roman" panose="02020603050405020304" pitchFamily="18" charset="0"/>
                <a:cs typeface="Times New Roman" panose="02020603050405020304" pitchFamily="18" charset="0"/>
              </a:rPr>
              <a:t>and CBS7960 </a:t>
            </a:r>
            <a:r>
              <a:rPr lang="en-US" sz="1200" dirty="0" smtClean="0">
                <a:latin typeface="Times New Roman" panose="02020603050405020304" pitchFamily="18" charset="0"/>
                <a:cs typeface="Times New Roman" panose="02020603050405020304" pitchFamily="18" charset="0"/>
              </a:rPr>
              <a:t>are </a:t>
            </a:r>
            <a:r>
              <a:rPr lang="en-US" sz="1200" dirty="0">
                <a:latin typeface="Times New Roman" panose="02020603050405020304" pitchFamily="18" charset="0"/>
                <a:cs typeface="Times New Roman" panose="02020603050405020304" pitchFamily="18" charset="0"/>
              </a:rPr>
              <a:t>displayed. </a:t>
            </a:r>
            <a:r>
              <a:rPr lang="en-US" sz="1200" dirty="0" smtClean="0">
                <a:latin typeface="Times New Roman" panose="02020603050405020304" pitchFamily="18" charset="0"/>
                <a:cs typeface="Times New Roman" panose="02020603050405020304" pitchFamily="18" charset="0"/>
              </a:rPr>
              <a:t>Only CFP</a:t>
            </a:r>
            <a:r>
              <a:rPr lang="en-US" sz="1200" baseline="30000" dirty="0" smtClean="0">
                <a:latin typeface="Times New Roman" panose="02020603050405020304" pitchFamily="18" charset="0"/>
                <a:cs typeface="Times New Roman" panose="02020603050405020304" pitchFamily="18" charset="0"/>
              </a:rPr>
              <a:t>+</a:t>
            </a:r>
            <a:r>
              <a:rPr lang="en-US" sz="1200" dirty="0" smtClean="0">
                <a:latin typeface="Times New Roman" panose="02020603050405020304" pitchFamily="18" charset="0"/>
                <a:cs typeface="Times New Roman" panose="02020603050405020304" pitchFamily="18" charset="0"/>
              </a:rPr>
              <a:t>YFP</a:t>
            </a:r>
            <a:r>
              <a:rPr lang="en-US" sz="1200" baseline="30000" dirty="0" smtClean="0">
                <a:latin typeface="Times New Roman" panose="02020603050405020304" pitchFamily="18" charset="0"/>
                <a:cs typeface="Times New Roman" panose="02020603050405020304" pitchFamily="18" charset="0"/>
              </a:rPr>
              <a:t>+</a:t>
            </a:r>
            <a:r>
              <a:rPr lang="en-US" sz="1200" dirty="0" smtClean="0">
                <a:latin typeface="Times New Roman" panose="02020603050405020304" pitchFamily="18" charset="0"/>
                <a:cs typeface="Times New Roman" panose="02020603050405020304" pitchFamily="18" charset="0"/>
              </a:rPr>
              <a:t>RFP</a:t>
            </a:r>
            <a:r>
              <a:rPr lang="en-US" sz="1200" baseline="30000"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populations of CEN.PK and Ethanol Red derivatives grown for 35 generations under non-selective </a:t>
            </a:r>
            <a:r>
              <a:rPr lang="en-US" sz="1200" dirty="0" smtClean="0">
                <a:latin typeface="Times New Roman" panose="02020603050405020304" pitchFamily="18" charset="0"/>
                <a:cs typeface="Times New Roman" panose="02020603050405020304" pitchFamily="18" charset="0"/>
              </a:rPr>
              <a:t>conditions are </a:t>
            </a:r>
            <a:r>
              <a:rPr lang="en-US" sz="1200" dirty="0">
                <a:latin typeface="Times New Roman" panose="02020603050405020304" pitchFamily="18" charset="0"/>
                <a:cs typeface="Times New Roman" panose="02020603050405020304" pitchFamily="18" charset="0"/>
              </a:rPr>
              <a:t>displayed. </a:t>
            </a:r>
            <a:endParaRPr lang="da-DK" sz="12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484784" y="8553400"/>
            <a:ext cx="184731" cy="369332"/>
          </a:xfrm>
          <a:prstGeom prst="rect">
            <a:avLst/>
          </a:prstGeom>
          <a:noFill/>
        </p:spPr>
        <p:txBody>
          <a:bodyPr wrap="none" rtlCol="0">
            <a:spAutoFit/>
          </a:bodyPr>
          <a:lstStyle/>
          <a:p>
            <a:endParaRPr lang="da-DK"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796" b="3770"/>
          <a:stretch/>
        </p:blipFill>
        <p:spPr>
          <a:xfrm>
            <a:off x="264266" y="1666921"/>
            <a:ext cx="6563224" cy="8239080"/>
          </a:xfrm>
          <a:prstGeom prst="rect">
            <a:avLst/>
          </a:prstGeom>
        </p:spPr>
      </p:pic>
    </p:spTree>
    <p:extLst>
      <p:ext uri="{BB962C8B-B14F-4D97-AF65-F5344CB8AC3E}">
        <p14:creationId xmlns:p14="http://schemas.microsoft.com/office/powerpoint/2010/main" val="79439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888939016"/>
              </p:ext>
            </p:extLst>
          </p:nvPr>
        </p:nvGraphicFramePr>
        <p:xfrm>
          <a:off x="764704" y="1280592"/>
          <a:ext cx="5112568" cy="36004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p:cNvCxnSpPr/>
          <p:nvPr/>
        </p:nvCxnSpPr>
        <p:spPr>
          <a:xfrm>
            <a:off x="2924944" y="3265458"/>
            <a:ext cx="25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931512" y="2636869"/>
            <a:ext cx="252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936819" y="3921138"/>
            <a:ext cx="252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214938" y="3080792"/>
            <a:ext cx="2395207" cy="523220"/>
          </a:xfrm>
          <a:prstGeom prst="rect">
            <a:avLst/>
          </a:prstGeom>
        </p:spPr>
        <p:txBody>
          <a:bodyPr wrap="none">
            <a:spAutoFit/>
          </a:bodyPr>
          <a:lstStyle/>
          <a:p>
            <a:r>
              <a:rPr lang="da-DK" sz="1400" dirty="0" err="1" smtClean="0">
                <a:solidFill>
                  <a:prstClr val="black"/>
                </a:solidFill>
                <a:latin typeface="Arial" panose="020B0604020202020204" pitchFamily="34" charset="0"/>
                <a:cs typeface="Arial" panose="020B0604020202020204" pitchFamily="34" charset="0"/>
              </a:rPr>
              <a:t>ERstXYL</a:t>
            </a:r>
            <a:r>
              <a:rPr lang="da-DK" sz="1400" dirty="0">
                <a:solidFill>
                  <a:prstClr val="black"/>
                </a:solidFill>
                <a:latin typeface="Arial" panose="020B0604020202020204" pitchFamily="34" charset="0"/>
                <a:cs typeface="Arial" panose="020B0604020202020204" pitchFamily="34" charset="0"/>
              </a:rPr>
              <a:t>	 </a:t>
            </a:r>
            <a:r>
              <a:rPr lang="da-DK" sz="1400" dirty="0" smtClean="0">
                <a:solidFill>
                  <a:prstClr val="black"/>
                </a:solidFill>
                <a:latin typeface="Arial" panose="020B0604020202020204" pitchFamily="34" charset="0"/>
                <a:cs typeface="Arial" panose="020B0604020202020204" pitchFamily="34" charset="0"/>
              </a:rPr>
              <a:t> </a:t>
            </a:r>
            <a:r>
              <a:rPr lang="el-GR" sz="1400" dirty="0" smtClean="0">
                <a:latin typeface="Arial" panose="020B0604020202020204" pitchFamily="34" charset="0"/>
                <a:cs typeface="Arial" panose="020B0604020202020204" pitchFamily="34" charset="0"/>
              </a:rPr>
              <a:t>μ</a:t>
            </a:r>
            <a:r>
              <a:rPr lang="da-DK" sz="1400" baseline="-25000" dirty="0" smtClean="0">
                <a:latin typeface="Arial" panose="020B0604020202020204" pitchFamily="34" charset="0"/>
                <a:cs typeface="Arial" panose="020B0604020202020204" pitchFamily="34" charset="0"/>
              </a:rPr>
              <a:t>max</a:t>
            </a:r>
            <a:r>
              <a:rPr lang="da-DK" sz="1400" dirty="0">
                <a:latin typeface="Arial" panose="020B0604020202020204" pitchFamily="34" charset="0"/>
                <a:cs typeface="Arial" panose="020B0604020202020204" pitchFamily="34" charset="0"/>
              </a:rPr>
              <a:t>=0.271  h</a:t>
            </a:r>
            <a:r>
              <a:rPr lang="da-DK" sz="1400" baseline="30000" dirty="0">
                <a:latin typeface="Arial" panose="020B0604020202020204" pitchFamily="34" charset="0"/>
                <a:cs typeface="Arial" panose="020B0604020202020204" pitchFamily="34" charset="0"/>
              </a:rPr>
              <a:t>-1</a:t>
            </a:r>
            <a:endParaRPr lang="da-DK" sz="1400" dirty="0">
              <a:latin typeface="Arial" panose="020B0604020202020204" pitchFamily="34" charset="0"/>
              <a:cs typeface="Arial" panose="020B0604020202020204" pitchFamily="34" charset="0"/>
            </a:endParaRPr>
          </a:p>
          <a:p>
            <a:endParaRPr lang="da-DK" sz="1400" dirty="0"/>
          </a:p>
        </p:txBody>
      </p:sp>
      <p:sp>
        <p:nvSpPr>
          <p:cNvPr id="12" name="Rectangle 11"/>
          <p:cNvSpPr/>
          <p:nvPr/>
        </p:nvSpPr>
        <p:spPr>
          <a:xfrm>
            <a:off x="3220515" y="2452203"/>
            <a:ext cx="2276329" cy="523220"/>
          </a:xfrm>
          <a:prstGeom prst="rect">
            <a:avLst/>
          </a:prstGeom>
        </p:spPr>
        <p:txBody>
          <a:bodyPr wrap="none">
            <a:spAutoFit/>
          </a:bodyPr>
          <a:lstStyle/>
          <a:p>
            <a:r>
              <a:rPr lang="da-DK" sz="1400" dirty="0" err="1" smtClean="0">
                <a:solidFill>
                  <a:prstClr val="black"/>
                </a:solidFill>
                <a:latin typeface="Arial" panose="020B0604020202020204" pitchFamily="34" charset="0"/>
                <a:cs typeface="Arial" panose="020B0604020202020204" pitchFamily="34" charset="0"/>
              </a:rPr>
              <a:t>CENstXYL</a:t>
            </a:r>
            <a:r>
              <a:rPr lang="da-DK" sz="1400" dirty="0" smtClean="0">
                <a:solidFill>
                  <a:prstClr val="black"/>
                </a:solidFill>
                <a:latin typeface="Arial" panose="020B0604020202020204" pitchFamily="34" charset="0"/>
                <a:cs typeface="Arial" panose="020B0604020202020204" pitchFamily="34" charset="0"/>
              </a:rPr>
              <a:t> </a:t>
            </a:r>
            <a:r>
              <a:rPr lang="el-GR" sz="1400" dirty="0" smtClean="0">
                <a:latin typeface="Arial" panose="020B0604020202020204" pitchFamily="34" charset="0"/>
                <a:cs typeface="Arial" panose="020B0604020202020204" pitchFamily="34" charset="0"/>
              </a:rPr>
              <a:t>μ</a:t>
            </a:r>
            <a:r>
              <a:rPr lang="da-DK" sz="1400" baseline="-25000" dirty="0" smtClean="0">
                <a:latin typeface="Arial" panose="020B0604020202020204" pitchFamily="34" charset="0"/>
                <a:cs typeface="Arial" panose="020B0604020202020204" pitchFamily="34" charset="0"/>
              </a:rPr>
              <a:t>max</a:t>
            </a:r>
            <a:r>
              <a:rPr lang="da-DK" sz="1400" dirty="0" smtClean="0">
                <a:latin typeface="Arial" panose="020B0604020202020204" pitchFamily="34" charset="0"/>
                <a:cs typeface="Arial" panose="020B0604020202020204" pitchFamily="34" charset="0"/>
              </a:rPr>
              <a:t>=0.296 h</a:t>
            </a:r>
            <a:r>
              <a:rPr lang="da-DK" sz="1400" baseline="30000" dirty="0" smtClean="0">
                <a:latin typeface="Arial" panose="020B0604020202020204" pitchFamily="34" charset="0"/>
                <a:cs typeface="Arial" panose="020B0604020202020204" pitchFamily="34" charset="0"/>
              </a:rPr>
              <a:t>-1</a:t>
            </a:r>
            <a:endParaRPr lang="da-DK" sz="1400" baseline="30000" dirty="0">
              <a:latin typeface="Arial" panose="020B0604020202020204" pitchFamily="34" charset="0"/>
              <a:cs typeface="Arial" panose="020B0604020202020204" pitchFamily="34" charset="0"/>
            </a:endParaRPr>
          </a:p>
          <a:p>
            <a:r>
              <a:rPr lang="da-DK" sz="1400" dirty="0" smtClean="0">
                <a:solidFill>
                  <a:prstClr val="black"/>
                </a:solidFill>
                <a:latin typeface="Arial" panose="020B0604020202020204" pitchFamily="34" charset="0"/>
                <a:cs typeface="Arial" panose="020B0604020202020204" pitchFamily="34" charset="0"/>
              </a:rPr>
              <a:t> </a:t>
            </a:r>
            <a:endParaRPr lang="da-DK" sz="1400" dirty="0"/>
          </a:p>
        </p:txBody>
      </p:sp>
      <p:sp>
        <p:nvSpPr>
          <p:cNvPr id="13" name="Rectangle 12"/>
          <p:cNvSpPr/>
          <p:nvPr/>
        </p:nvSpPr>
        <p:spPr>
          <a:xfrm>
            <a:off x="3208640" y="3727123"/>
            <a:ext cx="2293961" cy="523220"/>
          </a:xfrm>
          <a:prstGeom prst="rect">
            <a:avLst/>
          </a:prstGeom>
        </p:spPr>
        <p:txBody>
          <a:bodyPr wrap="none">
            <a:spAutoFit/>
          </a:bodyPr>
          <a:lstStyle/>
          <a:p>
            <a:r>
              <a:rPr lang="da-DK" sz="1400" dirty="0" err="1" smtClean="0">
                <a:solidFill>
                  <a:prstClr val="black"/>
                </a:solidFill>
                <a:latin typeface="Arial" panose="020B0604020202020204" pitchFamily="34" charset="0"/>
                <a:cs typeface="Arial" panose="020B0604020202020204" pitchFamily="34" charset="0"/>
              </a:rPr>
              <a:t>CLIBstXYL</a:t>
            </a:r>
            <a:r>
              <a:rPr lang="da-DK" sz="1400" dirty="0" smtClean="0">
                <a:solidFill>
                  <a:prstClr val="black"/>
                </a:solidFill>
                <a:latin typeface="Arial" panose="020B0604020202020204" pitchFamily="34" charset="0"/>
                <a:cs typeface="Arial" panose="020B0604020202020204" pitchFamily="34" charset="0"/>
              </a:rPr>
              <a:t> </a:t>
            </a:r>
            <a:r>
              <a:rPr lang="el-GR" sz="1400" dirty="0" smtClean="0">
                <a:latin typeface="Arial" panose="020B0604020202020204" pitchFamily="34" charset="0"/>
                <a:cs typeface="Arial" panose="020B0604020202020204" pitchFamily="34" charset="0"/>
              </a:rPr>
              <a:t>μ</a:t>
            </a:r>
            <a:r>
              <a:rPr lang="da-DK" sz="1400" baseline="-25000" dirty="0" smtClean="0">
                <a:latin typeface="Arial" panose="020B0604020202020204" pitchFamily="34" charset="0"/>
                <a:cs typeface="Arial" panose="020B0604020202020204" pitchFamily="34" charset="0"/>
              </a:rPr>
              <a:t>max</a:t>
            </a:r>
            <a:r>
              <a:rPr lang="da-DK" sz="1400" dirty="0">
                <a:latin typeface="Arial" panose="020B0604020202020204" pitchFamily="34" charset="0"/>
                <a:cs typeface="Arial" panose="020B0604020202020204" pitchFamily="34" charset="0"/>
              </a:rPr>
              <a:t>=0.283  h</a:t>
            </a:r>
            <a:r>
              <a:rPr lang="da-DK" sz="1400" baseline="30000" dirty="0">
                <a:latin typeface="Arial" panose="020B0604020202020204" pitchFamily="34" charset="0"/>
                <a:cs typeface="Arial" panose="020B0604020202020204" pitchFamily="34" charset="0"/>
              </a:rPr>
              <a:t>-1</a:t>
            </a:r>
            <a:endParaRPr lang="da-DK" sz="1400" dirty="0">
              <a:latin typeface="Arial" panose="020B0604020202020204" pitchFamily="34" charset="0"/>
              <a:cs typeface="Arial" panose="020B0604020202020204" pitchFamily="34" charset="0"/>
            </a:endParaRPr>
          </a:p>
          <a:p>
            <a:endParaRPr lang="da-DK" sz="1400" dirty="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226144" y="121767"/>
                <a:ext cx="6453336" cy="830997"/>
              </a:xfrm>
              <a:prstGeom prst="rect">
                <a:avLst/>
              </a:prstGeom>
            </p:spPr>
            <p:txBody>
              <a:bodyPr wrap="square">
                <a:spAutoFit/>
              </a:bodyPr>
              <a:lstStyle/>
              <a:p>
                <a:pPr algn="just"/>
                <a:r>
                  <a:rPr lang="en-US" sz="1200" b="1" dirty="0">
                    <a:latin typeface="Times New Roman" panose="02020603050405020304" pitchFamily="18" charset="0"/>
                    <a:cs typeface="Times New Roman" panose="02020603050405020304" pitchFamily="18" charset="0"/>
                  </a:rPr>
                  <a:t>Fig. </a:t>
                </a:r>
                <a:r>
                  <a:rPr lang="en-US" sz="1200" b="1" dirty="0" smtClean="0">
                    <a:latin typeface="Times New Roman" panose="02020603050405020304" pitchFamily="18" charset="0"/>
                    <a:cs typeface="Times New Roman" panose="02020603050405020304" pitchFamily="18" charset="0"/>
                  </a:rPr>
                  <a:t>S3 Growth properties of </a:t>
                </a:r>
                <a:r>
                  <a:rPr lang="en-US" sz="1200" b="1" dirty="0" err="1" smtClean="0">
                    <a:latin typeface="Times New Roman" panose="02020603050405020304" pitchFamily="18" charset="0"/>
                    <a:cs typeface="Times New Roman" panose="02020603050405020304" pitchFamily="18" charset="0"/>
                  </a:rPr>
                  <a:t>CENstXYL</a:t>
                </a:r>
                <a:r>
                  <a:rPr lang="en-US" sz="1200" b="1" dirty="0" smtClean="0">
                    <a:latin typeface="Times New Roman" panose="02020603050405020304" pitchFamily="18" charset="0"/>
                    <a:cs typeface="Times New Roman" panose="02020603050405020304" pitchFamily="18" charset="0"/>
                  </a:rPr>
                  <a:t>, </a:t>
                </a:r>
                <a:r>
                  <a:rPr lang="en-US" sz="1200" b="1" dirty="0" err="1" smtClean="0">
                    <a:latin typeface="Times New Roman" panose="02020603050405020304" pitchFamily="18" charset="0"/>
                    <a:cs typeface="Times New Roman" panose="02020603050405020304" pitchFamily="18" charset="0"/>
                  </a:rPr>
                  <a:t>ERstXYL</a:t>
                </a:r>
                <a:r>
                  <a:rPr lang="en-US" sz="1200" b="1" dirty="0" smtClean="0">
                    <a:latin typeface="Times New Roman" panose="02020603050405020304" pitchFamily="18" charset="0"/>
                    <a:cs typeface="Times New Roman" panose="02020603050405020304" pitchFamily="18" charset="0"/>
                  </a:rPr>
                  <a:t> and </a:t>
                </a:r>
                <a:r>
                  <a:rPr lang="en-US" sz="1200" b="1" dirty="0" err="1" smtClean="0">
                    <a:latin typeface="Times New Roman" panose="02020603050405020304" pitchFamily="18" charset="0"/>
                    <a:cs typeface="Times New Roman" panose="02020603050405020304" pitchFamily="18" charset="0"/>
                  </a:rPr>
                  <a:t>CLIBstXYL</a:t>
                </a:r>
                <a:r>
                  <a:rPr lang="en-US" sz="1200" b="1" dirty="0" smtClean="0">
                    <a:latin typeface="Times New Roman" panose="02020603050405020304" pitchFamily="18" charset="0"/>
                    <a:cs typeface="Times New Roman" panose="02020603050405020304" pitchFamily="18" charset="0"/>
                  </a:rPr>
                  <a:t> strains. </a:t>
                </a:r>
                <a:r>
                  <a:rPr lang="en-US" sz="1200" dirty="0" smtClean="0">
                    <a:latin typeface="Times New Roman" panose="02020603050405020304" pitchFamily="18" charset="0"/>
                    <a:cs typeface="Times New Roman" panose="02020603050405020304" pitchFamily="18" charset="0"/>
                  </a:rPr>
                  <a:t>Strains were grown in triplicates in YPX in 50 ml shake flasks and OD values were determined using the </a:t>
                </a:r>
                <a:r>
                  <a:rPr lang="en-US" sz="1200" dirty="0" err="1" smtClean="0">
                    <a:latin typeface="Times New Roman" panose="02020603050405020304" pitchFamily="18" charset="0"/>
                    <a:cs typeface="Times New Roman" panose="02020603050405020304" pitchFamily="18" charset="0"/>
                  </a:rPr>
                  <a:t>NanoPhotometer</a:t>
                </a:r>
                <a:r>
                  <a:rPr lang="en-US" sz="1200" dirty="0" smtClean="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Pearl (</a:t>
                </a:r>
                <a:r>
                  <a:rPr lang="en-US" sz="1200" dirty="0" err="1">
                    <a:latin typeface="Times New Roman" panose="02020603050405020304" pitchFamily="18" charset="0"/>
                    <a:cs typeface="Times New Roman" panose="02020603050405020304" pitchFamily="18" charset="0"/>
                  </a:rPr>
                  <a:t>Implen</a:t>
                </a:r>
                <a:r>
                  <a:rPr lang="en-US" sz="1200" dirty="0" smtClean="0">
                    <a:latin typeface="Times New Roman" panose="02020603050405020304" pitchFamily="18" charset="0"/>
                    <a:cs typeface="Times New Roman" panose="02020603050405020304" pitchFamily="18" charset="0"/>
                  </a:rPr>
                  <a:t>) in a 1 cm path length cuvette. Calculated  </a:t>
                </a:r>
                <a14:m>
                  <m:oMath xmlns:m="http://schemas.openxmlformats.org/officeDocument/2006/math">
                    <m:r>
                      <m:rPr>
                        <m:sty m:val="p"/>
                      </m:rPr>
                      <a:rPr lang="el-GR" sz="1200" i="1" dirty="0" smtClean="0">
                        <a:latin typeface="Cambria Math"/>
                        <a:cs typeface="Times New Roman" panose="02020603050405020304" pitchFamily="18" charset="0"/>
                      </a:rPr>
                      <m:t>μ</m:t>
                    </m:r>
                  </m:oMath>
                </a14:m>
                <a:r>
                  <a:rPr lang="en-US" sz="1200" baseline="-25000" dirty="0" smtClean="0">
                    <a:latin typeface="Times New Roman" panose="02020603050405020304" pitchFamily="18" charset="0"/>
                    <a:cs typeface="Times New Roman" panose="02020603050405020304" pitchFamily="18" charset="0"/>
                  </a:rPr>
                  <a:t>max</a:t>
                </a:r>
                <a:r>
                  <a:rPr lang="en-US" sz="1200" dirty="0" smtClean="0">
                    <a:latin typeface="Times New Roman" panose="02020603050405020304" pitchFamily="18" charset="0"/>
                    <a:cs typeface="Times New Roman" panose="02020603050405020304" pitchFamily="18" charset="0"/>
                  </a:rPr>
                  <a:t> values are given  in the graph legend. The values are plotted on logarithmic y scale. Error </a:t>
                </a:r>
                <a:r>
                  <a:rPr lang="en-US" sz="1200" dirty="0">
                    <a:latin typeface="Times New Roman" panose="02020603050405020304" pitchFamily="18" charset="0"/>
                    <a:cs typeface="Times New Roman" panose="02020603050405020304" pitchFamily="18" charset="0"/>
                  </a:rPr>
                  <a:t>bars represent standard deviation (N=3).</a:t>
                </a:r>
                <a:r>
                  <a:rPr lang="en-US" sz="1200" dirty="0" smtClean="0">
                    <a:latin typeface="Times New Roman" panose="02020603050405020304" pitchFamily="18" charset="0"/>
                    <a:cs typeface="Times New Roman" panose="02020603050405020304" pitchFamily="18" charset="0"/>
                  </a:rPr>
                  <a:t> </a:t>
                </a:r>
                <a:endParaRPr lang="da-DK" sz="1200" dirty="0">
                  <a:latin typeface="Times New Roman" panose="02020603050405020304" pitchFamily="18"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226144" y="121767"/>
                <a:ext cx="6453336" cy="830997"/>
              </a:xfrm>
              <a:prstGeom prst="rect">
                <a:avLst/>
              </a:prstGeom>
              <a:blipFill rotWithShape="1">
                <a:blip r:embed="rId3"/>
                <a:stretch>
                  <a:fillRect b="-5147"/>
                </a:stretch>
              </a:blipFill>
            </p:spPr>
            <p:txBody>
              <a:bodyPr/>
              <a:lstStyle/>
              <a:p>
                <a:r>
                  <a:rPr lang="da-DK">
                    <a:noFill/>
                  </a:rPr>
                  <a:t> </a:t>
                </a:r>
              </a:p>
            </p:txBody>
          </p:sp>
        </mc:Fallback>
      </mc:AlternateContent>
      <p:sp>
        <p:nvSpPr>
          <p:cNvPr id="2" name="TextBox 1"/>
          <p:cNvSpPr txBox="1"/>
          <p:nvPr/>
        </p:nvSpPr>
        <p:spPr>
          <a:xfrm>
            <a:off x="3356992" y="4808984"/>
            <a:ext cx="1053494" cy="338554"/>
          </a:xfrm>
          <a:prstGeom prst="rect">
            <a:avLst/>
          </a:prstGeom>
          <a:noFill/>
        </p:spPr>
        <p:txBody>
          <a:bodyPr wrap="none" rtlCol="0">
            <a:spAutoFit/>
          </a:bodyPr>
          <a:lstStyle/>
          <a:p>
            <a:r>
              <a:rPr lang="da-DK" sz="1600" dirty="0" smtClean="0">
                <a:latin typeface="Arial" panose="020B0604020202020204" pitchFamily="34" charset="0"/>
                <a:cs typeface="Arial" panose="020B0604020202020204" pitchFamily="34" charset="0"/>
              </a:rPr>
              <a:t>time (</a:t>
            </a:r>
            <a:r>
              <a:rPr lang="da-DK" sz="1600" dirty="0" err="1" smtClean="0">
                <a:latin typeface="Arial" panose="020B0604020202020204" pitchFamily="34" charset="0"/>
                <a:cs typeface="Arial" panose="020B0604020202020204" pitchFamily="34" charset="0"/>
              </a:rPr>
              <a:t>hrs</a:t>
            </a:r>
            <a:r>
              <a:rPr lang="da-DK" sz="1600" dirty="0" smtClean="0">
                <a:latin typeface="Arial" panose="020B0604020202020204" pitchFamily="34" charset="0"/>
                <a:cs typeface="Arial" panose="020B0604020202020204" pitchFamily="34" charset="0"/>
              </a:rPr>
              <a:t>)</a:t>
            </a:r>
            <a:endParaRPr lang="da-DK" sz="1600" dirty="0">
              <a:latin typeface="Arial" panose="020B0604020202020204" pitchFamily="34" charset="0"/>
              <a:cs typeface="Arial" panose="020B0604020202020204" pitchFamily="34" charset="0"/>
            </a:endParaRPr>
          </a:p>
        </p:txBody>
      </p:sp>
      <p:sp>
        <p:nvSpPr>
          <p:cNvPr id="11" name="TextovéPole 49"/>
          <p:cNvSpPr txBox="1"/>
          <p:nvPr/>
        </p:nvSpPr>
        <p:spPr>
          <a:xfrm rot="16200000">
            <a:off x="295704" y="2589116"/>
            <a:ext cx="884760" cy="327124"/>
          </a:xfrm>
          <a:prstGeom prst="rect">
            <a:avLst/>
          </a:prstGeom>
          <a:noFill/>
        </p:spPr>
        <p:txBody>
          <a:bodyPr wrap="none" lIns="80120" tIns="40060" rIns="80120" bIns="40060" rtlCol="0">
            <a:spAutoFit/>
          </a:bodyPr>
          <a:lstStyle/>
          <a:p>
            <a:pPr algn="ctr"/>
            <a:r>
              <a:rPr lang="cs-CZ" sz="1600" dirty="0">
                <a:latin typeface="Arial" panose="020B0604020202020204" pitchFamily="34" charset="0"/>
                <a:cs typeface="Arial" panose="020B0604020202020204" pitchFamily="34" charset="0"/>
              </a:rPr>
              <a:t>OD</a:t>
            </a:r>
            <a:r>
              <a:rPr lang="cs-CZ" sz="1600" baseline="-25000" dirty="0">
                <a:latin typeface="Arial" panose="020B0604020202020204" pitchFamily="34" charset="0"/>
                <a:cs typeface="Arial" panose="020B0604020202020204" pitchFamily="34" charset="0"/>
              </a:rPr>
              <a:t>600nm</a:t>
            </a:r>
          </a:p>
        </p:txBody>
      </p:sp>
    </p:spTree>
    <p:extLst>
      <p:ext uri="{BB962C8B-B14F-4D97-AF65-F5344CB8AC3E}">
        <p14:creationId xmlns:p14="http://schemas.microsoft.com/office/powerpoint/2010/main" val="1575519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26144" y="121767"/>
            <a:ext cx="6453336" cy="1200329"/>
          </a:xfrm>
          <a:prstGeom prst="rect">
            <a:avLst/>
          </a:prstGeom>
        </p:spPr>
        <p:txBody>
          <a:bodyPr wrap="square">
            <a:spAutoFit/>
          </a:bodyPr>
          <a:lstStyle/>
          <a:p>
            <a:pPr algn="just"/>
            <a:r>
              <a:rPr lang="en-US" sz="1200" b="1" dirty="0">
                <a:latin typeface="Times New Roman" panose="02020603050405020304" pitchFamily="18" charset="0"/>
                <a:cs typeface="Times New Roman" panose="02020603050405020304" pitchFamily="18" charset="0"/>
              </a:rPr>
              <a:t>Fig. </a:t>
            </a:r>
            <a:r>
              <a:rPr lang="en-US" sz="1200" b="1" dirty="0" smtClean="0">
                <a:latin typeface="Times New Roman" panose="02020603050405020304" pitchFamily="18" charset="0"/>
                <a:cs typeface="Times New Roman" panose="02020603050405020304" pitchFamily="18" charset="0"/>
              </a:rPr>
              <a:t>S4 </a:t>
            </a:r>
            <a:r>
              <a:rPr lang="en-US" sz="1200" b="1" dirty="0" err="1" smtClean="0">
                <a:latin typeface="Times New Roman" panose="02020603050405020304" pitchFamily="18" charset="0"/>
                <a:cs typeface="Times New Roman" panose="02020603050405020304" pitchFamily="18" charset="0"/>
              </a:rPr>
              <a:t>EasyClone</a:t>
            </a:r>
            <a:r>
              <a:rPr lang="en-US" sz="1200" b="1" dirty="0" smtClean="0">
                <a:latin typeface="Times New Roman" panose="02020603050405020304" pitchFamily="18" charset="0"/>
                <a:cs typeface="Times New Roman" panose="02020603050405020304" pitchFamily="18" charset="0"/>
              </a:rPr>
              <a:t> 2.0 at a glance. </a:t>
            </a:r>
            <a:r>
              <a:rPr lang="en-US" sz="1200" dirty="0" err="1" smtClean="0">
                <a:latin typeface="Times New Roman" panose="02020603050405020304" pitchFamily="18" charset="0"/>
                <a:cs typeface="Times New Roman" panose="02020603050405020304" pitchFamily="18" charset="0"/>
              </a:rPr>
              <a:t>EasyClone</a:t>
            </a:r>
            <a:r>
              <a:rPr lang="en-US" sz="1200" dirty="0" smtClean="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2.0 is a set of 14 integrative vectors with various dominant selection markers and of 11 integrative vectors with auxotrophic selection markers. The vectors are intended for integrating genes of interest into laboratory and industrial </a:t>
            </a:r>
            <a:r>
              <a:rPr lang="en-US" sz="1200" dirty="0" smtClean="0">
                <a:latin typeface="Times New Roman" panose="02020603050405020304" pitchFamily="18" charset="0"/>
                <a:cs typeface="Times New Roman" panose="02020603050405020304" pitchFamily="18" charset="0"/>
              </a:rPr>
              <a:t>strains of </a:t>
            </a:r>
            <a:r>
              <a:rPr lang="en-US" sz="1200" i="1" dirty="0" smtClean="0">
                <a:latin typeface="Times New Roman" panose="02020603050405020304" pitchFamily="18" charset="0"/>
                <a:cs typeface="Times New Roman" panose="02020603050405020304" pitchFamily="18" charset="0"/>
              </a:rPr>
              <a:t>S</a:t>
            </a:r>
            <a:r>
              <a:rPr lang="en-US" sz="1200" i="1" dirty="0">
                <a:latin typeface="Times New Roman" panose="02020603050405020304" pitchFamily="18" charset="0"/>
                <a:cs typeface="Times New Roman" panose="02020603050405020304" pitchFamily="18" charset="0"/>
              </a:rPr>
              <a:t>. cerevisiae</a:t>
            </a:r>
            <a:r>
              <a:rPr lang="en-US" sz="1200" dirty="0">
                <a:latin typeface="Times New Roman" panose="02020603050405020304" pitchFamily="18" charset="0"/>
                <a:cs typeface="Times New Roman" panose="02020603050405020304" pitchFamily="18" charset="0"/>
              </a:rPr>
              <a:t>. The vectors integrate into previously validated chromosomal locations by double cross-over recombination and result in homogenous stable expression of the integrated genes. </a:t>
            </a:r>
            <a:r>
              <a:rPr lang="en-US" sz="1200" dirty="0" err="1">
                <a:latin typeface="Times New Roman" panose="02020603050405020304" pitchFamily="18" charset="0"/>
                <a:cs typeface="Times New Roman" panose="02020603050405020304" pitchFamily="18" charset="0"/>
              </a:rPr>
              <a:t>Cre</a:t>
            </a:r>
            <a:r>
              <a:rPr lang="en-US" sz="1200" dirty="0">
                <a:latin typeface="Times New Roman" panose="02020603050405020304" pitchFamily="18" charset="0"/>
                <a:cs typeface="Times New Roman" panose="02020603050405020304" pitchFamily="18" charset="0"/>
              </a:rPr>
              <a:t>-</a:t>
            </a:r>
            <a:r>
              <a:rPr lang="en-US" sz="1200" dirty="0" err="1">
                <a:latin typeface="Times New Roman" panose="02020603050405020304" pitchFamily="18" charset="0"/>
                <a:cs typeface="Times New Roman" panose="02020603050405020304" pitchFamily="18" charset="0"/>
              </a:rPr>
              <a:t>loxP</a:t>
            </a:r>
            <a:r>
              <a:rPr lang="en-US" sz="1200" dirty="0">
                <a:latin typeface="Times New Roman" panose="02020603050405020304" pitchFamily="18" charset="0"/>
                <a:cs typeface="Times New Roman" panose="02020603050405020304" pitchFamily="18" charset="0"/>
              </a:rPr>
              <a:t>-mediated marker rescue is possible for removing markers positioned on different chromosomes</a:t>
            </a:r>
            <a:r>
              <a:rPr lang="en-US" sz="1200" dirty="0" smtClean="0">
                <a:latin typeface="Times New Roman" panose="02020603050405020304" pitchFamily="18" charset="0"/>
                <a:cs typeface="Times New Roman" panose="02020603050405020304" pitchFamily="18" charset="0"/>
              </a:rPr>
              <a:t>.</a:t>
            </a:r>
            <a:endParaRPr lang="da-DK" sz="1200" dirty="0">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92" y="1640632"/>
            <a:ext cx="6913563" cy="261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68939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1365</TotalTime>
  <Words>353</Words>
  <Application>Microsoft Office PowerPoint</Application>
  <PresentationFormat>A4 Paper (210x297 mm)</PresentationFormat>
  <Paragraphs>21</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DTU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Vratislav Stovicek</dc:creator>
  <cp:lastModifiedBy>Irina Borodina</cp:lastModifiedBy>
  <cp:revision>24</cp:revision>
  <dcterms:created xsi:type="dcterms:W3CDTF">2015-05-28T09:43:25Z</dcterms:created>
  <dcterms:modified xsi:type="dcterms:W3CDTF">2015-08-10T13:28:42Z</dcterms:modified>
</cp:coreProperties>
</file>