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jpeg" ContentType="image/jpeg"/>
  <Default Extension="xml" ContentType="application/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docProps/core.xml" ContentType="application/vnd.openxmlformats-package.core-properties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s/slide3.xml" ContentType="application/vnd.openxmlformats-officedocument.presentationml.slide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sldIdLst>
    <p:sldId id="264" r:id="rId2"/>
    <p:sldId id="256" r:id="rId3"/>
    <p:sldId id="266" r:id="rId4"/>
    <p:sldId id="257" r:id="rId5"/>
    <p:sldId id="260" r:id="rId6"/>
    <p:sldId id="265" r:id="rId7"/>
    <p:sldId id="267" r:id="rId8"/>
    <p:sldId id="263" r:id="rId9"/>
    <p:sldId id="262" r:id="rId10"/>
    <p:sldId id="261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449" autoAdjust="0"/>
    <p:restoredTop sz="94660"/>
  </p:normalViewPr>
  <p:slideViewPr>
    <p:cSldViewPr>
      <p:cViewPr varScale="1">
        <p:scale>
          <a:sx n="154" d="100"/>
          <a:sy n="154" d="100"/>
        </p:scale>
        <p:origin x="-115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8E03-B241-4091-8C86-871B44C04EA3}" type="datetimeFigureOut">
              <a:rPr lang="en-US" smtClean="0"/>
              <a:pPr/>
              <a:t>1/11/15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EDE99-E418-4F1F-AEB5-F4E886C80E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8E03-B241-4091-8C86-871B44C04EA3}" type="datetimeFigureOut">
              <a:rPr lang="en-US" smtClean="0"/>
              <a:pPr/>
              <a:t>1/11/15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EDE99-E418-4F1F-AEB5-F4E886C80E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8E03-B241-4091-8C86-871B44C04EA3}" type="datetimeFigureOut">
              <a:rPr lang="en-US" smtClean="0"/>
              <a:pPr/>
              <a:t>1/11/15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EDE99-E418-4F1F-AEB5-F4E886C80E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8E03-B241-4091-8C86-871B44C04EA3}" type="datetimeFigureOut">
              <a:rPr lang="en-US" smtClean="0"/>
              <a:pPr/>
              <a:t>1/11/15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EDE99-E418-4F1F-AEB5-F4E886C80E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8E03-B241-4091-8C86-871B44C04EA3}" type="datetimeFigureOut">
              <a:rPr lang="en-US" smtClean="0"/>
              <a:pPr/>
              <a:t>1/11/15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EDE99-E418-4F1F-AEB5-F4E886C80E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8E03-B241-4091-8C86-871B44C04EA3}" type="datetimeFigureOut">
              <a:rPr lang="en-US" smtClean="0"/>
              <a:pPr/>
              <a:t>1/11/15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EDE99-E418-4F1F-AEB5-F4E886C80E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8E03-B241-4091-8C86-871B44C04EA3}" type="datetimeFigureOut">
              <a:rPr lang="en-US" smtClean="0"/>
              <a:pPr/>
              <a:t>1/11/15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EDE99-E418-4F1F-AEB5-F4E886C80E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8E03-B241-4091-8C86-871B44C04EA3}" type="datetimeFigureOut">
              <a:rPr lang="en-US" smtClean="0"/>
              <a:pPr/>
              <a:t>1/11/15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EDE99-E418-4F1F-AEB5-F4E886C80E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8E03-B241-4091-8C86-871B44C04EA3}" type="datetimeFigureOut">
              <a:rPr lang="en-US" smtClean="0"/>
              <a:pPr/>
              <a:t>1/11/15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EDE99-E418-4F1F-AEB5-F4E886C80E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8E03-B241-4091-8C86-871B44C04EA3}" type="datetimeFigureOut">
              <a:rPr lang="en-US" smtClean="0"/>
              <a:pPr/>
              <a:t>1/11/15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EDE99-E418-4F1F-AEB5-F4E886C80E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8E03-B241-4091-8C86-871B44C04EA3}" type="datetimeFigureOut">
              <a:rPr lang="en-US" smtClean="0"/>
              <a:pPr/>
              <a:t>1/11/15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EDE99-E418-4F1F-AEB5-F4E886C80E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C8E03-B241-4091-8C86-871B44C04EA3}" type="datetimeFigureOut">
              <a:rPr lang="en-US" smtClean="0"/>
              <a:pPr/>
              <a:t>1/11/15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EDE99-E418-4F1F-AEB5-F4E886C80E8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895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Supplemental Digital Content 3: Tables of all </a:t>
            </a:r>
            <a:r>
              <a:rPr lang="en-US" dirty="0" err="1" smtClean="0"/>
              <a:t>leiomyosarcomas</a:t>
            </a:r>
            <a:r>
              <a:rPr lang="en-US" dirty="0" smtClean="0"/>
              <a:t>, sources and their histopathology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447800" y="4191000"/>
            <a:ext cx="62484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1200" dirty="0" smtClean="0"/>
              <a:t>The prevalence of occult </a:t>
            </a:r>
            <a:r>
              <a:rPr lang="en-US" sz="1200" dirty="0" err="1" smtClean="0"/>
              <a:t>leiomyosarcoma</a:t>
            </a:r>
            <a:r>
              <a:rPr lang="en-US" sz="1200" dirty="0" smtClean="0"/>
              <a:t> at surgery for presumed uterine fibroids: A meta-analysis</a:t>
            </a:r>
            <a:br>
              <a:rPr lang="en-US" sz="1200" dirty="0" smtClean="0"/>
            </a:br>
            <a:r>
              <a:rPr lang="en-US" sz="1200" dirty="0" smtClean="0"/>
              <a:t>Elizabeth A. </a:t>
            </a:r>
            <a:r>
              <a:rPr lang="en-US" sz="1200" dirty="0" err="1" smtClean="0"/>
              <a:t>Pritts</a:t>
            </a:r>
            <a:r>
              <a:rPr lang="en-US" sz="1200" dirty="0" smtClean="0"/>
              <a:t>, MD</a:t>
            </a:r>
            <a:r>
              <a:rPr lang="en-US" sz="1200" baseline="30000" dirty="0" smtClean="0"/>
              <a:t>1</a:t>
            </a:r>
            <a:r>
              <a:rPr lang="en-US" sz="1200" dirty="0" smtClean="0"/>
              <a:t>, David J. </a:t>
            </a:r>
            <a:r>
              <a:rPr lang="en-US" sz="1200" dirty="0" err="1" smtClean="0"/>
              <a:t>Vanness</a:t>
            </a:r>
            <a:r>
              <a:rPr lang="en-US" sz="1200" dirty="0" smtClean="0"/>
              <a:t>, PhD</a:t>
            </a:r>
            <a:r>
              <a:rPr lang="en-US" sz="1200" baseline="30000" dirty="0" smtClean="0"/>
              <a:t>2</a:t>
            </a:r>
            <a:r>
              <a:rPr lang="en-US" sz="1200" dirty="0" smtClean="0"/>
              <a:t>, Jonathan S. </a:t>
            </a:r>
            <a:r>
              <a:rPr lang="en-US" sz="1200" dirty="0" err="1" smtClean="0"/>
              <a:t>Berek</a:t>
            </a:r>
            <a:r>
              <a:rPr lang="en-US" sz="1200" dirty="0" smtClean="0"/>
              <a:t>, MD, MMS</a:t>
            </a:r>
            <a:r>
              <a:rPr lang="en-US" sz="1200" baseline="30000" dirty="0" smtClean="0"/>
              <a:t>3</a:t>
            </a:r>
            <a:r>
              <a:rPr lang="en-US" sz="1200" dirty="0" smtClean="0"/>
              <a:t>, William Parker, MD</a:t>
            </a:r>
            <a:r>
              <a:rPr lang="en-US" sz="1200" baseline="30000" dirty="0" smtClean="0"/>
              <a:t>4</a:t>
            </a:r>
            <a:r>
              <a:rPr lang="en-US" sz="1200" dirty="0" smtClean="0"/>
              <a:t>, Ronald Feinberg, MD, PhD</a:t>
            </a:r>
            <a:r>
              <a:rPr lang="en-US" sz="1200" baseline="30000" dirty="0" smtClean="0"/>
              <a:t>5</a:t>
            </a:r>
            <a:r>
              <a:rPr lang="en-US" sz="1200" dirty="0" smtClean="0"/>
              <a:t>, Jacqueline Feinberg, BA</a:t>
            </a:r>
            <a:r>
              <a:rPr lang="en-US" sz="1200" baseline="30000" dirty="0" smtClean="0"/>
              <a:t>5</a:t>
            </a:r>
            <a:r>
              <a:rPr lang="en-US" sz="1200" dirty="0" smtClean="0"/>
              <a:t>, David L. Olive, MD</a:t>
            </a:r>
            <a:r>
              <a:rPr lang="en-US" sz="1200" baseline="30000" dirty="0" smtClean="0"/>
              <a:t>1</a:t>
            </a:r>
            <a:r>
              <a:rPr lang="en-US" sz="1200" dirty="0" smtClean="0"/>
              <a:t>. </a:t>
            </a:r>
            <a:br>
              <a:rPr lang="en-US" sz="1200" dirty="0" smtClean="0"/>
            </a:br>
            <a:r>
              <a:rPr lang="en-US" sz="1200" dirty="0" smtClean="0"/>
              <a:t> </a:t>
            </a:r>
            <a:br>
              <a:rPr lang="en-US" sz="1200" dirty="0" smtClean="0"/>
            </a:br>
            <a:r>
              <a:rPr lang="en-US" sz="1200" baseline="30000" dirty="0" smtClean="0"/>
              <a:t>1</a:t>
            </a:r>
            <a:r>
              <a:rPr lang="en-US" sz="1200" dirty="0" smtClean="0"/>
              <a:t>Wisconsin Fertility Institute, </a:t>
            </a:r>
            <a:r>
              <a:rPr lang="en-US" sz="1200" baseline="30000" dirty="0" smtClean="0"/>
              <a:t>2</a:t>
            </a:r>
            <a:r>
              <a:rPr lang="en-US" sz="1200" dirty="0" smtClean="0"/>
              <a:t>University of Wisconsin School of Medicine and Public Health, </a:t>
            </a:r>
            <a:r>
              <a:rPr lang="en-US" sz="1200" baseline="30000" dirty="0" smtClean="0"/>
              <a:t>3</a:t>
            </a:r>
            <a:r>
              <a:rPr lang="en-US" sz="1200" dirty="0" smtClean="0"/>
              <a:t>Stanford University School of Medicine, </a:t>
            </a:r>
            <a:r>
              <a:rPr lang="en-US" sz="1200" baseline="30000" dirty="0" smtClean="0"/>
              <a:t>4</a:t>
            </a:r>
            <a:r>
              <a:rPr lang="en-US" sz="1200" dirty="0" smtClean="0"/>
              <a:t>University of California, Los Angeles,</a:t>
            </a:r>
            <a:r>
              <a:rPr lang="en-US" sz="1200" baseline="30000" dirty="0" smtClean="0"/>
              <a:t>5</a:t>
            </a:r>
            <a:r>
              <a:rPr lang="en-US" sz="1200" dirty="0" smtClean="0"/>
              <a:t>Reproductive Associates of Delaware.</a:t>
            </a:r>
            <a:br>
              <a:rPr lang="en-US" sz="1200" dirty="0" smtClean="0"/>
            </a:br>
            <a:r>
              <a:rPr lang="en-US" sz="1200" dirty="0" smtClean="0"/>
              <a:t> </a:t>
            </a:r>
            <a:br>
              <a:rPr lang="en-US" sz="1200" dirty="0" smtClean="0"/>
            </a:br>
            <a:r>
              <a:rPr lang="en-US" sz="1200" dirty="0" smtClean="0"/>
              <a:t>Corresponding Author: Elizabeth </a:t>
            </a:r>
            <a:r>
              <a:rPr lang="en-US" sz="1200" dirty="0" err="1" smtClean="0"/>
              <a:t>Pritts</a:t>
            </a:r>
            <a:r>
              <a:rPr lang="en-US" sz="1200" dirty="0" smtClean="0"/>
              <a:t>, MD.  Email: </a:t>
            </a:r>
            <a:r>
              <a:rPr lang="en-US" sz="1200" dirty="0" err="1" smtClean="0"/>
              <a:t>epritts@wisconsinfertilty.com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40362"/>
          </a:xfrm>
        </p:spPr>
        <p:txBody>
          <a:bodyPr/>
          <a:lstStyle/>
          <a:p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295400"/>
          <a:ext cx="7924800" cy="307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/>
                <a:gridCol w="1121228"/>
                <a:gridCol w="1208314"/>
                <a:gridCol w="1208314"/>
                <a:gridCol w="309154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Author/Date</a:t>
                      </a:r>
                    </a:p>
                    <a:p>
                      <a:r>
                        <a:rPr lang="en-US" sz="1100" dirty="0" smtClean="0"/>
                        <a:t>Type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LMS/Total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Histopathology?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Age</a:t>
                      </a:r>
                      <a:r>
                        <a:rPr lang="en-US" sz="1100" baseline="0" dirty="0" smtClean="0"/>
                        <a:t> (years)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Pathology</a:t>
                      </a:r>
                      <a:endParaRPr lang="en-US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ⱡSeki/1992</a:t>
                      </a:r>
                    </a:p>
                    <a:p>
                      <a:r>
                        <a:rPr lang="en-US" sz="1100" dirty="0" smtClean="0"/>
                        <a:t>Retro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3/1886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ⱡYes  (MALM)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33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6 mitoses/10 HPF, no cellular atypia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ⱡYes  (MALM)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34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5 mitoses/10 HPF, no cellular </a:t>
                      </a:r>
                      <a:r>
                        <a:rPr lang="en-US" sz="1200" dirty="0" err="1" smtClean="0"/>
                        <a:t>atypia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ⱡYes  (MALM)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43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8 mitoses/10 HPF, no cellular</a:t>
                      </a:r>
                      <a:r>
                        <a:rPr lang="en-US" sz="1200" baseline="0" dirty="0" smtClean="0"/>
                        <a:t> atypia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smtClean="0"/>
                        <a:t>ⱡYes  </a:t>
                      </a:r>
                      <a:r>
                        <a:rPr lang="en-US" sz="1100" dirty="0" smtClean="0"/>
                        <a:t>(MALM)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43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9 mitoses/10 HPF,</a:t>
                      </a:r>
                      <a:r>
                        <a:rPr lang="en-US" sz="1200" baseline="0" dirty="0" smtClean="0"/>
                        <a:t> no cellular atypia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Yes (LMS)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46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10 mitoses/10 HPF, cellular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dirty="0" smtClean="0"/>
                        <a:t>atypia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Yes (LMS)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56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15 mitoses/10 HPF, cellular</a:t>
                      </a:r>
                      <a:r>
                        <a:rPr lang="en-US" sz="1200" baseline="0" dirty="0" smtClean="0"/>
                        <a:t> atypia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Yes (LMS)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63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62 mitoses/10</a:t>
                      </a:r>
                      <a:r>
                        <a:rPr lang="en-US" sz="1200" baseline="0" dirty="0" smtClean="0"/>
                        <a:t> HPF, </a:t>
                      </a:r>
                      <a:r>
                        <a:rPr lang="en-US" sz="1200" dirty="0" smtClean="0"/>
                        <a:t>cellular atypia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1"/>
            <a:ext cx="7772400" cy="4495800"/>
          </a:xfrm>
        </p:spPr>
        <p:txBody>
          <a:bodyPr>
            <a:normAutofit fontScale="90000"/>
          </a:bodyPr>
          <a:lstStyle/>
          <a:p>
            <a:pPr algn="l"/>
            <a:r>
              <a:rPr lang="en-US" sz="1200" dirty="0" smtClean="0"/>
              <a:t>Key:</a:t>
            </a:r>
            <a:br>
              <a:rPr lang="en-US" sz="1200" dirty="0" smtClean="0"/>
            </a:br>
            <a:r>
              <a:rPr lang="en-US" sz="1200" dirty="0" smtClean="0"/>
              <a:t>↓ = deceased</a:t>
            </a:r>
            <a:br>
              <a:rPr lang="en-US" sz="1200" dirty="0" smtClean="0"/>
            </a:br>
            <a:r>
              <a:rPr lang="en-US" sz="1200" dirty="0" smtClean="0"/>
              <a:t>&gt; = greater than</a:t>
            </a:r>
            <a:br>
              <a:rPr lang="en-US" sz="1200" dirty="0" smtClean="0"/>
            </a:br>
            <a:r>
              <a:rPr lang="en-US" sz="1200" dirty="0" smtClean="0"/>
              <a:t> </a:t>
            </a:r>
            <a:r>
              <a:rPr lang="en-US" sz="1200" dirty="0" err="1" smtClean="0"/>
              <a:t>Abd</a:t>
            </a:r>
            <a:r>
              <a:rPr lang="en-US" sz="1200" dirty="0" smtClean="0"/>
              <a:t> = abdominal</a:t>
            </a:r>
            <a:br>
              <a:rPr lang="en-US" sz="1200" dirty="0" smtClean="0"/>
            </a:br>
            <a:r>
              <a:rPr lang="en-US" sz="1200" dirty="0" smtClean="0"/>
              <a:t>AL = atypical leiomyoma</a:t>
            </a:r>
            <a:br>
              <a:rPr lang="en-US" sz="1200" dirty="0" smtClean="0"/>
            </a:br>
            <a:r>
              <a:rPr lang="en-US" sz="1200" dirty="0" smtClean="0"/>
              <a:t>AWD = alive with disease</a:t>
            </a:r>
            <a:br>
              <a:rPr lang="en-US" sz="1200" dirty="0" smtClean="0"/>
            </a:br>
            <a:r>
              <a:rPr lang="en-US" sz="1200" dirty="0" smtClean="0"/>
              <a:t>Chemo = chemotherapy</a:t>
            </a:r>
            <a:br>
              <a:rPr lang="en-US" sz="1200" dirty="0" smtClean="0"/>
            </a:br>
            <a:r>
              <a:rPr lang="en-US" sz="1200" dirty="0" smtClean="0"/>
              <a:t>c/w = consistent with</a:t>
            </a:r>
            <a:br>
              <a:rPr lang="en-US" sz="1200" dirty="0" smtClean="0"/>
            </a:br>
            <a:r>
              <a:rPr lang="en-US" sz="1200" dirty="0" smtClean="0"/>
              <a:t>f/u = follow up</a:t>
            </a:r>
            <a:br>
              <a:rPr lang="en-US" sz="1200" dirty="0" smtClean="0"/>
            </a:br>
            <a:r>
              <a:rPr lang="en-US" sz="1200" dirty="0" err="1" smtClean="0"/>
              <a:t>Histopath</a:t>
            </a:r>
            <a:r>
              <a:rPr lang="en-US" sz="1200" dirty="0" smtClean="0"/>
              <a:t> = histopathology</a:t>
            </a:r>
            <a:br>
              <a:rPr lang="en-US" sz="1200" dirty="0" smtClean="0"/>
            </a:br>
            <a:r>
              <a:rPr lang="en-US" sz="1200" dirty="0" smtClean="0"/>
              <a:t>HPF = high powered fields</a:t>
            </a:r>
            <a:br>
              <a:rPr lang="en-US" sz="1200" dirty="0" smtClean="0"/>
            </a:br>
            <a:r>
              <a:rPr lang="en-US" sz="1200" dirty="0" err="1" smtClean="0"/>
              <a:t>Hyst</a:t>
            </a:r>
            <a:r>
              <a:rPr lang="en-US" sz="1200" dirty="0" smtClean="0"/>
              <a:t> = hysterectomy </a:t>
            </a:r>
            <a:br>
              <a:rPr lang="en-US" sz="1200" dirty="0" smtClean="0"/>
            </a:br>
            <a:r>
              <a:rPr lang="en-US" sz="1200" dirty="0" smtClean="0"/>
              <a:t>LAVH = laparoscopic-assisted vaginal hysterectomy</a:t>
            </a:r>
            <a:br>
              <a:rPr lang="en-US" sz="1200" dirty="0" smtClean="0"/>
            </a:br>
            <a:r>
              <a:rPr lang="en-US" sz="1200" dirty="0" smtClean="0"/>
              <a:t>LMS = leiomyosarcoma</a:t>
            </a:r>
            <a:br>
              <a:rPr lang="en-US" sz="1200" dirty="0" smtClean="0"/>
            </a:br>
            <a:r>
              <a:rPr lang="en-US" sz="1200" dirty="0" smtClean="0"/>
              <a:t>MALM = </a:t>
            </a:r>
            <a:r>
              <a:rPr lang="en-US" sz="1200" dirty="0" err="1" smtClean="0"/>
              <a:t>mitotically</a:t>
            </a:r>
            <a:r>
              <a:rPr lang="en-US" sz="1200" dirty="0" smtClean="0"/>
              <a:t> active leiomyoma</a:t>
            </a:r>
            <a:br>
              <a:rPr lang="en-US" sz="1200" dirty="0" smtClean="0"/>
            </a:br>
            <a:r>
              <a:rPr lang="en-US" sz="1200" dirty="0" smtClean="0"/>
              <a:t>Mo = month</a:t>
            </a:r>
            <a:br>
              <a:rPr lang="en-US" sz="1200" dirty="0" smtClean="0"/>
            </a:br>
            <a:r>
              <a:rPr lang="en-US" sz="1200" dirty="0" err="1" smtClean="0"/>
              <a:t>Myom</a:t>
            </a:r>
            <a:r>
              <a:rPr lang="en-US" sz="1200" dirty="0" smtClean="0"/>
              <a:t> = myomectomy</a:t>
            </a:r>
            <a:br>
              <a:rPr lang="en-US" sz="1200" dirty="0" smtClean="0"/>
            </a:br>
            <a:r>
              <a:rPr lang="en-US" sz="1200" dirty="0" smtClean="0"/>
              <a:t>NED = no evidence of disease</a:t>
            </a:r>
            <a:br>
              <a:rPr lang="en-US" sz="1200" dirty="0" smtClean="0"/>
            </a:br>
            <a:r>
              <a:rPr lang="en-US" sz="1200" dirty="0" smtClean="0"/>
              <a:t>Pop = population</a:t>
            </a:r>
            <a:br>
              <a:rPr lang="en-US" sz="1200" dirty="0" smtClean="0"/>
            </a:br>
            <a:r>
              <a:rPr lang="en-US" sz="1200" dirty="0" smtClean="0"/>
              <a:t>Post-op = postoperative</a:t>
            </a:r>
            <a:br>
              <a:rPr lang="en-US" sz="1200" dirty="0" smtClean="0"/>
            </a:br>
            <a:r>
              <a:rPr lang="en-US" sz="1200" dirty="0" smtClean="0"/>
              <a:t>Pre-op = preoperative</a:t>
            </a:r>
            <a:br>
              <a:rPr lang="en-US" sz="1200" dirty="0" smtClean="0"/>
            </a:br>
            <a:r>
              <a:rPr lang="en-US" sz="1200" dirty="0" err="1" smtClean="0"/>
              <a:t>Prosp</a:t>
            </a:r>
            <a:r>
              <a:rPr lang="en-US" sz="1200" dirty="0" smtClean="0"/>
              <a:t> = prospective</a:t>
            </a:r>
            <a:br>
              <a:rPr lang="en-US" sz="1200" dirty="0" smtClean="0"/>
            </a:br>
            <a:r>
              <a:rPr lang="en-US" sz="1200" dirty="0" smtClean="0"/>
              <a:t>Retro = retrospective </a:t>
            </a:r>
            <a:br>
              <a:rPr lang="en-US" sz="1200" dirty="0" smtClean="0"/>
            </a:br>
            <a:r>
              <a:rPr lang="en-US" sz="1200" dirty="0" smtClean="0"/>
              <a:t>RX = treatment</a:t>
            </a:r>
            <a:br>
              <a:rPr lang="en-US" sz="1200" dirty="0" smtClean="0"/>
            </a:br>
            <a:r>
              <a:rPr lang="en-US" sz="1200" dirty="0" smtClean="0"/>
              <a:t>TAH = total abdominal hysterectomy</a:t>
            </a:r>
            <a:br>
              <a:rPr lang="en-US" sz="1200" dirty="0" smtClean="0"/>
            </a:br>
            <a:r>
              <a:rPr lang="en-US" sz="1200" dirty="0" err="1" smtClean="0"/>
              <a:t>Vag</a:t>
            </a:r>
            <a:r>
              <a:rPr lang="en-US" sz="1200" dirty="0" smtClean="0"/>
              <a:t> = vaginal</a:t>
            </a:r>
            <a:br>
              <a:rPr lang="en-US" sz="1200" dirty="0" smtClean="0"/>
            </a:br>
            <a:r>
              <a:rPr lang="en-US" sz="1200" dirty="0" smtClean="0"/>
              <a:t>XRT = radiation therapy</a:t>
            </a:r>
            <a:br>
              <a:rPr lang="en-US" sz="1200" dirty="0" smtClean="0"/>
            </a:br>
            <a:r>
              <a:rPr lang="en-US" sz="1200" dirty="0" smtClean="0"/>
              <a:t>∞ = papers included in FDA analysis</a:t>
            </a:r>
            <a:br>
              <a:rPr lang="en-US" sz="1200" dirty="0" smtClean="0"/>
            </a:br>
            <a:r>
              <a:rPr lang="en-US" sz="1200" dirty="0" smtClean="0"/>
              <a:t>ⱡ = papers with misclassified LMS per WHO criteria</a:t>
            </a:r>
            <a:br>
              <a:rPr lang="en-US" sz="12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905000"/>
            <a:ext cx="8229600" cy="1143000"/>
          </a:xfrm>
        </p:spPr>
        <p:txBody>
          <a:bodyPr/>
          <a:lstStyle/>
          <a:p>
            <a:r>
              <a:rPr lang="en-US" dirty="0" smtClean="0"/>
              <a:t>Table 1: </a:t>
            </a:r>
            <a:r>
              <a:rPr lang="en-US" dirty="0" err="1" smtClean="0"/>
              <a:t>Leiomyosarcomas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295400"/>
          <a:ext cx="8458198" cy="42367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045028"/>
                <a:gridCol w="1208314"/>
                <a:gridCol w="1208314"/>
                <a:gridCol w="1208314"/>
                <a:gridCol w="1208314"/>
                <a:gridCol w="120831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Author/Date</a:t>
                      </a:r>
                    </a:p>
                    <a:p>
                      <a:r>
                        <a:rPr lang="en-US" sz="1100" dirty="0" smtClean="0"/>
                        <a:t>Type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LMS/Total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Histopathology?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Age</a:t>
                      </a:r>
                      <a:r>
                        <a:rPr lang="en-US" sz="1100" baseline="0" dirty="0" smtClean="0"/>
                        <a:t> (years)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Data collection period (years)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/>
                        <a:t>Morcellation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baseline="0" dirty="0" smtClean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Outcome </a:t>
                      </a:r>
                    </a:p>
                    <a:p>
                      <a:r>
                        <a:rPr lang="en-US" sz="1100" dirty="0" smtClean="0"/>
                        <a:t>(respectively)</a:t>
                      </a:r>
                      <a:endParaRPr lang="en-US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Corson/1991</a:t>
                      </a:r>
                    </a:p>
                    <a:p>
                      <a:r>
                        <a:rPr lang="en-US" sz="1100" dirty="0" smtClean="0"/>
                        <a:t>Retro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2/92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No</a:t>
                      </a:r>
                      <a:r>
                        <a:rPr lang="en-US" sz="1100" baseline="0" dirty="0" smtClean="0"/>
                        <a:t> </a:t>
                      </a:r>
                      <a:r>
                        <a:rPr lang="en-US" sz="1100" dirty="0" smtClean="0"/>
                        <a:t>(“LMS”)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Not stated (25-66 in pop</a:t>
                      </a:r>
                      <a:r>
                        <a:rPr lang="en-US" sz="1100" baseline="0" dirty="0" smtClean="0"/>
                        <a:t> </a:t>
                      </a:r>
                      <a:r>
                        <a:rPr lang="en-US" sz="1100" dirty="0" smtClean="0"/>
                        <a:t>studied)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1986-1989 (3)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/>
                        <a:t>Hysteroscopic</a:t>
                      </a:r>
                      <a:r>
                        <a:rPr lang="en-US" sz="1100" baseline="0" dirty="0" smtClean="0"/>
                        <a:t> Resection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Hysterectomy completed,</a:t>
                      </a:r>
                      <a:r>
                        <a:rPr lang="en-US" sz="1100" baseline="0" dirty="0" smtClean="0"/>
                        <a:t> no other data</a:t>
                      </a:r>
                      <a:endParaRPr lang="en-US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Emanuel/1999</a:t>
                      </a:r>
                    </a:p>
                    <a:p>
                      <a:r>
                        <a:rPr lang="en-US" sz="1100" dirty="0" smtClean="0"/>
                        <a:t>Retro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1/285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No (“LMS”)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Not stated (23-62 in pop studied)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1987-1995 (8)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/>
                        <a:t>Hysteroscopic</a:t>
                      </a:r>
                      <a:r>
                        <a:rPr lang="en-US" sz="1100" baseline="0" dirty="0" smtClean="0"/>
                        <a:t> Resection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No  information</a:t>
                      </a:r>
                      <a:endParaRPr lang="en-US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dirty="0" err="1" smtClean="0"/>
                        <a:t>Goldrath</a:t>
                      </a:r>
                      <a:r>
                        <a:rPr lang="en-US" sz="1100" dirty="0" smtClean="0"/>
                        <a:t>/1990</a:t>
                      </a:r>
                    </a:p>
                    <a:p>
                      <a:r>
                        <a:rPr lang="en-US" sz="1100" dirty="0" smtClean="0"/>
                        <a:t>Retro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1/151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No</a:t>
                      </a:r>
                      <a:r>
                        <a:rPr lang="en-US" sz="1100" baseline="0" dirty="0" smtClean="0"/>
                        <a:t>  (“LMS”)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Not stated (21-69 in</a:t>
                      </a:r>
                      <a:r>
                        <a:rPr lang="en-US" sz="1100" baseline="0" dirty="0" smtClean="0"/>
                        <a:t> pop studied)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1982-1989</a:t>
                      </a:r>
                      <a:r>
                        <a:rPr lang="en-US" sz="1100" baseline="0" dirty="0" smtClean="0"/>
                        <a:t> (7)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/>
                        <a:t>Hysteroscopic</a:t>
                      </a:r>
                      <a:r>
                        <a:rPr lang="en-US" sz="1100" dirty="0" smtClean="0"/>
                        <a:t> Resection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TAH and staging</a:t>
                      </a:r>
                      <a:r>
                        <a:rPr lang="en-US" sz="1100" baseline="0" dirty="0" smtClean="0"/>
                        <a:t>, no residual, no f/u</a:t>
                      </a:r>
                      <a:endParaRPr lang="en-US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∞Kamikabeya/2010</a:t>
                      </a:r>
                    </a:p>
                    <a:p>
                      <a:r>
                        <a:rPr lang="en-US" sz="1100" dirty="0" smtClean="0"/>
                        <a:t>Retro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</a:t>
                      </a:r>
                      <a:r>
                        <a:rPr lang="en-US" sz="1100" smtClean="0"/>
                        <a:t>/1364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No (Invasion</a:t>
                      </a:r>
                      <a:r>
                        <a:rPr lang="en-US" sz="1100" baseline="0" dirty="0" smtClean="0"/>
                        <a:t> to upper 3</a:t>
                      </a:r>
                      <a:r>
                        <a:rPr lang="en-US" sz="1100" baseline="30000" dirty="0" smtClean="0"/>
                        <a:t>rd</a:t>
                      </a:r>
                      <a:r>
                        <a:rPr lang="en-US" sz="1100" baseline="0" dirty="0" smtClean="0"/>
                        <a:t> of </a:t>
                      </a:r>
                      <a:r>
                        <a:rPr lang="en-US" sz="1100" baseline="0" dirty="0" err="1" smtClean="0"/>
                        <a:t>myometrium</a:t>
                      </a:r>
                      <a:r>
                        <a:rPr lang="en-US" sz="1100" baseline="0" dirty="0" smtClean="0"/>
                        <a:t> and isthmus)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58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1987-2008 (21)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/>
                        <a:t>Abd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Hyst</a:t>
                      </a:r>
                      <a:r>
                        <a:rPr lang="en-US" sz="1100" dirty="0" smtClean="0"/>
                        <a:t>, no </a:t>
                      </a:r>
                      <a:r>
                        <a:rPr lang="en-US" sz="1100" dirty="0" err="1" smtClean="0"/>
                        <a:t>morcellation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Stage 4 within 2 mo,</a:t>
                      </a:r>
                      <a:r>
                        <a:rPr lang="en-US" sz="1100" baseline="0" dirty="0" smtClean="0"/>
                        <a:t> with  immediate  demise</a:t>
                      </a:r>
                      <a:endParaRPr lang="en-US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∞ </a:t>
                      </a:r>
                      <a:r>
                        <a:rPr lang="en-US" sz="1100" b="0" i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ⱡ</a:t>
                      </a:r>
                      <a:r>
                        <a:rPr lang="en-US" sz="1100" dirty="0" err="1" smtClean="0"/>
                        <a:t>Leibsohn</a:t>
                      </a:r>
                      <a:r>
                        <a:rPr lang="en-US" sz="1100" dirty="0" smtClean="0"/>
                        <a:t>/1990 </a:t>
                      </a:r>
                    </a:p>
                    <a:p>
                      <a:r>
                        <a:rPr lang="en-US" sz="1100" dirty="0" smtClean="0"/>
                        <a:t>Retro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7/1429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Yes (4</a:t>
                      </a:r>
                      <a:r>
                        <a:rPr lang="en-US" sz="1100" baseline="0" dirty="0" smtClean="0"/>
                        <a:t> consistent with WHO criteria, 2  not consistent)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0" i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ⱡ</a:t>
                      </a:r>
                      <a:r>
                        <a:rPr lang="en-US" sz="1100" dirty="0" smtClean="0"/>
                        <a:t>36,45,</a:t>
                      </a:r>
                      <a:r>
                        <a:rPr lang="en-US" sz="1100" b="0" i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ⱡ</a:t>
                      </a:r>
                      <a:r>
                        <a:rPr lang="en-US" sz="1100" dirty="0" smtClean="0"/>
                        <a:t>48,49,50,51,57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1983-1988 (5)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/>
                        <a:t>Abd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Hyst</a:t>
                      </a:r>
                      <a:r>
                        <a:rPr lang="en-US" sz="1100" dirty="0" smtClean="0"/>
                        <a:t>, 1 </a:t>
                      </a:r>
                      <a:r>
                        <a:rPr lang="en-US" sz="1100" dirty="0" err="1" smtClean="0"/>
                        <a:t>myomectomy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ⱡNED 6 mo;</a:t>
                      </a:r>
                      <a:r>
                        <a:rPr lang="en-US" sz="1100" baseline="0" dirty="0" smtClean="0"/>
                        <a:t> NED 55 mo; </a:t>
                      </a:r>
                      <a:r>
                        <a:rPr lang="en-US" sz="1100" dirty="0" smtClean="0"/>
                        <a:t>ⱡ</a:t>
                      </a:r>
                      <a:r>
                        <a:rPr lang="en-US" sz="1100" baseline="0" dirty="0" smtClean="0"/>
                        <a:t>NED 15 mo; XRT and Chemo, ↓@ 6 mo;  Chemo ↓@ 12 mo; Chemo  ↓@ 8 mo; Chemo  AWD</a:t>
                      </a:r>
                      <a:endParaRPr lang="en-US" sz="11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295400"/>
          <a:ext cx="8458198" cy="3901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045028"/>
                <a:gridCol w="1208314"/>
                <a:gridCol w="1208314"/>
                <a:gridCol w="1208314"/>
                <a:gridCol w="1208314"/>
                <a:gridCol w="120831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Author/Date</a:t>
                      </a:r>
                    </a:p>
                    <a:p>
                      <a:r>
                        <a:rPr lang="en-US" sz="1100" dirty="0" smtClean="0"/>
                        <a:t>Type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LMS/Total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Histopathology?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Age</a:t>
                      </a:r>
                      <a:r>
                        <a:rPr lang="en-US" sz="1100" baseline="0" dirty="0" smtClean="0"/>
                        <a:t> (years)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Data collection period (years)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/>
                        <a:t>Morcellation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baseline="0" dirty="0" smtClean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Outcome</a:t>
                      </a:r>
                    </a:p>
                    <a:p>
                      <a:r>
                        <a:rPr lang="en-US" sz="1100" dirty="0" smtClean="0"/>
                        <a:t>(respectively)</a:t>
                      </a:r>
                      <a:endParaRPr lang="en-US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∞Leung/2009</a:t>
                      </a:r>
                    </a:p>
                    <a:p>
                      <a:r>
                        <a:rPr lang="en-US" sz="1100" dirty="0" smtClean="0"/>
                        <a:t>Retro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3/1297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Yes </a:t>
                      </a:r>
                      <a:r>
                        <a:rPr lang="en-US" sz="1100" baseline="0" dirty="0" smtClean="0"/>
                        <a:t> c/w </a:t>
                      </a:r>
                      <a:r>
                        <a:rPr lang="en-US" sz="1100" dirty="0" smtClean="0"/>
                        <a:t>LMS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47,49,51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1996-2005 (9)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</a:t>
                      </a:r>
                      <a:r>
                        <a:rPr lang="en-US" sz="1100" baseline="0" dirty="0" smtClean="0"/>
                        <a:t> </a:t>
                      </a:r>
                      <a:r>
                        <a:rPr lang="en-US" sz="1100" baseline="0" dirty="0" err="1" smtClean="0"/>
                        <a:t>Abd</a:t>
                      </a:r>
                      <a:r>
                        <a:rPr lang="en-US" sz="1100" baseline="0" dirty="0" smtClean="0"/>
                        <a:t> </a:t>
                      </a:r>
                      <a:r>
                        <a:rPr lang="en-US" sz="1100" baseline="0" dirty="0" err="1" smtClean="0"/>
                        <a:t>Hyst</a:t>
                      </a:r>
                      <a:r>
                        <a:rPr lang="en-US" sz="1100" baseline="0" dirty="0" smtClean="0"/>
                        <a:t>, no morcellation, 1 LAVH, and 1 </a:t>
                      </a:r>
                      <a:r>
                        <a:rPr lang="en-US" sz="1100" baseline="0" dirty="0" err="1" smtClean="0"/>
                        <a:t>Vag</a:t>
                      </a:r>
                      <a:r>
                        <a:rPr lang="en-US" sz="1100" baseline="0" dirty="0" smtClean="0"/>
                        <a:t> </a:t>
                      </a:r>
                      <a:r>
                        <a:rPr lang="en-US" sz="1100" baseline="0" dirty="0" err="1" smtClean="0"/>
                        <a:t>Hyst</a:t>
                      </a:r>
                      <a:r>
                        <a:rPr lang="en-US" sz="1100" baseline="0" dirty="0" smtClean="0"/>
                        <a:t> with conversion, both vaginally morcellated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/>
                        <a:t>Reop</a:t>
                      </a:r>
                      <a:r>
                        <a:rPr lang="en-US" sz="1100" baseline="0" dirty="0" smtClean="0"/>
                        <a:t> for Stage 1, XRT NED@32 mo; Stage 1  no f/u;  Stage 1  XRT, no f/u</a:t>
                      </a:r>
                      <a:endParaRPr lang="en-US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dirty="0" err="1" smtClean="0"/>
                        <a:t>Mettler</a:t>
                      </a:r>
                      <a:r>
                        <a:rPr lang="en-US" sz="1100" dirty="0" smtClean="0"/>
                        <a:t>/1995</a:t>
                      </a:r>
                    </a:p>
                    <a:p>
                      <a:r>
                        <a:rPr lang="en-US" sz="1100" dirty="0" smtClean="0"/>
                        <a:t>Retro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1/482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No</a:t>
                      </a:r>
                      <a:r>
                        <a:rPr lang="en-US" sz="1100" baseline="0" dirty="0" smtClean="0"/>
                        <a:t> </a:t>
                      </a:r>
                      <a:r>
                        <a:rPr lang="en-US" sz="1100" dirty="0" smtClean="0"/>
                        <a:t>(“LMS”)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Not stated (21-69 in</a:t>
                      </a:r>
                      <a:r>
                        <a:rPr lang="en-US" sz="1100" baseline="0" dirty="0" smtClean="0"/>
                        <a:t> pop studied)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1990-1992(3)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aseline="0" dirty="0" smtClean="0"/>
                        <a:t>Lap </a:t>
                      </a:r>
                      <a:r>
                        <a:rPr lang="en-US" sz="1100" baseline="0" dirty="0" err="1" smtClean="0"/>
                        <a:t>Morcellation</a:t>
                      </a:r>
                      <a:r>
                        <a:rPr lang="en-US" sz="1100" baseline="0" dirty="0" smtClean="0"/>
                        <a:t>, unknown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Staging  </a:t>
                      </a:r>
                      <a:r>
                        <a:rPr lang="en-US" sz="1100" dirty="0" err="1" smtClean="0"/>
                        <a:t>Hyst</a:t>
                      </a:r>
                      <a:r>
                        <a:rPr lang="en-US" sz="1100" dirty="0" smtClean="0"/>
                        <a:t> without</a:t>
                      </a:r>
                      <a:r>
                        <a:rPr lang="en-US" sz="1100" baseline="0" dirty="0" smtClean="0"/>
                        <a:t> </a:t>
                      </a:r>
                      <a:r>
                        <a:rPr lang="en-US" sz="1100" baseline="0" dirty="0" err="1" smtClean="0"/>
                        <a:t>dz</a:t>
                      </a:r>
                      <a:r>
                        <a:rPr lang="en-US" sz="1100" baseline="0" dirty="0" smtClean="0"/>
                        <a:t>, no other info</a:t>
                      </a:r>
                      <a:endParaRPr lang="en-US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 ∞ⱡParker/1994 </a:t>
                      </a:r>
                    </a:p>
                    <a:p>
                      <a:r>
                        <a:rPr lang="en-US" sz="1100" dirty="0" smtClean="0"/>
                        <a:t>Retro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1/1332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Yes  (not consistent</a:t>
                      </a:r>
                      <a:r>
                        <a:rPr lang="en-US" sz="1100" baseline="0" dirty="0" smtClean="0"/>
                        <a:t> with WHO criteria)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ⱡ30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1988-1992 (5)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aseline="0" dirty="0" smtClean="0"/>
                        <a:t>Unknown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No information</a:t>
                      </a:r>
                      <a:endParaRPr lang="en-US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Paul/2010</a:t>
                      </a:r>
                    </a:p>
                    <a:p>
                      <a:r>
                        <a:rPr lang="en-US" sz="1100" dirty="0" smtClean="0"/>
                        <a:t>Retro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1/1001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No (“LMS”)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Not stated (19-57 in pop studied)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1993-2009 (16)</a:t>
                      </a:r>
                    </a:p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aseline="0" dirty="0" smtClean="0"/>
                        <a:t>Power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No information</a:t>
                      </a:r>
                      <a:endParaRPr lang="en-US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∞Seidman/2012</a:t>
                      </a:r>
                    </a:p>
                    <a:p>
                      <a:r>
                        <a:rPr lang="en-US" sz="1100" dirty="0" smtClean="0"/>
                        <a:t>Retro</a:t>
                      </a:r>
                    </a:p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1/1091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Yes c/w LMS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42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2005-2010 (5)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aseline="0" dirty="0" smtClean="0"/>
                        <a:t>Power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No dissemination at</a:t>
                      </a:r>
                      <a:r>
                        <a:rPr lang="en-US" sz="1100" baseline="0" dirty="0" smtClean="0"/>
                        <a:t> f/u lap. </a:t>
                      </a:r>
                      <a:r>
                        <a:rPr lang="en-US" sz="1100" dirty="0" smtClean="0"/>
                        <a:t>Chemo,</a:t>
                      </a:r>
                      <a:r>
                        <a:rPr lang="en-US" sz="1100" baseline="0" dirty="0" smtClean="0"/>
                        <a:t>  alive at 42 mo</a:t>
                      </a:r>
                      <a:endParaRPr lang="en-US" sz="11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295400"/>
          <a:ext cx="8458198" cy="440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045028"/>
                <a:gridCol w="1208314"/>
                <a:gridCol w="1208314"/>
                <a:gridCol w="1208314"/>
                <a:gridCol w="1208314"/>
                <a:gridCol w="120831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Author/Date</a:t>
                      </a:r>
                    </a:p>
                    <a:p>
                      <a:r>
                        <a:rPr lang="en-US" sz="1100" dirty="0" smtClean="0"/>
                        <a:t>Type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LMS/Total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Histopathology?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Age</a:t>
                      </a:r>
                      <a:r>
                        <a:rPr lang="en-US" sz="1100" baseline="0" dirty="0" smtClean="0"/>
                        <a:t> (years)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Data collection period (years)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/>
                        <a:t>Morcellation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baseline="0" dirty="0" smtClean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Outcome</a:t>
                      </a:r>
                    </a:p>
                    <a:p>
                      <a:r>
                        <a:rPr lang="en-US" sz="1100" dirty="0" smtClean="0"/>
                        <a:t>(respectively)</a:t>
                      </a:r>
                      <a:endParaRPr lang="en-US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ⱡSeki/1992</a:t>
                      </a:r>
                    </a:p>
                    <a:p>
                      <a:r>
                        <a:rPr lang="en-US" sz="1100" dirty="0" smtClean="0"/>
                        <a:t>Retro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7/1886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Yes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ⱡ33,ⱡ34,ⱡ43, ⱡ43,46,56,63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1979-1990 (11)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aseline="0" dirty="0" smtClean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ⱡNED 11 mo; ⱡNED 57 mo; ⱡNED 61 mo, ⱡNED 72 mo,</a:t>
                      </a:r>
                    </a:p>
                    <a:p>
                      <a:r>
                        <a:rPr lang="en-US" sz="1100" dirty="0" smtClean="0"/>
                        <a:t>NED 86 mo; AWD 9 mo; ↓3 mo</a:t>
                      </a:r>
                      <a:endParaRPr lang="en-US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∞Sinha/2008</a:t>
                      </a:r>
                    </a:p>
                    <a:p>
                      <a:r>
                        <a:rPr lang="en-US" sz="1100" dirty="0" err="1" smtClean="0"/>
                        <a:t>Prosp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2/505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No (“LMS”)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Not stated (34.36±5.7 in pop studied)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1998-2005 (7)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aseline="0" dirty="0" smtClean="0"/>
                        <a:t>Power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/>
                        <a:t>Hyst</a:t>
                      </a:r>
                      <a:r>
                        <a:rPr lang="en-US" sz="1100" dirty="0" smtClean="0"/>
                        <a:t> and NED @ 3 and 4 years</a:t>
                      </a:r>
                      <a:endParaRPr lang="en-US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∞Takamizawa/1999</a:t>
                      </a:r>
                    </a:p>
                    <a:p>
                      <a:r>
                        <a:rPr lang="en-US" sz="1100" dirty="0" smtClean="0"/>
                        <a:t>Retro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1/923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No</a:t>
                      </a:r>
                      <a:r>
                        <a:rPr lang="en-US" sz="1100" baseline="0" dirty="0" smtClean="0"/>
                        <a:t> </a:t>
                      </a:r>
                      <a:r>
                        <a:rPr lang="en-US" sz="1100" dirty="0" smtClean="0"/>
                        <a:t>(“well differentiated</a:t>
                      </a:r>
                      <a:r>
                        <a:rPr lang="en-US" sz="1100" baseline="0" dirty="0" smtClean="0"/>
                        <a:t> LMS”)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44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1983-1997 (15)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aseline="0" dirty="0" smtClean="0"/>
                        <a:t>No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Chemo</a:t>
                      </a:r>
                      <a:r>
                        <a:rPr lang="en-US" sz="1100" baseline="0" dirty="0" smtClean="0"/>
                        <a:t> with NED at 11 years</a:t>
                      </a:r>
                      <a:endParaRPr lang="en-US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dirty="0" err="1" smtClean="0"/>
                        <a:t>Theben</a:t>
                      </a:r>
                      <a:r>
                        <a:rPr lang="en-US" sz="1100" dirty="0" smtClean="0"/>
                        <a:t>/2013</a:t>
                      </a:r>
                    </a:p>
                    <a:p>
                      <a:r>
                        <a:rPr lang="en-US" sz="1100" dirty="0" smtClean="0"/>
                        <a:t>Retro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2/1584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No  (“LMS</a:t>
                      </a:r>
                      <a:r>
                        <a:rPr lang="en-US" sz="1100" baseline="0" dirty="0" smtClean="0"/>
                        <a:t> and high differentiated LMS”)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43,49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1998-2005 (7)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aseline="0" dirty="0" smtClean="0"/>
                        <a:t>None and power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NED </a:t>
                      </a:r>
                      <a:r>
                        <a:rPr lang="en-US" sz="1100" baseline="0" dirty="0" smtClean="0"/>
                        <a:t> @</a:t>
                      </a:r>
                      <a:r>
                        <a:rPr lang="en-US" sz="1100" dirty="0" smtClean="0"/>
                        <a:t>6 mo </a:t>
                      </a:r>
                      <a:r>
                        <a:rPr lang="en-US" sz="1100" dirty="0" err="1" smtClean="0"/>
                        <a:t>lapscy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baseline="0" dirty="0" smtClean="0"/>
                        <a:t>and 52 mo f/u;  Lap (21 days) </a:t>
                      </a:r>
                    </a:p>
                    <a:p>
                      <a:r>
                        <a:rPr lang="en-US" sz="1100" baseline="0" dirty="0" smtClean="0"/>
                        <a:t>Stage 2, chemo  and NED @ 36 mo</a:t>
                      </a:r>
                      <a:endParaRPr lang="en-US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solidFill>
                            <a:schemeClr val="tx1"/>
                          </a:solidFill>
                        </a:rPr>
                        <a:t>Varma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/2009</a:t>
                      </a:r>
                    </a:p>
                    <a:p>
                      <a:r>
                        <a:rPr lang="en-US" sz="1100" dirty="0" err="1" smtClean="0">
                          <a:solidFill>
                            <a:schemeClr val="tx1"/>
                          </a:solidFill>
                        </a:rPr>
                        <a:t>Prosp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1/92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No (“LMS”)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Not stated</a:t>
                      </a:r>
                    </a:p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(20-&gt;50 in </a:t>
                      </a:r>
                      <a:r>
                        <a:rPr lang="en-US" sz="1100" smtClean="0">
                          <a:solidFill>
                            <a:schemeClr val="tx1"/>
                          </a:solidFill>
                        </a:rPr>
                        <a:t>pop</a:t>
                      </a:r>
                      <a:r>
                        <a:rPr lang="en-US" sz="1100" baseline="0" smtClean="0">
                          <a:solidFill>
                            <a:schemeClr val="tx1"/>
                          </a:solidFill>
                        </a:rPr>
                        <a:t> studied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2003-2006 (3)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aseline="0" dirty="0" smtClean="0">
                          <a:solidFill>
                            <a:schemeClr val="tx1"/>
                          </a:solidFill>
                        </a:rPr>
                        <a:t>Hysteroscopic Resection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No information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Table 2: Reported histopathology of </a:t>
            </a:r>
            <a:r>
              <a:rPr lang="en-US" dirty="0" err="1" smtClean="0"/>
              <a:t>leiomyosarcomas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219201"/>
          <a:ext cx="7924800" cy="46583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/>
                <a:gridCol w="1121228"/>
                <a:gridCol w="1208314"/>
                <a:gridCol w="1208314"/>
                <a:gridCol w="3091544"/>
              </a:tblGrid>
              <a:tr h="433816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Author/Date</a:t>
                      </a:r>
                    </a:p>
                    <a:p>
                      <a:r>
                        <a:rPr lang="en-US" sz="1100" dirty="0" smtClean="0"/>
                        <a:t>Type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LMS/Total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Histopathology?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Age</a:t>
                      </a:r>
                      <a:r>
                        <a:rPr lang="en-US" sz="1100" baseline="0" dirty="0" smtClean="0"/>
                        <a:t> (years)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Pathology</a:t>
                      </a:r>
                      <a:endParaRPr lang="en-US" sz="1100" dirty="0"/>
                    </a:p>
                  </a:txBody>
                  <a:tcPr/>
                </a:tc>
              </a:tr>
              <a:tr h="604244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∞ⱡ</a:t>
                      </a:r>
                      <a:r>
                        <a:rPr lang="en-US" sz="1100" dirty="0" err="1" smtClean="0"/>
                        <a:t>Leibsohn</a:t>
                      </a:r>
                      <a:r>
                        <a:rPr lang="en-US" sz="1100" dirty="0" smtClean="0"/>
                        <a:t>/1990 Retro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5/1429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ⱡYes  (AL)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36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6 mitoses/10 HPF, “poorly demarcated”, cellular atypia</a:t>
                      </a:r>
                      <a:endParaRPr lang="en-US" sz="1100" dirty="0"/>
                    </a:p>
                  </a:txBody>
                  <a:tcPr/>
                </a:tc>
              </a:tr>
              <a:tr h="377007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Yes (LMS)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45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16 mitoses/10 HPF, cellular atypia</a:t>
                      </a:r>
                      <a:endParaRPr lang="en-US" sz="1100" dirty="0"/>
                    </a:p>
                  </a:txBody>
                  <a:tcPr/>
                </a:tc>
              </a:tr>
              <a:tr h="377007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ⱡYes  (AL)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48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7</a:t>
                      </a:r>
                      <a:r>
                        <a:rPr lang="en-US" sz="1100" baseline="0" dirty="0" smtClean="0"/>
                        <a:t> </a:t>
                      </a:r>
                      <a:r>
                        <a:rPr lang="en-US" sz="1100" dirty="0" smtClean="0"/>
                        <a:t>mitoses/10</a:t>
                      </a:r>
                      <a:r>
                        <a:rPr lang="en-US" sz="1100" baseline="0" dirty="0" smtClean="0"/>
                        <a:t> HPF, cellular atypia</a:t>
                      </a:r>
                      <a:endParaRPr lang="en-US" sz="1100" dirty="0"/>
                    </a:p>
                  </a:txBody>
                  <a:tcPr/>
                </a:tc>
              </a:tr>
              <a:tr h="377007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Yes (intra-op</a:t>
                      </a:r>
                      <a:r>
                        <a:rPr lang="en-US" sz="1100" baseline="0" dirty="0" smtClean="0"/>
                        <a:t> </a:t>
                      </a:r>
                      <a:r>
                        <a:rPr lang="en-US" sz="1100" dirty="0" smtClean="0"/>
                        <a:t>LMS)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49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31 mitoses/10 HPF, cellular</a:t>
                      </a:r>
                      <a:r>
                        <a:rPr lang="en-US" sz="1100" baseline="0" dirty="0" smtClean="0"/>
                        <a:t> atypia</a:t>
                      </a:r>
                      <a:endParaRPr lang="en-US" sz="1100" dirty="0"/>
                    </a:p>
                  </a:txBody>
                  <a:tcPr/>
                </a:tc>
              </a:tr>
              <a:tr h="433816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Yes ( intra-op</a:t>
                      </a:r>
                      <a:r>
                        <a:rPr lang="en-US" sz="1100" baseline="0" dirty="0" smtClean="0"/>
                        <a:t> LMS</a:t>
                      </a:r>
                      <a:r>
                        <a:rPr lang="en-US" sz="1100" dirty="0" smtClean="0"/>
                        <a:t>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50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12 mitoses/10 HPF, necrosis,</a:t>
                      </a:r>
                      <a:r>
                        <a:rPr lang="en-US" sz="1100" baseline="0" dirty="0" smtClean="0"/>
                        <a:t> cellular atypia</a:t>
                      </a:r>
                      <a:endParaRPr lang="en-US" sz="1100" dirty="0"/>
                    </a:p>
                  </a:txBody>
                  <a:tcPr/>
                </a:tc>
              </a:tr>
              <a:tr h="377007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Yes (intra-op LMS)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51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13 mitoses/10 HPF, necrosis,</a:t>
                      </a:r>
                      <a:r>
                        <a:rPr lang="en-US" sz="1100" baseline="0" dirty="0" smtClean="0"/>
                        <a:t> cellular atypia</a:t>
                      </a:r>
                      <a:endParaRPr lang="en-US" sz="1100" dirty="0"/>
                    </a:p>
                  </a:txBody>
                  <a:tcPr/>
                </a:tc>
              </a:tr>
              <a:tr h="377007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Yes (LMS)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57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22 mitoses/10 HPF, cellular atypia</a:t>
                      </a:r>
                      <a:endParaRPr lang="en-US" sz="1100" dirty="0"/>
                    </a:p>
                  </a:txBody>
                  <a:tcPr/>
                </a:tc>
              </a:tr>
              <a:tr h="433816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Yes (pre-op LMS)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44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Endometrial biopsy:</a:t>
                      </a:r>
                      <a:r>
                        <a:rPr lang="en-US" sz="1100" baseline="0" dirty="0" smtClean="0"/>
                        <a:t> 8 mitoses/10 HPF, hemorrhage and necrosis, cellular atypia</a:t>
                      </a:r>
                      <a:endParaRPr lang="en-US" sz="1100" dirty="0"/>
                    </a:p>
                  </a:txBody>
                  <a:tcPr/>
                </a:tc>
              </a:tr>
              <a:tr h="433816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Yes (pre-op</a:t>
                      </a:r>
                      <a:r>
                        <a:rPr lang="en-US" sz="1100" baseline="0" dirty="0" smtClean="0"/>
                        <a:t> LMS)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47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Endometrial</a:t>
                      </a:r>
                      <a:r>
                        <a:rPr lang="en-US" sz="1100" baseline="0" dirty="0" smtClean="0"/>
                        <a:t> biopsy: 16 mitoses/10 HPF, necrotic tumor, cellular atypia</a:t>
                      </a:r>
                      <a:endParaRPr lang="en-US" sz="1100" dirty="0"/>
                    </a:p>
                  </a:txBody>
                  <a:tcPr/>
                </a:tc>
              </a:tr>
              <a:tr h="433816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Yes (pre-op</a:t>
                      </a:r>
                      <a:r>
                        <a:rPr lang="en-US" sz="1100" baseline="0" dirty="0" smtClean="0"/>
                        <a:t> LMS)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62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Endometrial biopsy: 6 mitoses/10 HPF, necrosis, cellular atypia</a:t>
                      </a:r>
                      <a:endParaRPr lang="en-US" sz="11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143000"/>
          <a:ext cx="792480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/>
                <a:gridCol w="1121228"/>
                <a:gridCol w="1208314"/>
                <a:gridCol w="1208314"/>
                <a:gridCol w="309154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Author/Date</a:t>
                      </a:r>
                    </a:p>
                    <a:p>
                      <a:r>
                        <a:rPr lang="en-US" sz="1100" dirty="0" smtClean="0"/>
                        <a:t>Type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LMS/Total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Histopathology?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Age</a:t>
                      </a:r>
                      <a:r>
                        <a:rPr lang="en-US" sz="1100" baseline="0" dirty="0" smtClean="0"/>
                        <a:t> (years)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Pathology</a:t>
                      </a:r>
                      <a:endParaRPr lang="en-US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∞Leung/2009 </a:t>
                      </a:r>
                    </a:p>
                    <a:p>
                      <a:r>
                        <a:rPr lang="en-US" sz="1100" dirty="0" smtClean="0"/>
                        <a:t>Retro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3/1297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Yes (LMS)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47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17 mitoses/10</a:t>
                      </a:r>
                      <a:r>
                        <a:rPr lang="en-US" sz="1100" baseline="0" dirty="0" smtClean="0"/>
                        <a:t> HPF, cellular atypia, coagulative tumor necrosis</a:t>
                      </a:r>
                      <a:endParaRPr lang="en-US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Yes (LMS)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49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23 mitoses/10 HPF</a:t>
                      </a:r>
                      <a:r>
                        <a:rPr lang="en-US" sz="1100" baseline="0" dirty="0" smtClean="0"/>
                        <a:t>, cellular atypia, coagulative tumor necrosis</a:t>
                      </a:r>
                      <a:endParaRPr lang="en-US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Yes (LMS)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51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19 mitoses/10</a:t>
                      </a:r>
                      <a:r>
                        <a:rPr lang="en-US" sz="1100" baseline="0" dirty="0" smtClean="0"/>
                        <a:t> HPF, cellular atypia, coagulative tumor necrosis</a:t>
                      </a:r>
                      <a:endParaRPr lang="en-US" sz="1100" dirty="0"/>
                    </a:p>
                  </a:txBody>
                  <a:tcPr/>
                </a:tc>
              </a:tr>
              <a:tr h="57912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∞ⱡParker/1994</a:t>
                      </a:r>
                    </a:p>
                    <a:p>
                      <a:r>
                        <a:rPr lang="en-US" sz="1100" dirty="0" smtClean="0"/>
                        <a:t>Retro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1/1332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ⱡYes (AL)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30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Irregular infiltrative borders,</a:t>
                      </a:r>
                      <a:r>
                        <a:rPr lang="en-US" sz="1200" baseline="0" dirty="0" smtClean="0"/>
                        <a:t> mild nuclear atypia, 5-8 mitoses/10 HPF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∞</a:t>
                      </a:r>
                      <a:r>
                        <a:rPr lang="en-US" sz="1100" dirty="0" err="1" smtClean="0"/>
                        <a:t>Seidman</a:t>
                      </a:r>
                      <a:r>
                        <a:rPr lang="en-US" sz="1100" dirty="0" smtClean="0"/>
                        <a:t>/2012</a:t>
                      </a:r>
                    </a:p>
                    <a:p>
                      <a:r>
                        <a:rPr lang="en-US" sz="1100" dirty="0" smtClean="0"/>
                        <a:t>Retro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1/1091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Yes (LMS)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42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&gt;10 mitoses/10HPF, prominent atypia,</a:t>
                      </a:r>
                      <a:r>
                        <a:rPr lang="en-US" sz="1200" baseline="0" dirty="0" smtClean="0"/>
                        <a:t> tumor necrosis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1434</Words>
  <Application>Microsoft Macintosh PowerPoint</Application>
  <PresentationFormat>On-screen Show (4:3)</PresentationFormat>
  <Paragraphs>253</Paragraphs>
  <Slides>10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Supplemental Digital Content 3: Tables of all leiomyosarcomas, sources and their histopathology </vt:lpstr>
      <vt:lpstr>Key: ↓ = deceased &gt; = greater than  Abd = abdominal AL = atypical leiomyoma AWD = alive with disease Chemo = chemotherapy c/w = consistent with f/u = follow up Histopath = histopathology HPF = high powered fields Hyst = hysterectomy  LAVH = laparoscopic-assisted vaginal hysterectomy LMS = leiomyosarcoma MALM = mitotically active leiomyoma Mo = month Myom = myomectomy NED = no evidence of disease Pop = population Post-op = postoperative Pre-op = preoperative Prosp = prospective Retro = retrospective  RX = treatment TAH = total abdominal hysterectomy Vag = vaginal XRT = radiation therapy ∞ = papers included in FDA analysis ⱡ = papers with misclassified LMS per WHO criteria  </vt:lpstr>
      <vt:lpstr>Table 1: Leiomyosarcomas</vt:lpstr>
      <vt:lpstr>Slide 4</vt:lpstr>
      <vt:lpstr>Slide 5</vt:lpstr>
      <vt:lpstr>Slide 6</vt:lpstr>
      <vt:lpstr>Table 2: Reported histopathology of leiomyosarcomas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LMS table</dc:title>
  <dc:creator>epritts</dc:creator>
  <cp:lastModifiedBy>David Olive</cp:lastModifiedBy>
  <cp:revision>51</cp:revision>
  <cp:lastPrinted>2014-11-02T19:49:55Z</cp:lastPrinted>
  <dcterms:created xsi:type="dcterms:W3CDTF">2015-01-11T21:35:18Z</dcterms:created>
  <dcterms:modified xsi:type="dcterms:W3CDTF">2015-01-11T21:36:34Z</dcterms:modified>
</cp:coreProperties>
</file>