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1069" r:id="rId2"/>
    <p:sldId id="854" r:id="rId3"/>
    <p:sldId id="832" r:id="rId4"/>
    <p:sldId id="335" r:id="rId5"/>
    <p:sldId id="976" r:id="rId6"/>
    <p:sldId id="979" r:id="rId7"/>
    <p:sldId id="1126" r:id="rId8"/>
    <p:sldId id="620" r:id="rId9"/>
    <p:sldId id="1123" r:id="rId10"/>
    <p:sldId id="1163" r:id="rId11"/>
    <p:sldId id="570" r:id="rId12"/>
    <p:sldId id="571" r:id="rId13"/>
    <p:sldId id="855" r:id="rId14"/>
    <p:sldId id="1040" r:id="rId15"/>
    <p:sldId id="1041" r:id="rId16"/>
    <p:sldId id="1079" r:id="rId17"/>
    <p:sldId id="265" r:id="rId18"/>
    <p:sldId id="1083" r:id="rId19"/>
    <p:sldId id="1127" r:id="rId20"/>
    <p:sldId id="1082" r:id="rId21"/>
    <p:sldId id="1146" r:id="rId22"/>
    <p:sldId id="1113" r:id="rId23"/>
    <p:sldId id="343" r:id="rId24"/>
    <p:sldId id="1053" r:id="rId25"/>
    <p:sldId id="872" r:id="rId26"/>
    <p:sldId id="873" r:id="rId27"/>
    <p:sldId id="1039" r:id="rId28"/>
    <p:sldId id="1028" r:id="rId29"/>
    <p:sldId id="874" r:id="rId30"/>
    <p:sldId id="875" r:id="rId31"/>
    <p:sldId id="1042" r:id="rId32"/>
    <p:sldId id="1048" r:id="rId33"/>
    <p:sldId id="1049" r:id="rId34"/>
    <p:sldId id="1050" r:id="rId35"/>
    <p:sldId id="1052" r:id="rId36"/>
    <p:sldId id="880" r:id="rId37"/>
    <p:sldId id="921" r:id="rId38"/>
    <p:sldId id="920" r:id="rId39"/>
    <p:sldId id="997" r:id="rId40"/>
    <p:sldId id="1084" r:id="rId41"/>
    <p:sldId id="1015" r:id="rId42"/>
    <p:sldId id="347" r:id="rId43"/>
    <p:sldId id="1654" r:id="rId44"/>
    <p:sldId id="1655" r:id="rId45"/>
    <p:sldId id="1652" r:id="rId46"/>
    <p:sldId id="1653" r:id="rId47"/>
    <p:sldId id="1656" r:id="rId48"/>
    <p:sldId id="1165" r:id="rId49"/>
  </p:sldIdLst>
  <p:sldSz cx="9144000" cy="6858000" type="screen4x3"/>
  <p:notesSz cx="6797675" cy="9926638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9900"/>
    <a:srgbClr val="F1A03F"/>
    <a:srgbClr val="FF3300"/>
    <a:srgbClr val="003366"/>
    <a:srgbClr val="003399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80" autoAdjust="0"/>
    <p:restoredTop sz="86410" autoAdjust="0"/>
  </p:normalViewPr>
  <p:slideViewPr>
    <p:cSldViewPr>
      <p:cViewPr varScale="1">
        <p:scale>
          <a:sx n="80" d="100"/>
          <a:sy n="80" d="100"/>
        </p:scale>
        <p:origin x="869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69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37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7A7C48B-D8BA-41D6-AF00-1AD60D77F3E0}" type="datetimeFigureOut">
              <a:rPr lang="cs-CZ"/>
              <a:pPr>
                <a:defRPr/>
              </a:pPr>
              <a:t>07.09.2025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9832"/>
            <a:ext cx="2946400" cy="4968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8" y="9429832"/>
            <a:ext cx="2946400" cy="4968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EEBC8BD-1068-4ECA-8827-56C396AE5CB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87608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90DCD50-5119-4715-BA8D-568E7CE3881B}" type="datetimeFigureOut">
              <a:rPr lang="cs-CZ"/>
              <a:pPr>
                <a:defRPr/>
              </a:pPr>
              <a:t>07.09.2025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6024"/>
            <a:ext cx="5438775" cy="39093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244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8244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8F818A0-3BA9-4014-9C68-6487CDF9AA6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15866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F818A0-3BA9-4014-9C68-6487CDF9AA6D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3170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F818A0-3BA9-4014-9C68-6487CDF9AA6D}" type="slidenum">
              <a:rPr lang="cs-CZ" smtClean="0"/>
              <a:pPr>
                <a:defRPr/>
              </a:pPr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5086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F818A0-3BA9-4014-9C68-6487CDF9AA6D}" type="slidenum">
              <a:rPr lang="cs-CZ" smtClean="0"/>
              <a:pPr>
                <a:defRPr/>
              </a:pPr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0824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A7D01C-E0C4-4C5D-9EDE-C8DE3912DFA0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4193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F818A0-3BA9-4014-9C68-6487CDF9AA6D}" type="slidenum">
              <a:rPr lang="cs-CZ" smtClean="0"/>
              <a:pPr>
                <a:defRPr/>
              </a:pPr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8738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F818A0-3BA9-4014-9C68-6487CDF9AA6D}" type="slidenum">
              <a:rPr lang="cs-CZ" smtClean="0"/>
              <a:pPr>
                <a:defRPr/>
              </a:pPr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8931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F818A0-3BA9-4014-9C68-6487CDF9AA6D}" type="slidenum">
              <a:rPr lang="cs-CZ" smtClean="0"/>
              <a:pPr>
                <a:defRPr/>
              </a:pPr>
              <a:t>40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049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A7D01C-E0C4-4C5D-9EDE-C8DE3912DFA0}" type="slidenum">
              <a:rPr lang="cs-CZ" smtClean="0"/>
              <a:t>42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30538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40ADA-CDA9-2FB1-DE69-54D17E467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A696D5C-A757-4083-D85A-4AA2E1A210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0DFD0D0-3842-022E-F626-67F8D8BC3E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78B95A9-F4D3-E03E-A58E-CFE9F8E6EF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F818A0-3BA9-4014-9C68-6487CDF9AA6D}" type="slidenum">
              <a:rPr lang="cs-CZ" smtClean="0"/>
              <a:pPr>
                <a:defRPr/>
              </a:pPr>
              <a:t>43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80699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266D0-A4E0-AE7B-E096-2F12CAA7F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396FD22-7F63-C6B8-A924-1C90034D12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403BC94-8399-7F89-DFFE-CE9CE3E4D3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17531F0-00CB-9DC2-7523-0ED1DFA8D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F818A0-3BA9-4014-9C68-6487CDF9AA6D}" type="slidenum">
              <a:rPr lang="cs-CZ" smtClean="0"/>
              <a:pPr>
                <a:defRPr/>
              </a:pPr>
              <a:t>44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47383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F818A0-3BA9-4014-9C68-6487CDF9AA6D}" type="slidenum">
              <a:rPr lang="cs-CZ" smtClean="0"/>
              <a:pPr>
                <a:defRPr/>
              </a:pPr>
              <a:t>46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71708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F818A0-3BA9-4014-9C68-6487CDF9AA6D}" type="slidenum">
              <a:rPr lang="cs-CZ" smtClean="0"/>
              <a:pPr>
                <a:defRPr/>
              </a:pPr>
              <a:t>47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4477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10A84-0C68-4DC4-AA81-EDBFE09DDEC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20436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2C81E-5E3B-459E-91B4-CEE1568EA8A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99413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56BAF-C16C-47C0-A51A-C1F523577D6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24026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13D3A-478D-480E-B82F-AF33EE49C88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035703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3BDC9-298E-46A5-87A2-A625F6D3022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8563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A5A50-B84F-4549-836A-79DD866178B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76530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C4F09A-8822-4AE4-A1AA-2C61D054991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80734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37A0E-0C62-44CF-9F9F-27F5630B134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23726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29441-FCB2-47FC-BFCF-361C45CAC9D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72641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CCC69B-4686-4FCA-9E10-11D3EDEB399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6617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9891A-1B8F-4034-AC4F-33FC88BCE6E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00751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A30C12B-4BB1-4E52-89D2-42E00A47213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D56E32-A959-4705-BF97-63B98B221E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632" y="3429000"/>
            <a:ext cx="6858000" cy="2387600"/>
          </a:xfrm>
        </p:spPr>
        <p:txBody>
          <a:bodyPr/>
          <a:lstStyle/>
          <a:p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Tutorial about</a:t>
            </a:r>
            <a:b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gravity aspects</a:t>
            </a:r>
            <a:b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emphasis on the combed strike angles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  <a:b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29BFA7F-8E1E-4B57-9B78-3832FAE6C1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1640" y="5373216"/>
            <a:ext cx="6858000" cy="1655762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figures by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surfer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© Jan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Kosteleck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examples can be downloaded from</a:t>
            </a:r>
          </a:p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www.asu.cas.cz/~jklokocn</a:t>
            </a:r>
          </a:p>
        </p:txBody>
      </p:sp>
    </p:spTree>
    <p:extLst>
      <p:ext uri="{BB962C8B-B14F-4D97-AF65-F5344CB8AC3E}">
        <p14:creationId xmlns:p14="http://schemas.microsoft.com/office/powerpoint/2010/main" val="131451136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0231" y="116632"/>
            <a:ext cx="6913769" cy="6567799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2411760" y="6165304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err="1">
                <a:solidFill>
                  <a:schemeClr val="bg1"/>
                </a:solidFill>
              </a:rPr>
              <a:t>A.H.Saad</a:t>
            </a:r>
            <a:r>
              <a:rPr lang="cs-CZ" sz="1400" dirty="0">
                <a:solidFill>
                  <a:schemeClr val="bg1"/>
                </a:solidFill>
              </a:rPr>
              <a:t>, </a:t>
            </a:r>
            <a:r>
              <a:rPr lang="cs-CZ" sz="1400" dirty="0" err="1">
                <a:solidFill>
                  <a:schemeClr val="bg1"/>
                </a:solidFill>
              </a:rPr>
              <a:t>The</a:t>
            </a:r>
            <a:r>
              <a:rPr lang="cs-CZ" sz="1400" dirty="0">
                <a:solidFill>
                  <a:schemeClr val="bg1"/>
                </a:solidFill>
              </a:rPr>
              <a:t> </a:t>
            </a:r>
            <a:r>
              <a:rPr lang="cs-CZ" sz="1400" dirty="0" err="1">
                <a:solidFill>
                  <a:schemeClr val="bg1"/>
                </a:solidFill>
              </a:rPr>
              <a:t>Leading</a:t>
            </a:r>
            <a:r>
              <a:rPr lang="cs-CZ" sz="1400" dirty="0">
                <a:solidFill>
                  <a:schemeClr val="bg1"/>
                </a:solidFill>
              </a:rPr>
              <a:t> </a:t>
            </a:r>
            <a:r>
              <a:rPr lang="cs-CZ" sz="1400" dirty="0" err="1">
                <a:solidFill>
                  <a:schemeClr val="bg1"/>
                </a:solidFill>
              </a:rPr>
              <a:t>Edge</a:t>
            </a:r>
            <a:r>
              <a:rPr lang="cs-CZ" sz="1400" dirty="0">
                <a:solidFill>
                  <a:schemeClr val="bg1"/>
                </a:solidFill>
              </a:rPr>
              <a:t>, 942-950, </a:t>
            </a:r>
            <a:r>
              <a:rPr lang="cs-CZ" sz="1400" dirty="0" err="1">
                <a:solidFill>
                  <a:schemeClr val="bg1"/>
                </a:solidFill>
              </a:rPr>
              <a:t>Aug</a:t>
            </a:r>
            <a:r>
              <a:rPr lang="cs-CZ" sz="1400" dirty="0">
                <a:solidFill>
                  <a:schemeClr val="bg1"/>
                </a:solidFill>
              </a:rPr>
              <a:t>. 2006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/>
          <a:srcRect l="38961" t="51306" r="24675" b="1739"/>
          <a:stretch/>
        </p:blipFill>
        <p:spPr>
          <a:xfrm>
            <a:off x="107504" y="404664"/>
            <a:ext cx="2016225" cy="1944216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738393D2-E1A0-5282-0C9B-175B2D153011}"/>
              </a:ext>
            </a:extLst>
          </p:cNvPr>
          <p:cNvSpPr txBox="1"/>
          <p:nvPr/>
        </p:nvSpPr>
        <p:spPr>
          <a:xfrm>
            <a:off x="107504" y="2924944"/>
            <a:ext cx="189026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of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Content: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Gravity anomalies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Gravity gradients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Marussi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tensor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885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07504" y="188640"/>
            <a:ext cx="9036496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combed strike angle 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θ</a:t>
            </a:r>
            <a:r>
              <a:rPr lang="en-GB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 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…are the strike angles aligned. Being combed, the strike angle indicates existence of  impact craters, or </a:t>
            </a:r>
            <a:r>
              <a:rPr lang="cs-CZ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task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(target) </a:t>
            </a:r>
            <a:r>
              <a:rPr lang="cs-CZ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eposits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TD, but yields no proof of them; the indication is not unambiguous as for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oil&amp;gas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it may indicate water, ground water, wadi, deep valley, trench, may be also coal; further information needed (topography, geology, geophysics, …) for specific decision…</a:t>
            </a: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combed </a:t>
            </a:r>
            <a:r>
              <a:rPr lang="en-GB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θ</a:t>
            </a:r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may</a:t>
            </a:r>
            <a:r>
              <a:rPr lang="en-GB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provide information about the direction of deformations. They are parallel to the weakness in the strength of the rock, e.g., direction schistosity and or presence of faults or micro-fault zones. </a:t>
            </a:r>
          </a:p>
          <a:p>
            <a:pPr algn="just"/>
            <a:endParaRPr lang="en-US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Colors: </a:t>
            </a:r>
            <a:r>
              <a:rPr lang="en-GB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red colour means its direction is to the north and blue is to the south of the east </a:t>
            </a:r>
            <a:endParaRPr lang="en-US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combed strike angles in the studied area,          disheveled strike angles in the studied area  =        one way oriented strike angles                               =  strike angles are in diverse directions       </a:t>
            </a:r>
          </a:p>
          <a:p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 also S1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comb factor   →  1                               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comb_factor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→   0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76" t="52388" r="38073" b="35182"/>
          <a:stretch/>
        </p:blipFill>
        <p:spPr>
          <a:xfrm>
            <a:off x="1547664" y="3868986"/>
            <a:ext cx="2533960" cy="2282427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73" t="46084" r="44993" b="35018"/>
          <a:stretch/>
        </p:blipFill>
        <p:spPr>
          <a:xfrm>
            <a:off x="5042168" y="3868985"/>
            <a:ext cx="2520280" cy="228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791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6BCB2AE8-1617-ACA2-47F7-4F8346C7C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" t="8196" r="5154"/>
          <a:stretch/>
        </p:blipFill>
        <p:spPr>
          <a:xfrm>
            <a:off x="24358" y="492599"/>
            <a:ext cx="7704856" cy="6390553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C0E329D-21E9-7182-0707-8A2FB76DB3D5}"/>
              </a:ext>
            </a:extLst>
          </p:cNvPr>
          <p:cNvSpPr txBox="1"/>
          <p:nvPr/>
        </p:nvSpPr>
        <p:spPr>
          <a:xfrm>
            <a:off x="6444208" y="332656"/>
            <a:ext cx="22637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Bradley Hand ITC" panose="03070402050302030203" pitchFamily="66" charset="0"/>
                <a:cs typeface="Times New Roman" panose="02020603050405020304" pitchFamily="18" charset="0"/>
              </a:rPr>
              <a:t>The Earth</a:t>
            </a:r>
            <a:endParaRPr lang="cs-CZ" sz="4000" b="1" dirty="0">
              <a:latin typeface="Bradley Hand ITC" panose="03070402050302030203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771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750161"/>
            <a:ext cx="5112568" cy="5955680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5940152" y="1844824"/>
            <a:ext cx="30460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impact crater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Vredefort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South Africa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5581864" y="3573016"/>
            <a:ext cx="333993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strike angles follow rings of the impact structure </a:t>
            </a: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Vredefort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South Africa. In the central part of the crater they are combed not around the crater but in one prevailing direction. </a:t>
            </a:r>
          </a:p>
          <a:p>
            <a:endParaRPr lang="en-US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draw this,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Beiki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Pedersen (2010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used the detailed local airborne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gradiometry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data, which we have not available and the resolution of our data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source (EIGEN 6C4) is not sufficient for this purpose. </a:t>
            </a:r>
          </a:p>
          <a:p>
            <a:endParaRPr lang="en-US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7502EC1-02CD-E22B-4BE4-4F611E414B4F}"/>
              </a:ext>
            </a:extLst>
          </p:cNvPr>
          <p:cNvSpPr txBox="1"/>
          <p:nvPr/>
        </p:nvSpPr>
        <p:spPr>
          <a:xfrm>
            <a:off x="6075387" y="116632"/>
            <a:ext cx="22637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Bradley Hand ITC" panose="03070402050302030203" pitchFamily="66" charset="0"/>
                <a:cs typeface="Times New Roman" panose="02020603050405020304" pitchFamily="18" charset="0"/>
              </a:rPr>
              <a:t>The Earth</a:t>
            </a:r>
            <a:endParaRPr lang="cs-CZ" sz="4000" b="1" dirty="0">
              <a:latin typeface="Bradley Hand ITC" panose="03070402050302030203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524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567" y="2376950"/>
            <a:ext cx="3888433" cy="3834676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5364088" cy="4105648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4627886" y="6314056"/>
            <a:ext cx="4649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locations of cenote versus strike angles 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[deg]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6D3E23F-558B-45AA-9219-164B51779AD0}"/>
              </a:ext>
            </a:extLst>
          </p:cNvPr>
          <p:cNvSpPr txBox="1"/>
          <p:nvPr/>
        </p:nvSpPr>
        <p:spPr>
          <a:xfrm>
            <a:off x="6300192" y="908720"/>
            <a:ext cx="23369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Chicxulub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North Yucatan, Mexico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A00D1EA-C246-4685-BC94-CE6CC89FE74D}"/>
              </a:ext>
            </a:extLst>
          </p:cNvPr>
          <p:cNvSpPr txBox="1"/>
          <p:nvPr/>
        </p:nvSpPr>
        <p:spPr>
          <a:xfrm>
            <a:off x="539552" y="443711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[-]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317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7E5F894D-FF6D-04AB-1BE8-A66F9C039A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14672"/>
            <a:ext cx="7488832" cy="6228655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0BE7DF11-9E20-F171-A7D6-4E5CA77641E6}"/>
              </a:ext>
            </a:extLst>
          </p:cNvPr>
          <p:cNvSpPr txBox="1"/>
          <p:nvPr/>
        </p:nvSpPr>
        <p:spPr>
          <a:xfrm>
            <a:off x="7524328" y="548680"/>
            <a:ext cx="1234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[deg] and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∆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085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A2C5AD32-AEAD-6831-54A5-ADB92D457B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2"/>
          <a:stretch/>
        </p:blipFill>
        <p:spPr>
          <a:xfrm>
            <a:off x="1202500" y="573250"/>
            <a:ext cx="6738999" cy="5254009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F8EDC9DD-A4AC-F434-C1DE-645E08F474EB}"/>
              </a:ext>
            </a:extLst>
          </p:cNvPr>
          <p:cNvSpPr txBox="1"/>
          <p:nvPr/>
        </p:nvSpPr>
        <p:spPr>
          <a:xfrm>
            <a:off x="2555776" y="5932203"/>
            <a:ext cx="8857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highlight>
                  <a:srgbClr val="0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Strike angles [deg], </a:t>
            </a:r>
            <a:r>
              <a:rPr lang="en-US" sz="1600" i="1" dirty="0">
                <a:solidFill>
                  <a:schemeClr val="bg1"/>
                </a:solidFill>
                <a:highlight>
                  <a:srgbClr val="0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solidFill>
                  <a:schemeClr val="bg1"/>
                </a:solidFill>
                <a:highlight>
                  <a:srgbClr val="0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&lt;0.9, with </a:t>
            </a:r>
            <a:r>
              <a:rPr lang="en-US" sz="1600" i="1" dirty="0" err="1">
                <a:solidFill>
                  <a:schemeClr val="bg1"/>
                </a:solidFill>
                <a:highlight>
                  <a:srgbClr val="0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100" i="1" dirty="0" err="1">
                <a:solidFill>
                  <a:schemeClr val="bg1"/>
                </a:solidFill>
                <a:highlight>
                  <a:srgbClr val="0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zz</a:t>
            </a:r>
            <a:r>
              <a:rPr lang="en-US" sz="1600" i="1" dirty="0">
                <a:solidFill>
                  <a:schemeClr val="bg1"/>
                </a:solidFill>
                <a:highlight>
                  <a:srgbClr val="0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highlight>
                  <a:srgbClr val="0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[E]</a:t>
            </a:r>
            <a:r>
              <a:rPr lang="en-US" sz="1600" dirty="0">
                <a:highlight>
                  <a:srgbClr val="0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cs-CZ" sz="1600" dirty="0">
              <a:highlight>
                <a:srgbClr val="00008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C9D804F0-1418-8C5C-2ABA-5B9A18F7FFA0}"/>
              </a:ext>
            </a:extLst>
          </p:cNvPr>
          <p:cNvSpPr/>
          <p:nvPr/>
        </p:nvSpPr>
        <p:spPr>
          <a:xfrm>
            <a:off x="3347864" y="1853807"/>
            <a:ext cx="1361325" cy="1346448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8613DC4F-6157-7875-17D5-9D78273BB262}"/>
              </a:ext>
            </a:extLst>
          </p:cNvPr>
          <p:cNvSpPr txBox="1"/>
          <p:nvPr/>
        </p:nvSpPr>
        <p:spPr>
          <a:xfrm>
            <a:off x="7293427" y="908720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altLang="cs-CZ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Tzz</a:t>
            </a:r>
            <a:endParaRPr lang="cs-CZ" dirty="0"/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24FA671D-0C04-7480-5548-BF8BADF2F32A}"/>
              </a:ext>
            </a:extLst>
          </p:cNvPr>
          <p:cNvSpPr txBox="1"/>
          <p:nvPr/>
        </p:nvSpPr>
        <p:spPr>
          <a:xfrm>
            <a:off x="7941499" y="281998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47018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BC1D0D1-1595-B26D-3E72-925DE38F45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1" y="404664"/>
            <a:ext cx="4330110" cy="4578027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68B69E4A-0699-73DA-9E6D-599FC63A6CF2}"/>
              </a:ext>
            </a:extLst>
          </p:cNvPr>
          <p:cNvSpPr txBox="1"/>
          <p:nvPr/>
        </p:nvSpPr>
        <p:spPr>
          <a:xfrm>
            <a:off x="-2532037" y="5634368"/>
            <a:ext cx="127267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CHICXULUB: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gravity anomalies [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mGal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from EIGEN 6C4 and the strike angles;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right, the strikes and red dots for the cenotes 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5CDA97DC-F37B-801B-6CEC-C15BF727EE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" t="23750"/>
          <a:stretch/>
        </p:blipFill>
        <p:spPr>
          <a:xfrm>
            <a:off x="4402711" y="620688"/>
            <a:ext cx="4668688" cy="3772029"/>
          </a:xfrm>
          <a:prstGeom prst="rect">
            <a:avLst/>
          </a:prstGeom>
        </p:spPr>
      </p:pic>
      <p:sp>
        <p:nvSpPr>
          <p:cNvPr id="2" name="TextBox 18">
            <a:extLst>
              <a:ext uri="{FF2B5EF4-FFF2-40B4-BE49-F238E27FC236}">
                <a16:creationId xmlns:a16="http://schemas.microsoft.com/office/drawing/2014/main" id="{F7A81A47-584C-C447-C21D-B76D23465E1C}"/>
              </a:ext>
            </a:extLst>
          </p:cNvPr>
          <p:cNvSpPr txBox="1"/>
          <p:nvPr/>
        </p:nvSpPr>
        <p:spPr>
          <a:xfrm>
            <a:off x="539552" y="5015659"/>
            <a:ext cx="472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cs-CZ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AACC6675-E408-0682-6A8C-EA00A6AF099A}"/>
              </a:ext>
            </a:extLst>
          </p:cNvPr>
          <p:cNvSpPr txBox="1"/>
          <p:nvPr/>
        </p:nvSpPr>
        <p:spPr>
          <a:xfrm>
            <a:off x="2987824" y="5001564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[deg]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9506B7A-BEB8-4F48-9CD9-2C60C3166E0C}"/>
              </a:ext>
            </a:extLst>
          </p:cNvPr>
          <p:cNvSpPr txBox="1"/>
          <p:nvPr/>
        </p:nvSpPr>
        <p:spPr>
          <a:xfrm>
            <a:off x="7941169" y="4806633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[deg]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080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C14AF872-46ED-2482-FC0B-A56318E5E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78" y="116879"/>
            <a:ext cx="5581982" cy="6624242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1360960C-4507-4556-60B8-3BAF6BA79C75}"/>
              </a:ext>
            </a:extLst>
          </p:cNvPr>
          <p:cNvSpPr txBox="1"/>
          <p:nvPr/>
        </p:nvSpPr>
        <p:spPr>
          <a:xfrm>
            <a:off x="5724128" y="692696"/>
            <a:ext cx="309634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Satellite-derived gravity map of the </a:t>
            </a:r>
            <a:r>
              <a:rPr lang="en-US" sz="2000" b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Eastren</a:t>
            </a:r>
            <a:r>
              <a:rPr lang="en-US" sz="2000" b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Mediterranean area with the main tectonic features</a:t>
            </a:r>
          </a:p>
          <a:p>
            <a:pPr algn="l"/>
            <a:endParaRPr lang="en-US" sz="1800" b="0" i="1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(isoline density is 10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mGals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l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 Intraplate faults, </a:t>
            </a:r>
          </a:p>
          <a:p>
            <a:pPr algn="l"/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interplate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faults, </a:t>
            </a:r>
          </a:p>
          <a:p>
            <a:pPr algn="l"/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 the southern boundary of</a:t>
            </a:r>
          </a:p>
          <a:p>
            <a:pPr algn="l"/>
            <a:r>
              <a:rPr lang="cs-CZ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cs-CZ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Mediterranean</a:t>
            </a:r>
            <a:r>
              <a:rPr lang="cs-CZ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accretionary</a:t>
            </a:r>
            <a:r>
              <a:rPr lang="cs-CZ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belt</a:t>
            </a:r>
            <a:r>
              <a:rPr lang="cs-CZ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8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B980884-C006-6029-E13E-36405AB0A84D}"/>
              </a:ext>
            </a:extLst>
          </p:cNvPr>
          <p:cNvSpPr txBox="1"/>
          <p:nvPr/>
        </p:nvSpPr>
        <p:spPr>
          <a:xfrm>
            <a:off x="5884783" y="4581128"/>
            <a:ext cx="500404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cs-CZ" sz="14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Citation</a:t>
            </a:r>
            <a:r>
              <a:rPr lang="cs-CZ" sz="14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cs-CZ" sz="14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Eppelbaum</a:t>
            </a:r>
            <a:r>
              <a:rPr lang="cs-CZ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L.V.; </a:t>
            </a:r>
            <a:r>
              <a:rPr lang="cs-CZ" sz="14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Katz</a:t>
            </a:r>
            <a:r>
              <a:rPr lang="cs-CZ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Y.I.;</a:t>
            </a:r>
          </a:p>
          <a:p>
            <a:pPr algn="l"/>
            <a:r>
              <a:rPr lang="cs-CZ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Ben-</a:t>
            </a:r>
            <a:r>
              <a:rPr lang="cs-CZ" sz="14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Avraham</a:t>
            </a:r>
            <a:r>
              <a:rPr lang="cs-CZ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Z. </a:t>
            </a:r>
            <a:r>
              <a:rPr lang="cs-CZ" sz="14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Geodynamic</a:t>
            </a:r>
            <a:endParaRPr lang="cs-CZ" sz="1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Aspects of Magnetic Data Analysis</a:t>
            </a:r>
          </a:p>
          <a:p>
            <a:pPr algn="l"/>
            <a:r>
              <a:rPr lang="cs-CZ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cs-CZ" sz="14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Tectonic</a:t>
            </a:r>
            <a:r>
              <a:rPr lang="cs-CZ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cs-CZ" sz="14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Paleomagnetic</a:t>
            </a:r>
            <a:endParaRPr lang="cs-CZ" sz="1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cs-CZ" sz="14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Mapping</a:t>
            </a:r>
            <a:r>
              <a:rPr lang="cs-CZ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cs-CZ" sz="14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cs-CZ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4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Easternmost</a:t>
            </a:r>
            <a:endParaRPr lang="cs-CZ" sz="1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cs-CZ" sz="14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Mediterranean</a:t>
            </a:r>
            <a:r>
              <a:rPr lang="cs-CZ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 </a:t>
            </a:r>
            <a:r>
              <a:rPr lang="cs-CZ" sz="14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Review</a:t>
            </a:r>
            <a:r>
              <a:rPr lang="cs-CZ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cs-CZ" sz="1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Appl</a:t>
            </a:r>
            <a:r>
              <a:rPr lang="cs-CZ" sz="1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cs-CZ" sz="1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Sci</a:t>
            </a:r>
            <a:r>
              <a:rPr lang="cs-CZ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4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2023,</a:t>
            </a:r>
            <a:r>
              <a:rPr lang="cs-CZ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13, 10541.</a:t>
            </a:r>
            <a:endParaRPr lang="en-US" sz="1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cs-CZ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https://doi.org/10.3390/app131810541</a:t>
            </a:r>
          </a:p>
        </p:txBody>
      </p:sp>
    </p:spTree>
    <p:extLst>
      <p:ext uri="{BB962C8B-B14F-4D97-AF65-F5344CB8AC3E}">
        <p14:creationId xmlns:p14="http://schemas.microsoft.com/office/powerpoint/2010/main" val="2562257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98"/>
            <a:ext cx="6100927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0806794-4B4D-483C-A036-57E1C650B68D}"/>
              </a:ext>
            </a:extLst>
          </p:cNvPr>
          <p:cNvSpPr txBox="1"/>
          <p:nvPr/>
        </p:nvSpPr>
        <p:spPr>
          <a:xfrm>
            <a:off x="6412157" y="548680"/>
            <a:ext cx="24288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Gravity anomalies ∆</a:t>
            </a:r>
            <a:r>
              <a:rPr lang="en-US" i="1" dirty="0"/>
              <a:t>g</a:t>
            </a:r>
            <a:r>
              <a:rPr lang="en-US" dirty="0"/>
              <a:t> </a:t>
            </a:r>
          </a:p>
          <a:p>
            <a:r>
              <a:rPr lang="en-US" dirty="0"/>
              <a:t>in </a:t>
            </a:r>
            <a:r>
              <a:rPr lang="en-US" dirty="0" err="1"/>
              <a:t>miliGals</a:t>
            </a:r>
            <a:r>
              <a:rPr lang="en-US" dirty="0"/>
              <a:t> [</a:t>
            </a:r>
            <a:r>
              <a:rPr lang="en-US" dirty="0" err="1"/>
              <a:t>mGal</a:t>
            </a:r>
            <a:r>
              <a:rPr lang="en-US" dirty="0"/>
              <a:t>]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16103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4" y="-99392"/>
            <a:ext cx="3395118" cy="3816424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3"/>
          <a:stretch/>
        </p:blipFill>
        <p:spPr>
          <a:xfrm>
            <a:off x="3418772" y="836712"/>
            <a:ext cx="3045307" cy="3573016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8"/>
          <a:stretch/>
        </p:blipFill>
        <p:spPr>
          <a:xfrm>
            <a:off x="6062402" y="3344385"/>
            <a:ext cx="2987824" cy="3501008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A611A162-D45D-4FE7-BDB7-0AD4636D8585}"/>
              </a:ext>
            </a:extLst>
          </p:cNvPr>
          <p:cNvSpPr/>
          <p:nvPr/>
        </p:nvSpPr>
        <p:spPr>
          <a:xfrm>
            <a:off x="683568" y="4618486"/>
            <a:ext cx="5220072" cy="1232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xx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en-GB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</a:t>
            </a:r>
            <a:r>
              <a:rPr lang="en-US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i="1" baseline="-25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zz</a:t>
            </a:r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6BB669B-C57D-4B62-BAC4-15015D6AB50C}"/>
              </a:ext>
            </a:extLst>
          </p:cNvPr>
          <p:cNvSpPr txBox="1"/>
          <p:nvPr/>
        </p:nvSpPr>
        <p:spPr>
          <a:xfrm>
            <a:off x="4570455" y="6237312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North is up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095A0AD-A0CD-4948-ABA4-4227E7058F8F}"/>
              </a:ext>
            </a:extLst>
          </p:cNvPr>
          <p:cNvSpPr txBox="1"/>
          <p:nvPr/>
        </p:nvSpPr>
        <p:spPr>
          <a:xfrm>
            <a:off x="6732240" y="620688"/>
            <a:ext cx="23391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Main diagonal terms</a:t>
            </a:r>
          </a:p>
          <a:p>
            <a:r>
              <a:rPr lang="en-US" dirty="0"/>
              <a:t>of the </a:t>
            </a:r>
            <a:r>
              <a:rPr lang="en-US" dirty="0" err="1"/>
              <a:t>Marussi</a:t>
            </a:r>
            <a:r>
              <a:rPr lang="en-US" dirty="0"/>
              <a:t> tensor</a:t>
            </a:r>
          </a:p>
          <a:p>
            <a:r>
              <a:rPr lang="en-US" dirty="0"/>
              <a:t>in </a:t>
            </a:r>
            <a:r>
              <a:rPr lang="en-US" dirty="0" err="1"/>
              <a:t>Eötvös</a:t>
            </a:r>
            <a:r>
              <a:rPr lang="en-US" dirty="0"/>
              <a:t> [E]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51600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32" y="351826"/>
            <a:ext cx="2238375" cy="1899920"/>
          </a:xfrm>
          <a:prstGeom prst="rect">
            <a:avLst/>
          </a:prstGeom>
        </p:spPr>
      </p:pic>
      <p:pic>
        <p:nvPicPr>
          <p:cNvPr id="12" name="Obrázek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20591"/>
            <a:ext cx="2253615" cy="1911985"/>
          </a:xfrm>
          <a:prstGeom prst="rect">
            <a:avLst/>
          </a:prstGeom>
        </p:spPr>
      </p:pic>
      <p:pic>
        <p:nvPicPr>
          <p:cNvPr id="13" name="Obrázek 1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51826"/>
            <a:ext cx="2236470" cy="1899920"/>
          </a:xfrm>
          <a:prstGeom prst="rect">
            <a:avLst/>
          </a:prstGeom>
        </p:spPr>
      </p:pic>
      <p:pic>
        <p:nvPicPr>
          <p:cNvPr id="15" name="Obrázek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129" y="2420888"/>
            <a:ext cx="2292350" cy="1943735"/>
          </a:xfrm>
          <a:prstGeom prst="rect">
            <a:avLst/>
          </a:prstGeom>
        </p:spPr>
      </p:pic>
      <p:pic>
        <p:nvPicPr>
          <p:cNvPr id="16" name="Obrázek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875" y="2453273"/>
            <a:ext cx="2254250" cy="1911350"/>
          </a:xfrm>
          <a:prstGeom prst="rect">
            <a:avLst/>
          </a:prstGeom>
        </p:spPr>
      </p:pic>
      <p:pic>
        <p:nvPicPr>
          <p:cNvPr id="17" name="Obrázek 16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568" y="4566150"/>
            <a:ext cx="2330557" cy="1869345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426080" y="2389165"/>
            <a:ext cx="4572000" cy="437799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Lake </a:t>
            </a:r>
            <a:r>
              <a:rPr lang="en-GB" b="1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Vostok</a:t>
            </a:r>
            <a:endParaRPr lang="en-GB" b="1" dirty="0">
              <a:solidFill>
                <a:srgbClr val="00B0F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East Antarctica</a:t>
            </a:r>
            <a:endParaRPr lang="cs-CZ" dirty="0">
              <a:solidFill>
                <a:srgbClr val="00B0F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complete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Marussi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tensor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the second derivatives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ij</a:t>
            </a:r>
            <a:r>
              <a:rPr lang="en-GB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[E]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organized as follows:</a:t>
            </a:r>
            <a:endParaRPr lang="cs-CZ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</a:t>
            </a:r>
            <a:r>
              <a:rPr lang="en-GB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xx</a:t>
            </a:r>
            <a:r>
              <a:rPr lang="en-GB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GB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xy</a:t>
            </a:r>
            <a:r>
              <a:rPr lang="en-GB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GB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xz</a:t>
            </a:r>
            <a:r>
              <a:rPr lang="en-GB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cs-CZ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GB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</a:t>
            </a:r>
            <a:r>
              <a:rPr lang="en-GB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yy</a:t>
            </a:r>
            <a:r>
              <a:rPr lang="en-GB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GB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yz</a:t>
            </a:r>
            <a:r>
              <a:rPr lang="en-GB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cs-CZ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GB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</a:t>
            </a:r>
            <a:r>
              <a:rPr lang="en-US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i="1" baseline="-25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zz</a:t>
            </a:r>
            <a:endParaRPr lang="cs-CZ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sz="16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cs-CZ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4156115" y="4885287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North is right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 is up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087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737EFB5F-7B38-4739-952A-2CC65A380905}"/>
              </a:ext>
            </a:extLst>
          </p:cNvPr>
          <p:cNvSpPr txBox="1"/>
          <p:nvPr/>
        </p:nvSpPr>
        <p:spPr>
          <a:xfrm>
            <a:off x="7092280" y="1844824"/>
            <a:ext cx="13837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Strike angles</a:t>
            </a:r>
          </a:p>
          <a:p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[deg]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28CA9AE-4447-4431-8DF4-DF7113D015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640" y="130324"/>
            <a:ext cx="4378719" cy="65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311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5155614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AED7E8E4-21CA-445E-A70C-39CC85EB13B6}"/>
              </a:ext>
            </a:extLst>
          </p:cNvPr>
          <p:cNvSpPr txBox="1"/>
          <p:nvPr/>
        </p:nvSpPr>
        <p:spPr>
          <a:xfrm>
            <a:off x="6516216" y="908720"/>
            <a:ext cx="259456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[-]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  … dilatation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Blue compression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446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76DB0872-7EB8-4770-B1D5-D0843DAA6EC0}"/>
              </a:ext>
            </a:extLst>
          </p:cNvPr>
          <p:cNvSpPr txBox="1"/>
          <p:nvPr/>
        </p:nvSpPr>
        <p:spPr>
          <a:xfrm>
            <a:off x="7740352" y="1340768"/>
            <a:ext cx="930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[deg]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FBC3A33-B726-43B4-95FE-1B9193B555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38060"/>
            <a:ext cx="5712246" cy="658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67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cs-CZ" dirty="0"/>
              <a:t>Few </a:t>
            </a:r>
            <a:endParaRPr lang="cs-CZ" altLang="cs-CZ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692696"/>
            <a:ext cx="8363272" cy="5433467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cs-C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</a:p>
          <a:p>
            <a:pPr marL="0" indent="0" eaLnBrk="1" hangingPunct="1">
              <a:buNone/>
            </a:pPr>
            <a:r>
              <a:rPr lang="en-US" altLang="cs-C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virtual deformations  </a:t>
            </a:r>
          </a:p>
          <a:p>
            <a:pPr marL="0" indent="0" eaLnBrk="1" hangingPunct="1">
              <a:buNone/>
            </a:pPr>
            <a:r>
              <a:rPr lang="en-US" altLang="cs-C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</a:t>
            </a:r>
            <a:r>
              <a:rPr lang="en-US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[-]</a:t>
            </a:r>
            <a:endParaRPr lang="cs-CZ" altLang="cs-CZ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892" name="Picture 4" descr="Chartum-virt-de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15233"/>
            <a:ext cx="4464893" cy="6742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1619672" y="4869160"/>
            <a:ext cx="2203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800" dirty="0">
                <a:solidFill>
                  <a:srgbClr val="FF3300"/>
                </a:solidFill>
              </a:rPr>
              <a:t>red</a:t>
            </a:r>
            <a:r>
              <a:rPr lang="en-US" altLang="cs-CZ" sz="1800" dirty="0"/>
              <a:t>…   dilatation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800" dirty="0">
                <a:solidFill>
                  <a:schemeClr val="accent2"/>
                </a:solidFill>
              </a:rPr>
              <a:t>blue …</a:t>
            </a:r>
            <a:r>
              <a:rPr lang="en-US" altLang="cs-CZ" sz="1800" dirty="0"/>
              <a:t>compression</a:t>
            </a:r>
            <a:endParaRPr lang="cs-CZ" altLang="cs-CZ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4"/>
          <a:stretch/>
        </p:blipFill>
        <p:spPr>
          <a:xfrm>
            <a:off x="251520" y="260647"/>
            <a:ext cx="7198427" cy="6564879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B0020F5-2290-9243-AB6D-9088F78E6B15}"/>
              </a:ext>
            </a:extLst>
          </p:cNvPr>
          <p:cNvSpPr txBox="1"/>
          <p:nvPr/>
        </p:nvSpPr>
        <p:spPr>
          <a:xfrm>
            <a:off x="7474280" y="404664"/>
            <a:ext cx="115288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Egypt</a:t>
            </a: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Tzz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[E]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821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58578EC-45EB-F44E-BD51-838B508517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56297"/>
            <a:ext cx="6903564" cy="6545406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A7E33498-9CAA-D508-991C-DBEF6423A172}"/>
              </a:ext>
            </a:extLst>
          </p:cNvPr>
          <p:cNvSpPr txBox="1"/>
          <p:nvPr/>
        </p:nvSpPr>
        <p:spPr>
          <a:xfrm>
            <a:off x="8016741" y="845285"/>
            <a:ext cx="823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cs-CZ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cs-CZ" altLang="cs-CZ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cs-CZ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072CB979-0175-ECDE-F994-7A0D788484FB}"/>
              </a:ext>
            </a:extLst>
          </p:cNvPr>
          <p:cNvSpPr txBox="1"/>
          <p:nvPr/>
        </p:nvSpPr>
        <p:spPr>
          <a:xfrm>
            <a:off x="7842395" y="845285"/>
            <a:ext cx="98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endParaRPr lang="cs-CZ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46F9775-CB53-0704-032E-164B366DA1FC}"/>
              </a:ext>
            </a:extLst>
          </p:cNvPr>
          <p:cNvSpPr txBox="1"/>
          <p:nvPr/>
        </p:nvSpPr>
        <p:spPr>
          <a:xfrm>
            <a:off x="215516" y="3889548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Great Sand Sea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hypothetical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paleolake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C1ADF3D-FC8E-F826-BF92-A24F64D55C10}"/>
              </a:ext>
            </a:extLst>
          </p:cNvPr>
          <p:cNvSpPr txBox="1"/>
          <p:nvPr/>
        </p:nvSpPr>
        <p:spPr>
          <a:xfrm>
            <a:off x="376949" y="614452"/>
            <a:ext cx="971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Egypt</a:t>
            </a:r>
            <a:endParaRPr lang="cs-C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4C85B1A9-5162-B8D0-90E1-AAE31E048A62}"/>
              </a:ext>
            </a:extLst>
          </p:cNvPr>
          <p:cNvSpPr/>
          <p:nvPr/>
        </p:nvSpPr>
        <p:spPr>
          <a:xfrm>
            <a:off x="2699792" y="1614909"/>
            <a:ext cx="1152128" cy="273630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1694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D5F16640-E1D0-3A0F-E90C-0B67AEAC37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249" y="1714106"/>
            <a:ext cx="5694767" cy="5162201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4" y="48097"/>
            <a:ext cx="3434249" cy="2333228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5444FA87-91EF-DE4E-CD91-903C4E780382}"/>
              </a:ext>
            </a:extLst>
          </p:cNvPr>
          <p:cNvSpPr txBox="1"/>
          <p:nvPr/>
        </p:nvSpPr>
        <p:spPr>
          <a:xfrm>
            <a:off x="3635896" y="159955"/>
            <a:ext cx="213391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Ghawar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Saudi Arabia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combed strike angles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oil/gas fields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8FEDD07-D83D-3777-5A34-8C458C984C35}"/>
              </a:ext>
            </a:extLst>
          </p:cNvPr>
          <p:cNvSpPr txBox="1"/>
          <p:nvPr/>
        </p:nvSpPr>
        <p:spPr>
          <a:xfrm>
            <a:off x="5956477" y="159955"/>
            <a:ext cx="23246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everywhere EIGEN 6C4 used</a:t>
            </a:r>
            <a:endParaRPr lang="cs-CZ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76B01F80-8DE9-4576-D2CB-AE8D21062F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337" t="26513" r="31889" b="5962"/>
          <a:stretch/>
        </p:blipFill>
        <p:spPr>
          <a:xfrm>
            <a:off x="0" y="2551956"/>
            <a:ext cx="3203848" cy="433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29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281AA179-5A41-2CC3-1AED-56F9F6C6DF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042" y="1752528"/>
            <a:ext cx="5582958" cy="506084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9652333-43A4-E92E-8EB4-4633F8E7D2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24"/>
            <a:ext cx="4680520" cy="3721836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57374681-6D2A-1078-E611-9C1C77287DCF}"/>
              </a:ext>
            </a:extLst>
          </p:cNvPr>
          <p:cNvSpPr txBox="1"/>
          <p:nvPr/>
        </p:nvSpPr>
        <p:spPr>
          <a:xfrm>
            <a:off x="7812360" y="980728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[deg]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44689DC-BAC1-24ED-3FA5-31BF477ECD9F}"/>
              </a:ext>
            </a:extLst>
          </p:cNvPr>
          <p:cNvSpPr txBox="1"/>
          <p:nvPr/>
        </p:nvSpPr>
        <p:spPr>
          <a:xfrm>
            <a:off x="467544" y="388021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[m]</a:t>
            </a:r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E58D5335-BA8E-DBF5-46BA-5898A814F1F3}"/>
              </a:ext>
            </a:extLst>
          </p:cNvPr>
          <p:cNvSpPr txBox="1"/>
          <p:nvPr/>
        </p:nvSpPr>
        <p:spPr>
          <a:xfrm>
            <a:off x="475354" y="4869160"/>
            <a:ext cx="42051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blue colour </a:t>
            </a:r>
          </a:p>
          <a:p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means direction to north of  east </a:t>
            </a:r>
          </a:p>
          <a:p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 red </a:t>
            </a:r>
            <a:r>
              <a:rPr lang="en-GB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color</a:t>
            </a:r>
            <a:endParaRPr lang="en-GB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east from south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cs-CZ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31141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A2125BEF-A5B4-43B8-7859-936449AA0B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>
          <a:xfrm>
            <a:off x="25132" y="48134"/>
            <a:ext cx="5669915" cy="389238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9E001B8-11E8-7D36-2407-CA2AE53096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438" t="23577" r="24013"/>
          <a:stretch/>
        </p:blipFill>
        <p:spPr>
          <a:xfrm>
            <a:off x="343511" y="4005064"/>
            <a:ext cx="3168352" cy="2425714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DECC66FD-3C59-1919-99AE-8E1101C1A4F0}"/>
              </a:ext>
            </a:extLst>
          </p:cNvPr>
          <p:cNvSpPr txBox="1"/>
          <p:nvPr/>
        </p:nvSpPr>
        <p:spPr>
          <a:xfrm>
            <a:off x="467544" y="6481166"/>
            <a:ext cx="6575236" cy="376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(left bottom) </a:t>
            </a:r>
            <a:r>
              <a:rPr lang="cs-CZ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Afifi</a:t>
            </a:r>
            <a:r>
              <a:rPr lang="cs-CZ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cs-CZ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Aramco</a:t>
            </a:r>
            <a:r>
              <a:rPr lang="cs-CZ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cs-CZ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Ghawar</a:t>
            </a:r>
            <a:r>
              <a:rPr lang="cs-CZ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cs-CZ" sz="1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cs-CZ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Anatomy </a:t>
            </a:r>
            <a:r>
              <a:rPr lang="cs-CZ" sz="1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cs-CZ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cs-CZ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World’s</a:t>
            </a:r>
            <a:r>
              <a:rPr lang="cs-CZ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Largest</a:t>
            </a:r>
            <a:r>
              <a:rPr lang="cs-CZ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Oil</a:t>
            </a:r>
            <a:r>
              <a:rPr lang="cs-CZ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Field</a:t>
            </a:r>
            <a:r>
              <a:rPr lang="en-US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lang="cs-CZ" sz="14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BE4A9F37-9AF8-99B3-65AB-F401CDA17F5E}"/>
              </a:ext>
            </a:extLst>
          </p:cNvPr>
          <p:cNvSpPr txBox="1"/>
          <p:nvPr/>
        </p:nvSpPr>
        <p:spPr>
          <a:xfrm>
            <a:off x="5940152" y="620688"/>
            <a:ext cx="67233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[deg]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Strike angles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b&amp;w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version)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factors &lt;0,1&gt;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A5D00358-2B0E-08D9-0EC9-5F90B08288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496" y="2444637"/>
            <a:ext cx="4536504" cy="411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0686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4A6A5-71B7-9AF0-0CEA-767A7B48B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7B092AC2-0CF9-A018-B85A-6A679AAE9D27}"/>
              </a:ext>
            </a:extLst>
          </p:cNvPr>
          <p:cNvSpPr txBox="1"/>
          <p:nvPr/>
        </p:nvSpPr>
        <p:spPr>
          <a:xfrm>
            <a:off x="5707118" y="3978823"/>
            <a:ext cx="273344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Moon</a:t>
            </a:r>
            <a:endParaRPr lang="cs-CZ" sz="4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F8CFD7E-B2EE-5C04-4A38-2FFC318A0B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" t="7620" r="4149" b="-598"/>
          <a:stretch/>
        </p:blipFill>
        <p:spPr>
          <a:xfrm>
            <a:off x="-56967" y="476672"/>
            <a:ext cx="7986663" cy="644499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5438070-1409-91A0-D596-3E66BB801A62}"/>
              </a:ext>
            </a:extLst>
          </p:cNvPr>
          <p:cNvSpPr txBox="1"/>
          <p:nvPr/>
        </p:nvSpPr>
        <p:spPr>
          <a:xfrm>
            <a:off x="6156176" y="404664"/>
            <a:ext cx="22445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Bradley Hand ITC" panose="03070402050302030203" pitchFamily="66" charset="0"/>
                <a:cs typeface="Times New Roman" panose="02020603050405020304" pitchFamily="18" charset="0"/>
              </a:rPr>
              <a:t>The Moon</a:t>
            </a:r>
            <a:endParaRPr lang="cs-CZ" sz="4000" b="1" dirty="0">
              <a:latin typeface="Bradley Hand ITC" panose="03070402050302030203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915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3"/>
          <a:srcRect l="18155" t="27521" r="17780" b="11001"/>
          <a:stretch/>
        </p:blipFill>
        <p:spPr>
          <a:xfrm>
            <a:off x="0" y="763121"/>
            <a:ext cx="8829707" cy="444852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5AF6D775-8B69-4895-8203-6A9B38EFA8F2}"/>
              </a:ext>
            </a:extLst>
          </p:cNvPr>
          <p:cNvSpPr txBox="1"/>
          <p:nvPr/>
        </p:nvSpPr>
        <p:spPr>
          <a:xfrm>
            <a:off x="8471615" y="731123"/>
            <a:ext cx="103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mGal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9250C64A-80B1-4BA8-B01C-FB68E96B3E70}"/>
              </a:ext>
            </a:extLst>
          </p:cNvPr>
          <p:cNvSpPr/>
          <p:nvPr/>
        </p:nvSpPr>
        <p:spPr>
          <a:xfrm>
            <a:off x="1259632" y="5445224"/>
            <a:ext cx="66247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gravity anomalies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Δg</a:t>
            </a:r>
            <a:r>
              <a:rPr lang="en-GB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the Moon</a:t>
            </a:r>
          </a:p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GSFC NASA gravity model GRGM1200A (Lemoine et al 2014), cut at maximum d/o= 600.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F593AB5-6FA7-4319-A252-00CFF4AA75C5}"/>
              </a:ext>
            </a:extLst>
          </p:cNvPr>
          <p:cNvSpPr txBox="1"/>
          <p:nvPr/>
        </p:nvSpPr>
        <p:spPr>
          <a:xfrm>
            <a:off x="1115616" y="61559"/>
            <a:ext cx="30828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Moon series</a:t>
            </a:r>
            <a:endParaRPr lang="cs-CZ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48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795628" y="-2767"/>
            <a:ext cx="669674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Copernicus topography</a:t>
            </a:r>
          </a:p>
          <a:p>
            <a:endParaRPr lang="en-US" dirty="0"/>
          </a:p>
          <a:p>
            <a:r>
              <a:rPr lang="en-US" sz="1400" dirty="0"/>
              <a:t>All the craters and </a:t>
            </a:r>
            <a:r>
              <a:rPr lang="en-US" sz="1400" dirty="0" err="1"/>
              <a:t>maria</a:t>
            </a:r>
            <a:r>
              <a:rPr lang="en-US" sz="1400" dirty="0"/>
              <a:t>:</a:t>
            </a:r>
          </a:p>
          <a:p>
            <a:r>
              <a:rPr lang="en-US" sz="1400" dirty="0"/>
              <a:t>Photo Google Moon,</a:t>
            </a:r>
          </a:p>
          <a:p>
            <a:r>
              <a:rPr lang="en-US" sz="1400" dirty="0"/>
              <a:t>our figures LRO LOLA</a:t>
            </a:r>
            <a:endParaRPr lang="cs-CZ" sz="1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28" y="1458552"/>
            <a:ext cx="7200800" cy="5399448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3"/>
          <a:srcRect l="33463" t="23422" r="16926" b="7181"/>
          <a:stretch/>
        </p:blipFill>
        <p:spPr>
          <a:xfrm>
            <a:off x="-252536" y="0"/>
            <a:ext cx="4536504" cy="3384376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CE24546B-B89A-43AC-9FA3-5BD29893A2D8}"/>
              </a:ext>
            </a:extLst>
          </p:cNvPr>
          <p:cNvSpPr txBox="1"/>
          <p:nvPr/>
        </p:nvSpPr>
        <p:spPr>
          <a:xfrm>
            <a:off x="251520" y="5301208"/>
            <a:ext cx="2146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Figs. Supp. 8-19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series for Copernicus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813672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616116" y="620688"/>
            <a:ext cx="32763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Copernicus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main crater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and Copernicus H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older, bigger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in SE direction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55" y="260648"/>
            <a:ext cx="4614245" cy="4005064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6"/>
          <a:stretch/>
        </p:blipFill>
        <p:spPr>
          <a:xfrm>
            <a:off x="4792509" y="2492896"/>
            <a:ext cx="4311510" cy="3875085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E3B4B8B1-6EFB-43F7-A9A2-7A5CBDD2E92D}"/>
              </a:ext>
            </a:extLst>
          </p:cNvPr>
          <p:cNvSpPr txBox="1"/>
          <p:nvPr/>
        </p:nvSpPr>
        <p:spPr>
          <a:xfrm>
            <a:off x="1476711" y="4725144"/>
            <a:ext cx="2403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∆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Tzz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[E]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6296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915816" y="212922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Copernicus and Copernicus H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92696"/>
            <a:ext cx="6898561" cy="599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6468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70" y="131444"/>
            <a:ext cx="2640833" cy="2292184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862" y="75066"/>
            <a:ext cx="2670139" cy="2317623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7001"/>
            <a:ext cx="2640832" cy="229218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927" y="2348429"/>
            <a:ext cx="2655259" cy="230470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530" y="2276872"/>
            <a:ext cx="2640832" cy="229218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6"/>
          <a:stretch/>
        </p:blipFill>
        <p:spPr>
          <a:xfrm>
            <a:off x="6191567" y="4505247"/>
            <a:ext cx="2515795" cy="2261138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13AA9003-C405-4B55-8054-95A5E0A34FCC}"/>
              </a:ext>
            </a:extLst>
          </p:cNvPr>
          <p:cNvSpPr txBox="1"/>
          <p:nvPr/>
        </p:nvSpPr>
        <p:spPr>
          <a:xfrm>
            <a:off x="720436" y="5157192"/>
            <a:ext cx="4690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Supp. 11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Marussi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tensor for Copernicus [E]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6804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948264" y="548680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Copernicus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2530"/>
            <a:ext cx="4437078" cy="375236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7"/>
          <a:stretch/>
        </p:blipFill>
        <p:spPr>
          <a:xfrm>
            <a:off x="4283968" y="2636912"/>
            <a:ext cx="4773445" cy="4077072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E37FDA9D-9E27-4D1A-94E7-8BC7F339D5CE}"/>
              </a:ext>
            </a:extLst>
          </p:cNvPr>
          <p:cNvSpPr txBox="1"/>
          <p:nvPr/>
        </p:nvSpPr>
        <p:spPr>
          <a:xfrm>
            <a:off x="1547664" y="4509120"/>
            <a:ext cx="18517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Figs. Supp. 12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a,b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invariants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[s-4], s[-6]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1619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E4E6B712-33F8-4514-864A-543A9C2E87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82100"/>
            <a:ext cx="7438175" cy="6075900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7060650" y="347448"/>
            <a:ext cx="2664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Copernicus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strike angles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[deg]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and topography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7034723" y="58772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133008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0"/>
            <a:ext cx="6656194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5AB7305-4192-4608-B4B7-A86406BD4BB3}"/>
              </a:ext>
            </a:extLst>
          </p:cNvPr>
          <p:cNvSpPr txBox="1"/>
          <p:nvPr/>
        </p:nvSpPr>
        <p:spPr>
          <a:xfrm>
            <a:off x="7884368" y="155679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[-]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4070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364"/>
            <a:ext cx="9144000" cy="655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6606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364"/>
            <a:ext cx="9144000" cy="655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2084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98" y="0"/>
            <a:ext cx="84430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39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98" y="0"/>
            <a:ext cx="84430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140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876256" y="372315"/>
            <a:ext cx="21267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Mare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Crisium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dirty="0"/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topography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667959"/>
            <a:ext cx="6912768" cy="518347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-976" t="34945" r="6876" b="5837"/>
          <a:stretch/>
        </p:blipFill>
        <p:spPr>
          <a:xfrm>
            <a:off x="-4302224" y="0"/>
            <a:ext cx="8604448" cy="2852936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583C2F60-E9B2-4441-9D79-1FB2164A0EEB}"/>
              </a:ext>
            </a:extLst>
          </p:cNvPr>
          <p:cNvSpPr/>
          <p:nvPr/>
        </p:nvSpPr>
        <p:spPr>
          <a:xfrm>
            <a:off x="395536" y="544522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Figs. Supp. 44-49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series for Mare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Crisium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07056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56176" y="260648"/>
            <a:ext cx="1642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Crisium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0"/>
            <a:ext cx="4772723" cy="3703633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1"/>
          <a:stretch/>
        </p:blipFill>
        <p:spPr>
          <a:xfrm>
            <a:off x="4358217" y="2852936"/>
            <a:ext cx="4735997" cy="383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351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9CD65718-6827-4588-8E9C-6DEE94BC39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87" y="619218"/>
            <a:ext cx="8337484" cy="6036616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7380312" y="292006"/>
            <a:ext cx="1642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Crisium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[deg]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2273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7418530" y="290355"/>
            <a:ext cx="1642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Crisium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69332"/>
            <a:ext cx="6984776" cy="619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5326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782E625A-6569-4BD3-8C66-FC2A6AF8A23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49" y="546820"/>
            <a:ext cx="8826902" cy="5292221"/>
          </a:xfrm>
          <a:prstGeom prst="rect">
            <a:avLst/>
          </a:prstGeom>
          <a:noFill/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5E40FC7-AD4E-4094-A615-2E51D8E53A7D}"/>
              </a:ext>
            </a:extLst>
          </p:cNvPr>
          <p:cNvSpPr txBox="1"/>
          <p:nvPr/>
        </p:nvSpPr>
        <p:spPr>
          <a:xfrm>
            <a:off x="1403648" y="5949280"/>
            <a:ext cx="66736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Catena Michelson near the crater Michelson, the far side of the Moon;</a:t>
            </a:r>
          </a:p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LOLA topography [m] and  the strike angles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GB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], </a:t>
            </a:r>
          </a:p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strongly combed along with the long axis of catena.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AED3ED8-EA4C-0828-977D-7A2FC5012A44}"/>
              </a:ext>
            </a:extLst>
          </p:cNvPr>
          <p:cNvSpPr txBox="1"/>
          <p:nvPr/>
        </p:nvSpPr>
        <p:spPr>
          <a:xfrm>
            <a:off x="2627784" y="17748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Moon, catena Michelson, strike angles 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842495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9144000" cy="655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7765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CD81672A-38F1-9D61-0FAB-4D6069913A9F}"/>
              </a:ext>
            </a:extLst>
          </p:cNvPr>
          <p:cNvSpPr txBox="1"/>
          <p:nvPr/>
        </p:nvSpPr>
        <p:spPr>
          <a:xfrm>
            <a:off x="5940152" y="2276872"/>
            <a:ext cx="2937664" cy="1523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Mars</a:t>
            </a:r>
          </a:p>
          <a:p>
            <a:pPr algn="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MOLA topography </a:t>
            </a:r>
          </a:p>
          <a:p>
            <a:pPr algn="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[km]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A17FE95-27AA-347B-B75D-0C7DC625B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9" t="9724" r="5437" b="10149"/>
          <a:stretch/>
        </p:blipFill>
        <p:spPr>
          <a:xfrm>
            <a:off x="37402" y="524133"/>
            <a:ext cx="6256085" cy="5398304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D231937-7D1C-E6F7-946D-E52D5A520BAF}"/>
              </a:ext>
            </a:extLst>
          </p:cNvPr>
          <p:cNvSpPr txBox="1"/>
          <p:nvPr/>
        </p:nvSpPr>
        <p:spPr>
          <a:xfrm>
            <a:off x="6591076" y="5922437"/>
            <a:ext cx="23995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and rotate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(only in pptx version, © A.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Bezd</a:t>
            </a:r>
            <a:r>
              <a:rPr lang="cs-CZ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ě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k)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336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FB1F8-C116-C80F-D768-922CBE2F5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E47077EE-0B5C-058D-E6C7-68CF2536D6F0}"/>
              </a:ext>
            </a:extLst>
          </p:cNvPr>
          <p:cNvSpPr txBox="1"/>
          <p:nvPr/>
        </p:nvSpPr>
        <p:spPr>
          <a:xfrm flipH="1">
            <a:off x="7500959" y="2420888"/>
            <a:ext cx="16104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∆g [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contour lines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MOLA [m]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17A8127-B3E9-3F21-9DEB-846E6B158D2B}"/>
              </a:ext>
            </a:extLst>
          </p:cNvPr>
          <p:cNvSpPr txBox="1"/>
          <p:nvPr/>
        </p:nvSpPr>
        <p:spPr>
          <a:xfrm>
            <a:off x="0" y="188639"/>
            <a:ext cx="92525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Utopia Planitia                         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 Olympus volcano, left down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Isidis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basin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993CC74-FC6E-B429-E468-8C6F28E1CE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4"/>
          <a:stretch>
            <a:fillRect/>
          </a:stretch>
        </p:blipFill>
        <p:spPr>
          <a:xfrm>
            <a:off x="54259" y="1196752"/>
            <a:ext cx="7446700" cy="481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3904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B1EAD-A365-0FF4-4486-F71C5D581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F457C3CF-F52A-5B53-BBF7-5B991B82D636}"/>
              </a:ext>
            </a:extLst>
          </p:cNvPr>
          <p:cNvSpPr txBox="1"/>
          <p:nvPr/>
        </p:nvSpPr>
        <p:spPr>
          <a:xfrm flipH="1">
            <a:off x="7500960" y="2420888"/>
            <a:ext cx="16104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[E]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contour lines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MOLA [m]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93F47E8-50C5-5E54-500A-1B4D224F1396}"/>
              </a:ext>
            </a:extLst>
          </p:cNvPr>
          <p:cNvSpPr txBox="1"/>
          <p:nvPr/>
        </p:nvSpPr>
        <p:spPr>
          <a:xfrm>
            <a:off x="0" y="188639"/>
            <a:ext cx="92525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Utopia Planitia                         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 Olympus volcano, left down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Isidis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basin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2F23C72-1B0A-2F09-7364-7017BF1EE1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6"/>
          <a:stretch>
            <a:fillRect/>
          </a:stretch>
        </p:blipFill>
        <p:spPr>
          <a:xfrm>
            <a:off x="179512" y="1268760"/>
            <a:ext cx="7596336" cy="498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61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ECB83649-5FDA-C46D-5435-5235A981E4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2"/>
          <a:stretch>
            <a:fillRect/>
          </a:stretch>
        </p:blipFill>
        <p:spPr>
          <a:xfrm>
            <a:off x="179512" y="1052736"/>
            <a:ext cx="7321448" cy="5354336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1E4ADF2-12D8-43DE-D4EE-75222BEC595D}"/>
              </a:ext>
            </a:extLst>
          </p:cNvPr>
          <p:cNvSpPr txBox="1"/>
          <p:nvPr/>
        </p:nvSpPr>
        <p:spPr>
          <a:xfrm flipH="1">
            <a:off x="7500960" y="2420888"/>
            <a:ext cx="16104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strike angles [deg]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 contour lines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MOLA [m]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2264BDF-20CA-F714-C7AC-537F039B5E4C}"/>
              </a:ext>
            </a:extLst>
          </p:cNvPr>
          <p:cNvSpPr txBox="1"/>
          <p:nvPr/>
        </p:nvSpPr>
        <p:spPr>
          <a:xfrm>
            <a:off x="0" y="188639"/>
            <a:ext cx="9252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Utopia Planitia                         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 Olympus volcano, left down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Isidis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basin,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typical signal for </a:t>
            </a:r>
            <a:r>
              <a:rPr lang="el-G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 </a:t>
            </a:r>
          </a:p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3008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904E5-F99E-FD93-FB87-499FB5F05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1BC77482-C8F8-F9BD-F7F5-46622B42B1D7}"/>
              </a:ext>
            </a:extLst>
          </p:cNvPr>
          <p:cNvSpPr txBox="1"/>
          <p:nvPr/>
        </p:nvSpPr>
        <p:spPr>
          <a:xfrm flipH="1">
            <a:off x="7500960" y="2420888"/>
            <a:ext cx="16104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def.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[-]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 contour lines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MOLA [m]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7179E86-8890-8B83-E9B1-CDA6CD0680C1}"/>
              </a:ext>
            </a:extLst>
          </p:cNvPr>
          <p:cNvSpPr txBox="1"/>
          <p:nvPr/>
        </p:nvSpPr>
        <p:spPr>
          <a:xfrm>
            <a:off x="0" y="188639"/>
            <a:ext cx="9252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Utopia Planitia                         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 Olympus volcano, left down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Isidis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basin,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typical signal for </a:t>
            </a:r>
            <a:r>
              <a:rPr lang="el-G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 </a:t>
            </a:r>
          </a:p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CBDD4B1-2246-799A-53BC-F888FCD629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3"/>
          <a:stretch>
            <a:fillRect/>
          </a:stretch>
        </p:blipFill>
        <p:spPr>
          <a:xfrm>
            <a:off x="241205" y="1204302"/>
            <a:ext cx="7242590" cy="523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825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5C83C-1662-1736-395D-48A70BCAC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502B3DBA-A1F5-18FF-9708-5E1ABCD96D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6"/>
          <a:stretch>
            <a:fillRect/>
          </a:stretch>
        </p:blipFill>
        <p:spPr>
          <a:xfrm>
            <a:off x="178350" y="1412776"/>
            <a:ext cx="8478180" cy="5054443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E4F3242-42EC-F731-73DF-D317E2BEB9CE}"/>
              </a:ext>
            </a:extLst>
          </p:cNvPr>
          <p:cNvSpPr txBox="1"/>
          <p:nvPr/>
        </p:nvSpPr>
        <p:spPr>
          <a:xfrm flipH="1">
            <a:off x="7380312" y="908720"/>
            <a:ext cx="16104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of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strike angles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contour lines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MOLA [m]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A6D8E0C-ED9D-AACA-9B49-E4FFDECF85C3}"/>
              </a:ext>
            </a:extLst>
          </p:cNvPr>
          <p:cNvSpPr txBox="1"/>
          <p:nvPr/>
        </p:nvSpPr>
        <p:spPr>
          <a:xfrm>
            <a:off x="0" y="188639"/>
            <a:ext cx="9252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Utopia Planitia                         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 Olympus volcano, left down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Isidis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basin,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typical signal for </a:t>
            </a:r>
            <a:r>
              <a:rPr lang="el-G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</a:t>
            </a:r>
          </a:p>
          <a:p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724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2701F-7698-24FD-1E91-C2DD91996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F4236C78-C5EB-C132-F1D1-E2840A29024B}"/>
              </a:ext>
            </a:extLst>
          </p:cNvPr>
          <p:cNvSpPr txBox="1"/>
          <p:nvPr/>
        </p:nvSpPr>
        <p:spPr>
          <a:xfrm>
            <a:off x="6804248" y="5877272"/>
            <a:ext cx="144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End of S3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325631"/>
      </p:ext>
    </p:extLst>
  </p:cSld>
  <p:clrMapOvr>
    <a:masterClrMapping/>
  </p:clrMapOvr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8360</TotalTime>
  <Words>1123</Words>
  <Application>Microsoft Office PowerPoint</Application>
  <PresentationFormat>Předvádění na obrazovce (4:3)</PresentationFormat>
  <Paragraphs>248</Paragraphs>
  <Slides>48</Slides>
  <Notes>12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48</vt:i4>
      </vt:variant>
    </vt:vector>
  </HeadingPairs>
  <TitlesOfParts>
    <vt:vector size="53" baseType="lpstr">
      <vt:lpstr>Arial</vt:lpstr>
      <vt:lpstr>Bradley Hand ITC</vt:lpstr>
      <vt:lpstr>Calibri</vt:lpstr>
      <vt:lpstr>Times New Roman</vt:lpstr>
      <vt:lpstr>Výchozí návrh</vt:lpstr>
      <vt:lpstr>   S3  Tutorial about the gravity aspects with emphasis on the combed strike angles  Examples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Few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ASU AV CR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Jaroslav Klokocnik</dc:creator>
  <cp:lastModifiedBy>Jaroslav Klokocnik</cp:lastModifiedBy>
  <cp:revision>475</cp:revision>
  <cp:lastPrinted>2019-10-21T18:21:49Z</cp:lastPrinted>
  <dcterms:created xsi:type="dcterms:W3CDTF">2015-02-14T16:23:34Z</dcterms:created>
  <dcterms:modified xsi:type="dcterms:W3CDTF">2025-09-07T17:29:01Z</dcterms:modified>
</cp:coreProperties>
</file>