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797" autoAdjust="0"/>
  </p:normalViewPr>
  <p:slideViewPr>
    <p:cSldViewPr snapToGrid="0" snapToObjects="1">
      <p:cViewPr>
        <p:scale>
          <a:sx n="100" d="100"/>
          <a:sy n="100" d="100"/>
        </p:scale>
        <p:origin x="-1064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04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49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459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2079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78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986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067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5797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705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04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11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28103-F469-854A-9882-08347DB76ECA}" type="datetimeFigureOut">
              <a:rPr lang="fr-FR" smtClean="0"/>
              <a:t>10/06/12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EDAF8-E75F-BE4A-8E11-F1B0A126813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05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373288"/>
              </p:ext>
            </p:extLst>
          </p:nvPr>
        </p:nvGraphicFramePr>
        <p:xfrm>
          <a:off x="2133600" y="228600"/>
          <a:ext cx="5080000" cy="55651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803349"/>
                <a:gridCol w="4276651"/>
              </a:tblGrid>
              <a:tr h="353060">
                <a:tc gridSpan="2">
                  <a:txBody>
                    <a:bodyPr/>
                    <a:lstStyle/>
                    <a:p>
                      <a:r>
                        <a:rPr lang="fr-FR" sz="1200" dirty="0" err="1" smtClean="0"/>
                        <a:t>Bioclimatic</a:t>
                      </a:r>
                      <a:r>
                        <a:rPr lang="fr-FR" sz="1200" baseline="0" dirty="0" smtClean="0"/>
                        <a:t> variables (source: </a:t>
                      </a:r>
                      <a:r>
                        <a:rPr lang="fr-FR" sz="1200" baseline="0" dirty="0" err="1" smtClean="0"/>
                        <a:t>Worldclim</a:t>
                      </a:r>
                      <a:r>
                        <a:rPr lang="fr-FR" sz="1200" baseline="0" dirty="0" smtClean="0"/>
                        <a:t> </a:t>
                      </a:r>
                      <a:r>
                        <a:rPr lang="fr-FR" sz="1200" baseline="0" dirty="0" err="1" smtClean="0"/>
                        <a:t>dataset</a:t>
                      </a:r>
                      <a:r>
                        <a:rPr lang="fr-FR" sz="1200" baseline="0" dirty="0" smtClean="0"/>
                        <a:t>)</a:t>
                      </a:r>
                      <a:endParaRPr lang="fr-FR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Annual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Temperature</a:t>
                      </a:r>
                      <a:endParaRPr lang="fr-FR" sz="1200" dirty="0" smtClean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Diurnal Range (</a:t>
                      </a: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monthly</a:t>
                      </a:r>
                      <a:r>
                        <a:rPr lang="fr-FR" sz="1200" dirty="0" smtClean="0"/>
                        <a:t> (max </a:t>
                      </a:r>
                      <a:r>
                        <a:rPr lang="fr-FR" sz="1200" dirty="0" err="1" smtClean="0"/>
                        <a:t>temp</a:t>
                      </a:r>
                      <a:r>
                        <a:rPr lang="fr-FR" sz="1200" dirty="0" smtClean="0"/>
                        <a:t> - min </a:t>
                      </a:r>
                      <a:r>
                        <a:rPr lang="fr-FR" sz="1200" dirty="0" err="1" smtClean="0"/>
                        <a:t>temp</a:t>
                      </a:r>
                      <a:r>
                        <a:rPr lang="fr-FR" sz="1200" dirty="0" smtClean="0"/>
                        <a:t>))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BIO3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err="1" smtClean="0"/>
                        <a:t>Isothermality</a:t>
                      </a:r>
                      <a:r>
                        <a:rPr lang="fr-FR" sz="1200" dirty="0" smtClean="0"/>
                        <a:t> (BIO2/BIO7) (* 100)</a:t>
                      </a:r>
                      <a:endParaRPr lang="fr-FR" sz="1200" dirty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BIO4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Température </a:t>
                      </a:r>
                      <a:r>
                        <a:rPr lang="fr-FR" sz="1200" dirty="0" err="1" smtClean="0"/>
                        <a:t>Seasonality</a:t>
                      </a:r>
                      <a:r>
                        <a:rPr lang="fr-FR" sz="1200" dirty="0" smtClean="0"/>
                        <a:t> (standard </a:t>
                      </a:r>
                      <a:r>
                        <a:rPr lang="fr-FR" sz="1200" dirty="0" err="1" smtClean="0"/>
                        <a:t>deviation</a:t>
                      </a:r>
                      <a:r>
                        <a:rPr lang="fr-FR" sz="1200" dirty="0" smtClean="0"/>
                        <a:t> *100)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BIO5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Max </a:t>
                      </a: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Warmest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Month</a:t>
                      </a:r>
                      <a:endParaRPr lang="fr-FR" sz="1200" dirty="0" smtClean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BIO6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Min </a:t>
                      </a: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Coldest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Month</a:t>
                      </a:r>
                      <a:endParaRPr lang="fr-FR" sz="1200" dirty="0" smtClean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BIO7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Annual</a:t>
                      </a:r>
                      <a:r>
                        <a:rPr lang="fr-FR" sz="1200" dirty="0" smtClean="0"/>
                        <a:t> Range (BIO5-BIO6)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BIO8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Wettest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BIO9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Driest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BIO10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Warmest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BIO11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Mean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Temperature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Coldest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BIO12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Annual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Precipitation</a:t>
                      </a:r>
                      <a:endParaRPr lang="fr-FR" sz="1200" dirty="0" smtClean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BIO13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Wettest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Month</a:t>
                      </a:r>
                      <a:endParaRPr lang="fr-FR" sz="1200" dirty="0" smtClean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BIO14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Driest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Month</a:t>
                      </a:r>
                      <a:endParaRPr lang="fr-FR" sz="1200" dirty="0" smtClean="0"/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BIO15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</a:t>
                      </a:r>
                      <a:r>
                        <a:rPr lang="fr-FR" sz="1200" dirty="0" err="1" smtClean="0"/>
                        <a:t>Seasonality</a:t>
                      </a:r>
                      <a:r>
                        <a:rPr lang="fr-FR" sz="1200" dirty="0" smtClean="0"/>
                        <a:t> (Coefficient of Variation)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BIO16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Wettest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BIO17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Driest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BIO18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Warmest</a:t>
                      </a:r>
                      <a:r>
                        <a:rPr lang="fr-FR" sz="1200" dirty="0" smtClean="0"/>
                        <a:t> Quarter</a:t>
                      </a:r>
                    </a:p>
                  </a:txBody>
                  <a:tcPr/>
                </a:tc>
              </a:tr>
              <a:tr h="164465"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BIO19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err="1" smtClean="0"/>
                        <a:t>Precipitation</a:t>
                      </a:r>
                      <a:r>
                        <a:rPr lang="fr-FR" sz="1200" dirty="0" smtClean="0"/>
                        <a:t> of </a:t>
                      </a:r>
                      <a:r>
                        <a:rPr lang="fr-FR" sz="1200" dirty="0" err="1" smtClean="0"/>
                        <a:t>Coldest</a:t>
                      </a:r>
                      <a:r>
                        <a:rPr lang="fr-FR" sz="1200" dirty="0" smtClean="0"/>
                        <a:t> Quarter</a:t>
                      </a:r>
                      <a:endParaRPr lang="fr-FR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825500" y="5516741"/>
            <a:ext cx="1308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Fig. S1</a:t>
            </a:r>
            <a:endParaRPr lang="fr-FR" sz="1200" dirty="0"/>
          </a:p>
        </p:txBody>
      </p:sp>
      <p:sp>
        <p:nvSpPr>
          <p:cNvPr id="7" name="ZoneTexte 6"/>
          <p:cNvSpPr txBox="1"/>
          <p:nvPr/>
        </p:nvSpPr>
        <p:spPr>
          <a:xfrm>
            <a:off x="177800" y="5898634"/>
            <a:ext cx="886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Article </a:t>
            </a:r>
            <a:r>
              <a:rPr lang="fr-FR" sz="1200" dirty="0" err="1" smtClean="0"/>
              <a:t>title</a:t>
            </a:r>
            <a:r>
              <a:rPr lang="fr-FR" sz="1200" dirty="0" smtClean="0"/>
              <a:t>: Global </a:t>
            </a:r>
            <a:r>
              <a:rPr lang="fr-FR" sz="1200" dirty="0" err="1" smtClean="0"/>
              <a:t>warming</a:t>
            </a:r>
            <a:r>
              <a:rPr lang="fr-FR" sz="1200" dirty="0" smtClean="0"/>
              <a:t> </a:t>
            </a:r>
            <a:r>
              <a:rPr lang="fr-FR" sz="1200" dirty="0" err="1" smtClean="0"/>
              <a:t>may</a:t>
            </a:r>
            <a:r>
              <a:rPr lang="fr-FR" sz="1200" dirty="0" smtClean="0"/>
              <a:t> </a:t>
            </a:r>
            <a:r>
              <a:rPr lang="fr-FR" sz="1200" dirty="0" err="1" smtClean="0"/>
              <a:t>freeze</a:t>
            </a:r>
            <a:r>
              <a:rPr lang="fr-FR" sz="1200" dirty="0" smtClean="0"/>
              <a:t> the invasion of </a:t>
            </a:r>
            <a:r>
              <a:rPr lang="fr-FR" sz="1200" dirty="0" err="1" smtClean="0"/>
              <a:t>big-headed</a:t>
            </a:r>
            <a:r>
              <a:rPr lang="fr-FR" sz="1200" dirty="0" smtClean="0"/>
              <a:t> </a:t>
            </a:r>
            <a:r>
              <a:rPr lang="fr-FR" sz="1200" dirty="0" err="1" smtClean="0"/>
              <a:t>ants</a:t>
            </a:r>
            <a:r>
              <a:rPr lang="fr-FR" sz="1200" dirty="0" smtClean="0"/>
              <a:t>. </a:t>
            </a:r>
          </a:p>
          <a:p>
            <a:r>
              <a:rPr lang="fr-FR" sz="1200" dirty="0" err="1" smtClean="0"/>
              <a:t>Authors</a:t>
            </a:r>
            <a:r>
              <a:rPr lang="fr-FR" sz="1200" dirty="0" smtClean="0"/>
              <a:t>: Cleo Bertelsmeier, Gloria M. </a:t>
            </a:r>
            <a:r>
              <a:rPr lang="fr-FR" sz="1200" dirty="0" err="1" smtClean="0"/>
              <a:t>Luque</a:t>
            </a:r>
            <a:r>
              <a:rPr lang="fr-FR" sz="1200" dirty="0" smtClean="0"/>
              <a:t>, Franck </a:t>
            </a:r>
            <a:r>
              <a:rPr lang="fr-FR" sz="1200" dirty="0" err="1" smtClean="0"/>
              <a:t>Courchamp</a:t>
            </a:r>
            <a:endParaRPr lang="fr-FR" sz="1200" dirty="0" smtClean="0"/>
          </a:p>
          <a:p>
            <a:r>
              <a:rPr lang="fr-FR" sz="1200" dirty="0" err="1" smtClean="0"/>
              <a:t>Affilation</a:t>
            </a:r>
            <a:r>
              <a:rPr lang="fr-FR" sz="1200" dirty="0" smtClean="0"/>
              <a:t>: </a:t>
            </a:r>
            <a:r>
              <a:rPr lang="en-GB" sz="1200" dirty="0" err="1"/>
              <a:t>Ecologie</a:t>
            </a:r>
            <a:r>
              <a:rPr lang="en-GB" sz="1200" dirty="0"/>
              <a:t>, </a:t>
            </a:r>
            <a:r>
              <a:rPr lang="en-GB" sz="1200" dirty="0" err="1"/>
              <a:t>Systématique</a:t>
            </a:r>
            <a:r>
              <a:rPr lang="en-GB" sz="1200" dirty="0"/>
              <a:t> &amp; Evolution, UMR CNRS 8079, Univ. Paris </a:t>
            </a:r>
            <a:r>
              <a:rPr lang="en-GB" sz="1200" dirty="0" err="1"/>
              <a:t>Sud</a:t>
            </a:r>
            <a:r>
              <a:rPr lang="en-GB" sz="1200" dirty="0"/>
              <a:t>, </a:t>
            </a:r>
            <a:r>
              <a:rPr lang="en-GB" sz="1200" dirty="0" err="1"/>
              <a:t>Orsay</a:t>
            </a:r>
            <a:r>
              <a:rPr lang="en-GB" sz="1200" dirty="0"/>
              <a:t> </a:t>
            </a:r>
            <a:r>
              <a:rPr lang="en-GB" sz="1200" dirty="0" err="1"/>
              <a:t>Cedex</a:t>
            </a:r>
            <a:r>
              <a:rPr lang="en-GB" sz="1200" dirty="0"/>
              <a:t> 91405, France. </a:t>
            </a:r>
            <a:endParaRPr lang="fr-FR" sz="1200" dirty="0"/>
          </a:p>
          <a:p>
            <a:r>
              <a:rPr lang="en-GB" sz="1200" dirty="0" smtClean="0"/>
              <a:t>Corresponding </a:t>
            </a:r>
            <a:r>
              <a:rPr lang="en-GB" sz="1200" dirty="0"/>
              <a:t>author: </a:t>
            </a:r>
            <a:r>
              <a:rPr lang="fr-FR" sz="1200" dirty="0" smtClean="0"/>
              <a:t>Cleo Bertelsmeier. </a:t>
            </a:r>
            <a:r>
              <a:rPr lang="en-GB" sz="1200" dirty="0" smtClean="0"/>
              <a:t>Email</a:t>
            </a:r>
            <a:r>
              <a:rPr lang="en-GB" sz="1200" dirty="0"/>
              <a:t>: </a:t>
            </a:r>
            <a:r>
              <a:rPr lang="en-GB" sz="1200" dirty="0" err="1"/>
              <a:t>cleo.bertelsmeier@u-psud.fr</a:t>
            </a:r>
            <a:endParaRPr lang="fr-FR" sz="1200" dirty="0"/>
          </a:p>
          <a:p>
            <a:endParaRPr lang="fr-FR" sz="1200" dirty="0" smtClean="0"/>
          </a:p>
        </p:txBody>
      </p:sp>
    </p:spTree>
    <p:extLst>
      <p:ext uri="{BB962C8B-B14F-4D97-AF65-F5344CB8AC3E}">
        <p14:creationId xmlns:p14="http://schemas.microsoft.com/office/powerpoint/2010/main" val="19677532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201</Words>
  <Application>Microsoft Macintosh PowerPoint</Application>
  <PresentationFormat>Présentation à l'écran (4:3)</PresentationFormat>
  <Paragraphs>44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Cleo Bertelsmeier</dc:creator>
  <cp:lastModifiedBy>Cleo Bertelsmeier</cp:lastModifiedBy>
  <cp:revision>2</cp:revision>
  <dcterms:created xsi:type="dcterms:W3CDTF">2012-06-10T18:28:13Z</dcterms:created>
  <dcterms:modified xsi:type="dcterms:W3CDTF">2012-06-10T18:47:16Z</dcterms:modified>
</cp:coreProperties>
</file>