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393" autoAdjust="0"/>
  </p:normalViewPr>
  <p:slideViewPr>
    <p:cSldViewPr snapToGrid="0" snapToObjects="1">
      <p:cViewPr varScale="1">
        <p:scale>
          <a:sx n="102" d="100"/>
          <a:sy n="102" d="100"/>
        </p:scale>
        <p:origin x="-185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4D9C-775E-314A-A12F-8380F93B405A}" type="datetimeFigureOut">
              <a:rPr lang="fr-FR" smtClean="0"/>
              <a:t>04/07/12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8B5-6EAE-4749-9C81-AC1E04F25BC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2797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4D9C-775E-314A-A12F-8380F93B405A}" type="datetimeFigureOut">
              <a:rPr lang="fr-FR" smtClean="0"/>
              <a:t>04/07/12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8B5-6EAE-4749-9C81-AC1E04F25BC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3828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4D9C-775E-314A-A12F-8380F93B405A}" type="datetimeFigureOut">
              <a:rPr lang="fr-FR" smtClean="0"/>
              <a:t>04/07/12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8B5-6EAE-4749-9C81-AC1E04F25BC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6297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4D9C-775E-314A-A12F-8380F93B405A}" type="datetimeFigureOut">
              <a:rPr lang="fr-FR" smtClean="0"/>
              <a:t>04/07/12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8B5-6EAE-4749-9C81-AC1E04F25BC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504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4D9C-775E-314A-A12F-8380F93B405A}" type="datetimeFigureOut">
              <a:rPr lang="fr-FR" smtClean="0"/>
              <a:t>04/07/12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8B5-6EAE-4749-9C81-AC1E04F25BC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72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4D9C-775E-314A-A12F-8380F93B405A}" type="datetimeFigureOut">
              <a:rPr lang="fr-FR" smtClean="0"/>
              <a:t>04/07/12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8B5-6EAE-4749-9C81-AC1E04F25BC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5177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4D9C-775E-314A-A12F-8380F93B405A}" type="datetimeFigureOut">
              <a:rPr lang="fr-FR" smtClean="0"/>
              <a:t>04/07/12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8B5-6EAE-4749-9C81-AC1E04F25BC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3056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4D9C-775E-314A-A12F-8380F93B405A}" type="datetimeFigureOut">
              <a:rPr lang="fr-FR" smtClean="0"/>
              <a:t>04/07/12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8B5-6EAE-4749-9C81-AC1E04F25BC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241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4D9C-775E-314A-A12F-8380F93B405A}" type="datetimeFigureOut">
              <a:rPr lang="fr-FR" smtClean="0"/>
              <a:t>04/07/12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8B5-6EAE-4749-9C81-AC1E04F25BC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4479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4D9C-775E-314A-A12F-8380F93B405A}" type="datetimeFigureOut">
              <a:rPr lang="fr-FR" smtClean="0"/>
              <a:t>04/07/12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8B5-6EAE-4749-9C81-AC1E04F25BC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116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B4D9C-775E-314A-A12F-8380F93B405A}" type="datetimeFigureOut">
              <a:rPr lang="fr-FR" smtClean="0"/>
              <a:t>04/07/12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C58B5-6EAE-4749-9C81-AC1E04F25BC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8753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B4D9C-775E-314A-A12F-8380F93B405A}" type="datetimeFigureOut">
              <a:rPr lang="fr-FR" smtClean="0"/>
              <a:t>04/07/12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C58B5-6EAE-4749-9C81-AC1E04F25BC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0683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t="14135"/>
          <a:stretch/>
        </p:blipFill>
        <p:spPr>
          <a:xfrm>
            <a:off x="759579" y="0"/>
            <a:ext cx="4482759" cy="207938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t="14973"/>
          <a:stretch/>
        </p:blipFill>
        <p:spPr>
          <a:xfrm>
            <a:off x="759579" y="1987563"/>
            <a:ext cx="4482760" cy="224591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/>
          <a:srcRect t="14950"/>
          <a:stretch/>
        </p:blipFill>
        <p:spPr>
          <a:xfrm>
            <a:off x="759578" y="4146318"/>
            <a:ext cx="4482759" cy="2437359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69585" y="6471614"/>
            <a:ext cx="61904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 smtClean="0"/>
              <a:t>Fig</a:t>
            </a:r>
            <a:r>
              <a:rPr lang="fr-FR" sz="1200" dirty="0" smtClean="0"/>
              <a:t> S2. One</a:t>
            </a:r>
            <a:r>
              <a:rPr lang="fr-FR" sz="1200" dirty="0" smtClean="0"/>
              <a:t>-</a:t>
            </a:r>
            <a:r>
              <a:rPr lang="fr-FR" sz="1200" dirty="0" err="1" smtClean="0"/>
              <a:t>way</a:t>
            </a:r>
            <a:r>
              <a:rPr lang="fr-FR" sz="1200" dirty="0" smtClean="0"/>
              <a:t> ANOVA </a:t>
            </a:r>
            <a:r>
              <a:rPr lang="fr-FR" sz="1200" dirty="0" err="1" smtClean="0"/>
              <a:t>using</a:t>
            </a:r>
            <a:r>
              <a:rPr lang="fr-FR" sz="1200" dirty="0" smtClean="0"/>
              <a:t> </a:t>
            </a:r>
            <a:r>
              <a:rPr lang="fr-FR" sz="1200" dirty="0" err="1" smtClean="0"/>
              <a:t>raw</a:t>
            </a:r>
            <a:r>
              <a:rPr lang="fr-FR" sz="1200" dirty="0" smtClean="0"/>
              <a:t> data (change in pixel in 2080</a:t>
            </a:r>
            <a:r>
              <a:rPr lang="fr-FR" sz="1200" dirty="0" smtClean="0"/>
              <a:t>) to compare </a:t>
            </a:r>
            <a:r>
              <a:rPr lang="fr-FR" sz="1200" dirty="0" err="1" smtClean="0"/>
              <a:t>difference</a:t>
            </a:r>
            <a:r>
              <a:rPr lang="fr-FR" sz="1200" dirty="0" err="1" smtClean="0"/>
              <a:t>s</a:t>
            </a:r>
            <a:r>
              <a:rPr lang="fr-FR" sz="1200" dirty="0" smtClean="0"/>
              <a:t> in </a:t>
            </a:r>
            <a:r>
              <a:rPr lang="fr-FR" sz="1200" dirty="0" err="1" smtClean="0"/>
              <a:t>individual</a:t>
            </a:r>
            <a:r>
              <a:rPr lang="fr-FR" sz="1200" dirty="0" smtClean="0"/>
              <a:t> model </a:t>
            </a:r>
            <a:r>
              <a:rPr lang="fr-FR" sz="1200" dirty="0" err="1" smtClean="0"/>
              <a:t>forecasts</a:t>
            </a:r>
            <a:r>
              <a:rPr lang="fr-FR" sz="1200" dirty="0" smtClean="0"/>
              <a:t> due to </a:t>
            </a:r>
            <a:r>
              <a:rPr lang="fr-FR" sz="1200" dirty="0" err="1" smtClean="0"/>
              <a:t>differences</a:t>
            </a:r>
            <a:r>
              <a:rPr lang="fr-FR" sz="1200" dirty="0" smtClean="0"/>
              <a:t> in (a) CO</a:t>
            </a:r>
            <a:r>
              <a:rPr lang="fr-FR" sz="1200" baseline="-25000" dirty="0" smtClean="0"/>
              <a:t>2</a:t>
            </a:r>
            <a:r>
              <a:rPr lang="fr-FR" sz="1200" dirty="0" smtClean="0"/>
              <a:t> </a:t>
            </a:r>
            <a:r>
              <a:rPr lang="fr-FR" sz="1200" dirty="0" err="1" smtClean="0"/>
              <a:t>emission</a:t>
            </a:r>
            <a:r>
              <a:rPr lang="fr-FR" sz="1200" dirty="0" smtClean="0"/>
              <a:t> scenarios (SRES), (b) </a:t>
            </a:r>
            <a:r>
              <a:rPr lang="fr-FR" sz="1200" dirty="0" err="1" smtClean="0"/>
              <a:t>climate</a:t>
            </a:r>
            <a:r>
              <a:rPr lang="fr-FR" sz="1200" dirty="0" smtClean="0"/>
              <a:t> </a:t>
            </a:r>
            <a:r>
              <a:rPr lang="fr-FR" sz="1200" dirty="0" err="1" smtClean="0"/>
              <a:t>models</a:t>
            </a:r>
            <a:r>
              <a:rPr lang="fr-FR" sz="1200" dirty="0" smtClean="0"/>
              <a:t> (GCM) and (c) </a:t>
            </a:r>
            <a:r>
              <a:rPr lang="fr-FR" sz="1200" dirty="0" err="1" smtClean="0"/>
              <a:t>modelling</a:t>
            </a:r>
            <a:r>
              <a:rPr lang="fr-FR" sz="1200" dirty="0" smtClean="0"/>
              <a:t> </a:t>
            </a:r>
            <a:r>
              <a:rPr lang="fr-FR" sz="1200" dirty="0" err="1" smtClean="0"/>
              <a:t>methods</a:t>
            </a:r>
            <a:r>
              <a:rPr lang="fr-FR" sz="1200" dirty="0" smtClean="0"/>
              <a:t>.</a:t>
            </a:r>
            <a:r>
              <a:rPr lang="en-GB" sz="1200" dirty="0" smtClean="0"/>
              <a:t> </a:t>
            </a:r>
            <a:r>
              <a:rPr lang="en-GB" sz="1200" dirty="0"/>
              <a:t>There was no significant difference between projections under different CO</a:t>
            </a:r>
            <a:r>
              <a:rPr lang="en-GB" sz="1200" baseline="-25000" dirty="0"/>
              <a:t>2</a:t>
            </a:r>
            <a:r>
              <a:rPr lang="en-GB" sz="1200" dirty="0"/>
              <a:t> emission scenarios [F</a:t>
            </a:r>
            <a:r>
              <a:rPr lang="en-GB" sz="1200" baseline="-25000" dirty="0"/>
              <a:t>(1,28)</a:t>
            </a:r>
            <a:r>
              <a:rPr lang="en-GB" sz="1200" dirty="0"/>
              <a:t>=0,01, p=0,945). The difference between projections based on different GCMs [F</a:t>
            </a:r>
            <a:r>
              <a:rPr lang="en-GB" sz="1200" baseline="-25000" dirty="0"/>
              <a:t>(2,27)</a:t>
            </a:r>
            <a:r>
              <a:rPr lang="en-GB" sz="1200" dirty="0"/>
              <a:t>=3,87, p=0,033) and different modelling methods [F</a:t>
            </a:r>
            <a:r>
              <a:rPr lang="en-GB" sz="1200" baseline="-25000" dirty="0"/>
              <a:t>(4,25)</a:t>
            </a:r>
            <a:r>
              <a:rPr lang="en-GB" sz="1200" dirty="0"/>
              <a:t>=12, p&lt;0,001) were significant, but all individual models were showing the same trend</a:t>
            </a:r>
            <a:r>
              <a:rPr lang="en-US" sz="1200" dirty="0"/>
              <a:t> </a:t>
            </a:r>
            <a:r>
              <a:rPr lang="fr-FR" sz="1200" dirty="0" smtClean="0"/>
              <a:t> </a:t>
            </a:r>
            <a:r>
              <a:rPr lang="fr-FR" sz="1200" dirty="0" smtClean="0"/>
              <a:t>. The </a:t>
            </a:r>
            <a:r>
              <a:rPr lang="fr-FR" sz="1200" dirty="0" err="1" smtClean="0"/>
              <a:t>analysis</a:t>
            </a:r>
            <a:r>
              <a:rPr lang="fr-FR" sz="1200" dirty="0" smtClean="0"/>
              <a:t> </a:t>
            </a:r>
            <a:r>
              <a:rPr lang="fr-FR" sz="1200" dirty="0" err="1" smtClean="0"/>
              <a:t>was</a:t>
            </a:r>
            <a:r>
              <a:rPr lang="fr-FR" sz="1200" dirty="0" smtClean="0"/>
              <a:t> </a:t>
            </a:r>
            <a:r>
              <a:rPr lang="fr-FR" sz="1200" dirty="0" err="1" smtClean="0"/>
              <a:t>conducted</a:t>
            </a:r>
            <a:r>
              <a:rPr lang="fr-FR" sz="1200" dirty="0" smtClean="0"/>
              <a:t> </a:t>
            </a:r>
            <a:r>
              <a:rPr lang="fr-FR" sz="1200" dirty="0" err="1" smtClean="0"/>
              <a:t>using</a:t>
            </a:r>
            <a:r>
              <a:rPr lang="fr-FR" sz="1200" dirty="0" smtClean="0"/>
              <a:t> R software version 2.12.2.</a:t>
            </a:r>
            <a:endParaRPr lang="fr-FR" sz="1400" dirty="0"/>
          </a:p>
        </p:txBody>
      </p:sp>
      <p:sp>
        <p:nvSpPr>
          <p:cNvPr id="13" name="ZoneTexte 12"/>
          <p:cNvSpPr txBox="1"/>
          <p:nvPr/>
        </p:nvSpPr>
        <p:spPr>
          <a:xfrm>
            <a:off x="169585" y="8026257"/>
            <a:ext cx="6680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/>
              <a:t>Article </a:t>
            </a:r>
            <a:r>
              <a:rPr lang="fr-FR" sz="1200" dirty="0" err="1" smtClean="0"/>
              <a:t>title</a:t>
            </a:r>
            <a:r>
              <a:rPr lang="fr-FR" sz="1200" dirty="0" smtClean="0"/>
              <a:t>: Global </a:t>
            </a:r>
            <a:r>
              <a:rPr lang="fr-FR" sz="1200" dirty="0" err="1" smtClean="0"/>
              <a:t>warming</a:t>
            </a:r>
            <a:r>
              <a:rPr lang="fr-FR" sz="1200" dirty="0" smtClean="0"/>
              <a:t> </a:t>
            </a:r>
            <a:r>
              <a:rPr lang="fr-FR" sz="1200" dirty="0" err="1" smtClean="0"/>
              <a:t>may</a:t>
            </a:r>
            <a:r>
              <a:rPr lang="fr-FR" sz="1200" dirty="0" smtClean="0"/>
              <a:t> </a:t>
            </a:r>
            <a:r>
              <a:rPr lang="fr-FR" sz="1200" dirty="0" err="1" smtClean="0"/>
              <a:t>freeze</a:t>
            </a:r>
            <a:r>
              <a:rPr lang="fr-FR" sz="1200" dirty="0" smtClean="0"/>
              <a:t> the invasion of </a:t>
            </a:r>
            <a:r>
              <a:rPr lang="fr-FR" sz="1200" dirty="0" err="1" smtClean="0"/>
              <a:t>big-headed</a:t>
            </a:r>
            <a:r>
              <a:rPr lang="fr-FR" sz="1200" dirty="0" smtClean="0"/>
              <a:t> </a:t>
            </a:r>
            <a:r>
              <a:rPr lang="fr-FR" sz="1200" dirty="0" err="1" smtClean="0"/>
              <a:t>ants</a:t>
            </a:r>
            <a:r>
              <a:rPr lang="fr-FR" sz="1200" dirty="0" smtClean="0"/>
              <a:t>. </a:t>
            </a:r>
          </a:p>
          <a:p>
            <a:r>
              <a:rPr lang="fr-FR" sz="1200" dirty="0" err="1" smtClean="0"/>
              <a:t>Authors</a:t>
            </a:r>
            <a:r>
              <a:rPr lang="fr-FR" sz="1200" dirty="0" smtClean="0"/>
              <a:t>: Cleo Bertelsmeier, Gloria M. </a:t>
            </a:r>
            <a:r>
              <a:rPr lang="fr-FR" sz="1200" dirty="0" err="1" smtClean="0"/>
              <a:t>Luque</a:t>
            </a:r>
            <a:r>
              <a:rPr lang="fr-FR" sz="1200" dirty="0" smtClean="0"/>
              <a:t>, Franck </a:t>
            </a:r>
            <a:r>
              <a:rPr lang="fr-FR" sz="1200" dirty="0" err="1" smtClean="0"/>
              <a:t>Courchamp</a:t>
            </a:r>
            <a:endParaRPr lang="fr-FR" sz="1200" dirty="0" smtClean="0"/>
          </a:p>
          <a:p>
            <a:r>
              <a:rPr lang="fr-FR" sz="1200" dirty="0" err="1" smtClean="0"/>
              <a:t>Affilation</a:t>
            </a:r>
            <a:r>
              <a:rPr lang="fr-FR" sz="1200" dirty="0" smtClean="0"/>
              <a:t>: </a:t>
            </a:r>
            <a:r>
              <a:rPr lang="en-GB" sz="1200" dirty="0" err="1"/>
              <a:t>Ecologie</a:t>
            </a:r>
            <a:r>
              <a:rPr lang="en-GB" sz="1200" dirty="0"/>
              <a:t>, </a:t>
            </a:r>
            <a:r>
              <a:rPr lang="en-GB" sz="1200" dirty="0" err="1"/>
              <a:t>Systématique</a:t>
            </a:r>
            <a:r>
              <a:rPr lang="en-GB" sz="1200" dirty="0"/>
              <a:t> &amp; Evolution, UMR CNRS 8079, Univ. Paris </a:t>
            </a:r>
            <a:r>
              <a:rPr lang="en-GB" sz="1200" dirty="0" err="1"/>
              <a:t>Sud</a:t>
            </a:r>
            <a:r>
              <a:rPr lang="en-GB" sz="1200" dirty="0"/>
              <a:t>, </a:t>
            </a:r>
            <a:r>
              <a:rPr lang="en-GB" sz="1200" dirty="0" err="1"/>
              <a:t>Orsay</a:t>
            </a:r>
            <a:r>
              <a:rPr lang="en-GB" sz="1200" dirty="0"/>
              <a:t> </a:t>
            </a:r>
            <a:r>
              <a:rPr lang="en-GB" sz="1200" dirty="0" err="1"/>
              <a:t>Cedex</a:t>
            </a:r>
            <a:r>
              <a:rPr lang="en-GB" sz="1200" dirty="0"/>
              <a:t> 91405, France. </a:t>
            </a:r>
            <a:endParaRPr lang="fr-FR" sz="1200" dirty="0"/>
          </a:p>
          <a:p>
            <a:r>
              <a:rPr lang="en-GB" sz="1200" dirty="0" smtClean="0"/>
              <a:t>Corresponding </a:t>
            </a:r>
            <a:r>
              <a:rPr lang="en-GB" sz="1200" dirty="0"/>
              <a:t>author: </a:t>
            </a:r>
            <a:r>
              <a:rPr lang="fr-FR" sz="1200" dirty="0" smtClean="0"/>
              <a:t>Cleo Bertelsmeier. </a:t>
            </a:r>
            <a:r>
              <a:rPr lang="en-GB" sz="1200" dirty="0" smtClean="0"/>
              <a:t>Email</a:t>
            </a:r>
            <a:r>
              <a:rPr lang="en-GB" sz="1200" dirty="0"/>
              <a:t>: </a:t>
            </a:r>
            <a:r>
              <a:rPr lang="en-GB" sz="1200" dirty="0" err="1"/>
              <a:t>cleo.bertelsmeier@u-</a:t>
            </a:r>
            <a:r>
              <a:rPr lang="en-GB" sz="1200" dirty="0" err="1" smtClean="0"/>
              <a:t>psud.fr</a:t>
            </a:r>
            <a:endParaRPr lang="fr-FR" sz="1200" dirty="0"/>
          </a:p>
        </p:txBody>
      </p:sp>
      <p:sp>
        <p:nvSpPr>
          <p:cNvPr id="9" name="ZoneTexte 8"/>
          <p:cNvSpPr txBox="1"/>
          <p:nvPr/>
        </p:nvSpPr>
        <p:spPr>
          <a:xfrm>
            <a:off x="684866" y="1413169"/>
            <a:ext cx="3783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(a)</a:t>
            </a:r>
            <a:endParaRPr lang="fr-FR" sz="1100" dirty="0"/>
          </a:p>
        </p:txBody>
      </p:sp>
      <p:sp>
        <p:nvSpPr>
          <p:cNvPr id="14" name="ZoneTexte 13"/>
          <p:cNvSpPr txBox="1"/>
          <p:nvPr/>
        </p:nvSpPr>
        <p:spPr>
          <a:xfrm>
            <a:off x="702063" y="3713502"/>
            <a:ext cx="3783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(b)</a:t>
            </a:r>
            <a:endParaRPr lang="fr-FR" sz="1100" dirty="0"/>
          </a:p>
        </p:txBody>
      </p:sp>
      <p:sp>
        <p:nvSpPr>
          <p:cNvPr id="15" name="ZoneTexte 14"/>
          <p:cNvSpPr txBox="1"/>
          <p:nvPr/>
        </p:nvSpPr>
        <p:spPr>
          <a:xfrm>
            <a:off x="702063" y="6023172"/>
            <a:ext cx="3783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(c)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92026963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209</Words>
  <Application>Microsoft Macintosh PowerPoint</Application>
  <PresentationFormat>Présentation à l'écran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Cleo Bertelsmeier</dc:creator>
  <cp:lastModifiedBy>Cleo Bertelsmeier</cp:lastModifiedBy>
  <cp:revision>8</cp:revision>
  <cp:lastPrinted>2012-06-11T12:43:34Z</cp:lastPrinted>
  <dcterms:created xsi:type="dcterms:W3CDTF">2012-06-11T11:45:55Z</dcterms:created>
  <dcterms:modified xsi:type="dcterms:W3CDTF">2012-07-04T10:00:36Z</dcterms:modified>
</cp:coreProperties>
</file>