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5"/>
  </p:handoutMasterIdLst>
  <p:sldIdLst>
    <p:sldId id="257" r:id="rId2"/>
    <p:sldId id="258" r:id="rId3"/>
    <p:sldId id="259" r:id="rId4"/>
  </p:sldIdLst>
  <p:sldSz cx="9144000" cy="6858000" type="screen4x3"/>
  <p:notesSz cx="6781800" cy="9918700"/>
  <p:defaultTextStyle>
    <a:defPPr>
      <a:defRPr lang="en-US"/>
    </a:defPPr>
    <a:lvl1pPr algn="l" rtl="0" fontAlgn="base">
      <a:spcBef>
        <a:spcPct val="0"/>
      </a:spcBef>
      <a:spcAft>
        <a:spcPct val="0"/>
      </a:spcAft>
      <a:defRPr kern="1200">
        <a:solidFill>
          <a:schemeClr val="tx1"/>
        </a:solidFill>
        <a:latin typeface="Arial" charset="0"/>
        <a:ea typeface="ＭＳ Ｐゴシック" pitchFamily="-112"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112"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112"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112"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112" charset="-128"/>
        <a:cs typeface="+mn-cs"/>
      </a:defRPr>
    </a:lvl5pPr>
    <a:lvl6pPr marL="2286000" algn="l" defTabSz="914400" rtl="0" eaLnBrk="1" latinLnBrk="0" hangingPunct="1">
      <a:defRPr kern="1200">
        <a:solidFill>
          <a:schemeClr val="tx1"/>
        </a:solidFill>
        <a:latin typeface="Arial" charset="0"/>
        <a:ea typeface="ＭＳ Ｐゴシック" pitchFamily="-112" charset="-128"/>
        <a:cs typeface="+mn-cs"/>
      </a:defRPr>
    </a:lvl6pPr>
    <a:lvl7pPr marL="2743200" algn="l" defTabSz="914400" rtl="0" eaLnBrk="1" latinLnBrk="0" hangingPunct="1">
      <a:defRPr kern="1200">
        <a:solidFill>
          <a:schemeClr val="tx1"/>
        </a:solidFill>
        <a:latin typeface="Arial" charset="0"/>
        <a:ea typeface="ＭＳ Ｐゴシック" pitchFamily="-112" charset="-128"/>
        <a:cs typeface="+mn-cs"/>
      </a:defRPr>
    </a:lvl7pPr>
    <a:lvl8pPr marL="3200400" algn="l" defTabSz="914400" rtl="0" eaLnBrk="1" latinLnBrk="0" hangingPunct="1">
      <a:defRPr kern="1200">
        <a:solidFill>
          <a:schemeClr val="tx1"/>
        </a:solidFill>
        <a:latin typeface="Arial" charset="0"/>
        <a:ea typeface="ＭＳ Ｐゴシック" pitchFamily="-112" charset="-128"/>
        <a:cs typeface="+mn-cs"/>
      </a:defRPr>
    </a:lvl8pPr>
    <a:lvl9pPr marL="3657600" algn="l" defTabSz="914400" rtl="0" eaLnBrk="1" latinLnBrk="0" hangingPunct="1">
      <a:defRPr kern="1200">
        <a:solidFill>
          <a:schemeClr val="tx1"/>
        </a:solidFill>
        <a:latin typeface="Arial" charset="0"/>
        <a:ea typeface="ＭＳ Ｐゴシック" pitchFamily="-112"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0050" cy="496888"/>
          </a:xfrm>
          <a:prstGeom prst="rect">
            <a:avLst/>
          </a:prstGeom>
        </p:spPr>
        <p:txBody>
          <a:bodyPr vert="horz" lIns="91294" tIns="45647" rIns="91294" bIns="45647" rtlCol="0"/>
          <a:lstStyle>
            <a:lvl1pPr algn="l">
              <a:defRPr sz="1200"/>
            </a:lvl1pPr>
          </a:lstStyle>
          <a:p>
            <a:pPr>
              <a:defRPr/>
            </a:pPr>
            <a:endParaRPr lang="en-US"/>
          </a:p>
        </p:txBody>
      </p:sp>
      <p:sp>
        <p:nvSpPr>
          <p:cNvPr id="3" name="Date Placeholder 2"/>
          <p:cNvSpPr>
            <a:spLocks noGrp="1"/>
          </p:cNvSpPr>
          <p:nvPr>
            <p:ph type="dt" sz="quarter" idx="1"/>
          </p:nvPr>
        </p:nvSpPr>
        <p:spPr>
          <a:xfrm>
            <a:off x="3840163" y="0"/>
            <a:ext cx="2940050" cy="496888"/>
          </a:xfrm>
          <a:prstGeom prst="rect">
            <a:avLst/>
          </a:prstGeom>
        </p:spPr>
        <p:txBody>
          <a:bodyPr vert="horz" lIns="91294" tIns="45647" rIns="91294" bIns="45647" rtlCol="0"/>
          <a:lstStyle>
            <a:lvl1pPr algn="r">
              <a:defRPr sz="1200"/>
            </a:lvl1pPr>
          </a:lstStyle>
          <a:p>
            <a:pPr>
              <a:defRPr/>
            </a:pPr>
            <a:fld id="{73536704-D06A-44FA-A7D9-C404CCC2F9C8}" type="datetimeFigureOut">
              <a:rPr lang="en-US"/>
              <a:pPr>
                <a:defRPr/>
              </a:pPr>
              <a:t>5/11/2013</a:t>
            </a:fld>
            <a:endParaRPr lang="en-US"/>
          </a:p>
        </p:txBody>
      </p:sp>
      <p:sp>
        <p:nvSpPr>
          <p:cNvPr id="4" name="Footer Placeholder 3"/>
          <p:cNvSpPr>
            <a:spLocks noGrp="1"/>
          </p:cNvSpPr>
          <p:nvPr>
            <p:ph type="ftr" sz="quarter" idx="2"/>
          </p:nvPr>
        </p:nvSpPr>
        <p:spPr>
          <a:xfrm>
            <a:off x="0" y="9420225"/>
            <a:ext cx="2940050" cy="496888"/>
          </a:xfrm>
          <a:prstGeom prst="rect">
            <a:avLst/>
          </a:prstGeom>
        </p:spPr>
        <p:txBody>
          <a:bodyPr vert="horz" lIns="91294" tIns="45647" rIns="91294" bIns="45647"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40163" y="9420225"/>
            <a:ext cx="2940050" cy="496888"/>
          </a:xfrm>
          <a:prstGeom prst="rect">
            <a:avLst/>
          </a:prstGeom>
        </p:spPr>
        <p:txBody>
          <a:bodyPr vert="horz" lIns="91294" tIns="45647" rIns="91294" bIns="45647" rtlCol="0" anchor="b"/>
          <a:lstStyle>
            <a:lvl1pPr algn="r">
              <a:defRPr sz="1200"/>
            </a:lvl1pPr>
          </a:lstStyle>
          <a:p>
            <a:pPr>
              <a:defRPr/>
            </a:pPr>
            <a:fld id="{247C45FA-9008-47D2-BD1A-4643F707552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6C33B7-59C5-404C-A054-31EC8A52D32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2A2376-9806-4F47-92A2-E1B8BE74F34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B76C4-DB9A-4E11-A4C3-423F5B3438E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EC8A09-8595-4419-B053-D2796F6AB0C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AF7F885-33DE-45C6-9C9D-760151F06F1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80249D6-6474-4234-9E88-CDE0A4591AF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C8873D9-87D8-41C4-B8E4-40BDB4AFEAB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5D3A9E-BE94-448E-A7E9-CB6470FFC9F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665FDC-669C-48BB-9532-BBCF0CFE8D7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63C3B1-B9AB-40DC-8E49-03CEA5CF9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80B985-05B3-4670-B601-918622C02C4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38BED9F-64B7-4EE7-925D-30833430B5C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pitchFamily="-112" charset="0"/>
        </a:defRPr>
      </a:lvl6pPr>
      <a:lvl7pPr marL="914400" algn="ctr" rtl="0" fontAlgn="base">
        <a:spcBef>
          <a:spcPct val="0"/>
        </a:spcBef>
        <a:spcAft>
          <a:spcPct val="0"/>
        </a:spcAft>
        <a:defRPr sz="4400">
          <a:solidFill>
            <a:schemeClr val="tx2"/>
          </a:solidFill>
          <a:latin typeface="Arial" pitchFamily="-112" charset="0"/>
        </a:defRPr>
      </a:lvl7pPr>
      <a:lvl8pPr marL="1371600" algn="ctr" rtl="0" fontAlgn="base">
        <a:spcBef>
          <a:spcPct val="0"/>
        </a:spcBef>
        <a:spcAft>
          <a:spcPct val="0"/>
        </a:spcAft>
        <a:defRPr sz="4400">
          <a:solidFill>
            <a:schemeClr val="tx2"/>
          </a:solidFill>
          <a:latin typeface="Arial" pitchFamily="-112" charset="0"/>
        </a:defRPr>
      </a:lvl8pPr>
      <a:lvl9pPr marL="1828800" algn="ctr" rtl="0" fontAlgn="base">
        <a:spcBef>
          <a:spcPct val="0"/>
        </a:spcBef>
        <a:spcAft>
          <a:spcPct val="0"/>
        </a:spcAft>
        <a:defRPr sz="4400">
          <a:solidFill>
            <a:schemeClr val="tx2"/>
          </a:solidFill>
          <a:latin typeface="Arial"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40" name="Group 56"/>
          <p:cNvGraphicFramePr>
            <a:graphicFrameLocks noGrp="1"/>
          </p:cNvGraphicFramePr>
          <p:nvPr/>
        </p:nvGraphicFramePr>
        <p:xfrm>
          <a:off x="152400" y="460375"/>
          <a:ext cx="8763000" cy="1266190"/>
        </p:xfrm>
        <a:graphic>
          <a:graphicData uri="http://schemas.openxmlformats.org/drawingml/2006/table">
            <a:tbl>
              <a:tblPr/>
              <a:tblGrid>
                <a:gridCol w="1600200"/>
                <a:gridCol w="7162800"/>
              </a:tblGrid>
              <a:tr h="2254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Introduction</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nl-NL" sz="1200" b="1" i="0" u="none" strike="noStrike" cap="none" normalizeH="0" baseline="0" smtClean="0">
                        <a:ln>
                          <a:noFill/>
                        </a:ln>
                        <a:solidFill>
                          <a:srgbClr val="FFFFFF"/>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1873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Marker</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Polymorphisms in CYP2C19 (*2 and *17) assessed by </a:t>
                      </a:r>
                      <a:r>
                        <a:rPr kumimoji="0" lang="en-US" sz="900" b="0" i="0" u="none" strike="noStrike" cap="none" normalizeH="0" baseline="0" dirty="0" err="1" smtClean="0">
                          <a:ln>
                            <a:noFill/>
                          </a:ln>
                          <a:solidFill>
                            <a:srgbClr val="000000"/>
                          </a:solidFill>
                          <a:effectLst/>
                          <a:latin typeface="+mn-lt"/>
                          <a:ea typeface="ＭＳ Ｐゴシック" pitchFamily="-112" charset="-128"/>
                          <a:cs typeface="Arial" charset="0"/>
                        </a:rPr>
                        <a:t>Taqman</a:t>
                      </a: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 allelic discrimination</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2603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Objectives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To evaluate the predictive capacity of CYP2C19 variants with regard to </a:t>
                      </a:r>
                      <a:r>
                        <a:rPr kumimoji="0" lang="en-US" sz="900" b="0" i="0" u="none" strike="noStrike" cap="none" normalizeH="0" baseline="0" dirty="0" err="1" smtClean="0">
                          <a:ln>
                            <a:noFill/>
                          </a:ln>
                          <a:solidFill>
                            <a:srgbClr val="000000"/>
                          </a:solidFill>
                          <a:effectLst/>
                          <a:latin typeface="+mn-lt"/>
                          <a:ea typeface="ＭＳ Ｐゴシック" pitchFamily="-112" charset="-128"/>
                          <a:cs typeface="Arial" charset="0"/>
                        </a:rPr>
                        <a:t>tamoxifen</a:t>
                      </a: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 response in postmenopausal breast cancer.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Hypothesis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Polymorphisms in estrogen</a:t>
                      </a:r>
                      <a:r>
                        <a:rPr lang="en-US" sz="900" kern="1200" baseline="0" dirty="0" smtClean="0">
                          <a:solidFill>
                            <a:schemeClr val="tx1"/>
                          </a:solidFill>
                          <a:latin typeface="+mn-lt"/>
                          <a:ea typeface="+mn-ea"/>
                          <a:cs typeface="+mn-cs"/>
                        </a:rPr>
                        <a:t> </a:t>
                      </a:r>
                      <a:r>
                        <a:rPr lang="en-US" sz="900" kern="1200" dirty="0" smtClean="0">
                          <a:solidFill>
                            <a:schemeClr val="tx1"/>
                          </a:solidFill>
                          <a:latin typeface="+mn-lt"/>
                          <a:ea typeface="+mn-ea"/>
                          <a:cs typeface="+mn-cs"/>
                        </a:rPr>
                        <a:t>metabolizing enzymes , like CYP2C19, </a:t>
                      </a:r>
                      <a:r>
                        <a:rPr lang="en-US" sz="900" kern="1200" baseline="0" dirty="0" smtClean="0">
                          <a:solidFill>
                            <a:schemeClr val="tx1"/>
                          </a:solidFill>
                          <a:latin typeface="+mn-lt"/>
                          <a:ea typeface="+mn-ea"/>
                          <a:cs typeface="+mn-cs"/>
                        </a:rPr>
                        <a:t>may </a:t>
                      </a:r>
                      <a:r>
                        <a:rPr lang="en-US" sz="900" kern="1200" dirty="0" smtClean="0">
                          <a:solidFill>
                            <a:schemeClr val="tx1"/>
                          </a:solidFill>
                          <a:latin typeface="+mn-lt"/>
                          <a:ea typeface="+mn-ea"/>
                          <a:cs typeface="+mn-cs"/>
                        </a:rPr>
                        <a:t>affect </a:t>
                      </a:r>
                      <a:r>
                        <a:rPr lang="en-US" sz="900" kern="1200" baseline="0" dirty="0" smtClean="0">
                          <a:solidFill>
                            <a:schemeClr val="tx1"/>
                          </a:solidFill>
                          <a:latin typeface="+mn-lt"/>
                          <a:ea typeface="+mn-ea"/>
                          <a:cs typeface="+mn-cs"/>
                        </a:rPr>
                        <a:t> breast cancer molecular subtype  as well as </a:t>
                      </a:r>
                      <a:r>
                        <a:rPr lang="en-US" sz="900" kern="1200" dirty="0" smtClean="0">
                          <a:solidFill>
                            <a:schemeClr val="tx1"/>
                          </a:solidFill>
                          <a:latin typeface="+mn-lt"/>
                          <a:ea typeface="+mn-ea"/>
                          <a:cs typeface="+mn-cs"/>
                        </a:rPr>
                        <a:t>response to anti-estrogens.</a:t>
                      </a: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 We hypothesize that patients carrying variant  CYP2C19 alleles may  derive  differential benefit  from </a:t>
                      </a:r>
                      <a:r>
                        <a:rPr kumimoji="0" lang="en-US" sz="900" b="0" i="0" u="none" strike="noStrike" cap="none" normalizeH="0" baseline="0" dirty="0" err="1" smtClean="0">
                          <a:ln>
                            <a:noFill/>
                          </a:ln>
                          <a:solidFill>
                            <a:srgbClr val="000000"/>
                          </a:solidFill>
                          <a:effectLst/>
                          <a:latin typeface="+mn-lt"/>
                          <a:ea typeface="ＭＳ Ｐゴシック" pitchFamily="-112" charset="-128"/>
                          <a:cs typeface="Arial" charset="0"/>
                        </a:rPr>
                        <a:t>tamoxifen</a:t>
                      </a: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 compared to patients  who carry the wild type alleles.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graphicFrame>
        <p:nvGraphicFramePr>
          <p:cNvPr id="16439" name="Group 55"/>
          <p:cNvGraphicFramePr>
            <a:graphicFrameLocks noGrp="1"/>
          </p:cNvGraphicFramePr>
          <p:nvPr/>
        </p:nvGraphicFramePr>
        <p:xfrm>
          <a:off x="152400" y="1990725"/>
          <a:ext cx="8763000" cy="2125598"/>
        </p:xfrm>
        <a:graphic>
          <a:graphicData uri="http://schemas.openxmlformats.org/drawingml/2006/table">
            <a:tbl>
              <a:tblPr/>
              <a:tblGrid>
                <a:gridCol w="1600200"/>
                <a:gridCol w="7162800"/>
              </a:tblGrid>
              <a:tr h="2190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Methods (1)</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Patients</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Characteristics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From 1982 until 1994 a randomized clinical trial was conducted in the Netherlands, studying the benefit of adjuvant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(IKA-trial)</a:t>
                      </a:r>
                      <a:r>
                        <a:rPr lang="en-US" sz="900" kern="1200" baseline="0" dirty="0" smtClean="0">
                          <a:solidFill>
                            <a:schemeClr val="tx1"/>
                          </a:solidFill>
                          <a:latin typeface="+mn-lt"/>
                          <a:ea typeface="+mn-ea"/>
                          <a:cs typeface="+mn-cs"/>
                        </a:rPr>
                        <a:t> in postmenopausal breast cancer patients. </a:t>
                      </a:r>
                      <a:endPar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28098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Inclusion criteria</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In the original</a:t>
                      </a:r>
                      <a:r>
                        <a:rPr lang="en-US" sz="900" kern="1200" baseline="0" dirty="0" smtClean="0">
                          <a:solidFill>
                            <a:schemeClr val="tx1"/>
                          </a:solidFill>
                          <a:latin typeface="+mn-lt"/>
                          <a:ea typeface="+mn-ea"/>
                          <a:cs typeface="+mn-cs"/>
                        </a:rPr>
                        <a:t> study, 1662 breast cancer p</a:t>
                      </a:r>
                      <a:r>
                        <a:rPr lang="en-US" sz="900" kern="1200" dirty="0" smtClean="0">
                          <a:solidFill>
                            <a:schemeClr val="tx1"/>
                          </a:solidFill>
                          <a:latin typeface="+mn-lt"/>
                          <a:ea typeface="+mn-ea"/>
                          <a:cs typeface="+mn-cs"/>
                        </a:rPr>
                        <a:t>atients were included who</a:t>
                      </a:r>
                      <a:r>
                        <a:rPr lang="en-US" sz="900" kern="1200" baseline="0" dirty="0" smtClean="0">
                          <a:solidFill>
                            <a:schemeClr val="tx1"/>
                          </a:solidFill>
                          <a:latin typeface="+mn-lt"/>
                          <a:ea typeface="+mn-ea"/>
                          <a:cs typeface="+mn-cs"/>
                        </a:rPr>
                        <a:t> were</a:t>
                      </a:r>
                      <a:r>
                        <a:rPr lang="en-US" sz="900" kern="1200" dirty="0" smtClean="0">
                          <a:solidFill>
                            <a:schemeClr val="tx1"/>
                          </a:solidFill>
                          <a:latin typeface="+mn-lt"/>
                          <a:ea typeface="+mn-ea"/>
                          <a:cs typeface="+mn-cs"/>
                        </a:rPr>
                        <a:t> were post-menopausal, less than 76 years of age and had a T</a:t>
                      </a:r>
                      <a:r>
                        <a:rPr lang="en-US" sz="900" kern="1200" baseline="-25000" dirty="0" smtClean="0">
                          <a:solidFill>
                            <a:schemeClr val="tx1"/>
                          </a:solidFill>
                          <a:latin typeface="+mn-lt"/>
                          <a:ea typeface="+mn-ea"/>
                          <a:cs typeface="+mn-cs"/>
                        </a:rPr>
                        <a:t>1–4</a:t>
                      </a:r>
                      <a:r>
                        <a:rPr lang="en-US" sz="900" kern="1200" dirty="0" smtClean="0">
                          <a:solidFill>
                            <a:schemeClr val="tx1"/>
                          </a:solidFill>
                          <a:latin typeface="+mn-lt"/>
                          <a:ea typeface="+mn-ea"/>
                          <a:cs typeface="+mn-cs"/>
                        </a:rPr>
                        <a:t>, N</a:t>
                      </a:r>
                      <a:r>
                        <a:rPr lang="en-US" sz="900" kern="1200" baseline="-25000" dirty="0" smtClean="0">
                          <a:solidFill>
                            <a:schemeClr val="tx1"/>
                          </a:solidFill>
                          <a:latin typeface="+mn-lt"/>
                          <a:ea typeface="+mn-ea"/>
                          <a:cs typeface="+mn-cs"/>
                        </a:rPr>
                        <a:t>0–3,</a:t>
                      </a:r>
                      <a:r>
                        <a:rPr lang="en-US" sz="900" kern="1200" dirty="0" smtClean="0">
                          <a:solidFill>
                            <a:schemeClr val="tx1"/>
                          </a:solidFill>
                          <a:latin typeface="+mn-lt"/>
                          <a:ea typeface="+mn-ea"/>
                          <a:cs typeface="+mn-cs"/>
                        </a:rPr>
                        <a:t> M</a:t>
                      </a:r>
                      <a:r>
                        <a:rPr lang="en-US" sz="900" kern="1200" baseline="-25000" dirty="0" smtClean="0">
                          <a:solidFill>
                            <a:schemeClr val="tx1"/>
                          </a:solidFill>
                          <a:latin typeface="+mn-lt"/>
                          <a:ea typeface="+mn-ea"/>
                          <a:cs typeface="+mn-cs"/>
                        </a:rPr>
                        <a:t>0</a:t>
                      </a:r>
                      <a:r>
                        <a:rPr lang="en-US" sz="900" kern="1200" dirty="0" smtClean="0">
                          <a:solidFill>
                            <a:schemeClr val="tx1"/>
                          </a:solidFill>
                          <a:latin typeface="+mn-lt"/>
                          <a:ea typeface="+mn-ea"/>
                          <a:cs typeface="+mn-cs"/>
                        </a:rPr>
                        <a:t> breast tumor. </a:t>
                      </a:r>
                      <a:r>
                        <a:rPr kumimoji="0" lang="en-US" sz="900" b="0" i="0" u="none" strike="noStrike" kern="1200" cap="none" normalizeH="0" baseline="0" dirty="0" smtClean="0">
                          <a:ln>
                            <a:noFill/>
                          </a:ln>
                          <a:solidFill>
                            <a:srgbClr val="000000"/>
                          </a:solidFill>
                          <a:effectLst/>
                          <a:latin typeface="+mn-lt"/>
                          <a:ea typeface="ＭＳ Ｐゴシック" pitchFamily="-112" charset="-128"/>
                          <a:cs typeface="Arial" charset="0"/>
                        </a:rPr>
                        <a:t>P</a:t>
                      </a:r>
                      <a:r>
                        <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rPr>
                        <a:t>rimary tumor blocks were recollected and after revision for the presence of invasive tumor cells and positive ER status (≥10%), tumor material of 563 patients was used for this translational study.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53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Exclusion criteria</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Mastitis or palpable supra- or </a:t>
                      </a:r>
                      <a:r>
                        <a:rPr lang="en-US" sz="900" kern="1200" dirty="0" err="1" smtClean="0">
                          <a:solidFill>
                            <a:schemeClr val="tx1"/>
                          </a:solidFill>
                          <a:latin typeface="+mn-lt"/>
                          <a:ea typeface="+mn-ea"/>
                          <a:cs typeface="+mn-cs"/>
                        </a:rPr>
                        <a:t>infraclavicular</a:t>
                      </a:r>
                      <a:r>
                        <a:rPr lang="en-US" sz="900" kern="1200" dirty="0" smtClean="0">
                          <a:solidFill>
                            <a:schemeClr val="tx1"/>
                          </a:solidFill>
                          <a:latin typeface="+mn-lt"/>
                          <a:ea typeface="+mn-ea"/>
                          <a:cs typeface="+mn-cs"/>
                        </a:rPr>
                        <a:t> lymph nodes</a:t>
                      </a:r>
                      <a:endParaRPr kumimoji="0" lang="en-US" sz="900" b="0" i="0" u="none" strike="noStrike" cap="none" normalizeH="0" baseline="0" dirty="0" smtClean="0">
                        <a:ln>
                          <a:noFill/>
                        </a:ln>
                        <a:solidFill>
                          <a:srgbClr val="000000"/>
                        </a:solidFill>
                        <a:effectLst/>
                        <a:latin typeface="+mn-lt"/>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Treatment</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r>
                        <a:rPr lang="en-US" sz="900" kern="1200" dirty="0" smtClean="0">
                          <a:solidFill>
                            <a:schemeClr val="tx1"/>
                          </a:solidFill>
                          <a:latin typeface="+mn-lt"/>
                          <a:ea typeface="+mn-ea"/>
                          <a:cs typeface="+mn-cs"/>
                        </a:rPr>
                        <a:t>Patients were randomized in a 2:1 distribution between 1 year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(30 mg per day) versus no adjuvant therapy. After 1 year a second randomization was performed to receive another 2 years of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or to stop further treatment. From 1989, based on two interim analyses showing a significant improvement in recurrence free-free survival in lymph node positive patients, these node positive patients were all allocated to the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treatment arm (</a:t>
                      </a:r>
                      <a:r>
                        <a:rPr lang="en-US" sz="900" kern="1200" dirty="0" err="1" smtClean="0">
                          <a:solidFill>
                            <a:schemeClr val="tx1"/>
                          </a:solidFill>
                          <a:latin typeface="+mn-lt"/>
                          <a:ea typeface="+mn-ea"/>
                          <a:cs typeface="+mn-cs"/>
                        </a:rPr>
                        <a:t>ie</a:t>
                      </a:r>
                      <a:r>
                        <a:rPr lang="en-US" sz="900" kern="1200" dirty="0" smtClean="0">
                          <a:solidFill>
                            <a:schemeClr val="tx1"/>
                          </a:solidFill>
                          <a:latin typeface="+mn-lt"/>
                          <a:ea typeface="+mn-ea"/>
                          <a:cs typeface="+mn-cs"/>
                        </a:rPr>
                        <a:t> skipped the first randomization). </a:t>
                      </a:r>
                      <a:endParaRPr lang="en-US" sz="900" dirty="0">
                        <a:latin typeface="+mn-lt"/>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5" name="Group 72"/>
          <p:cNvGraphicFramePr>
            <a:graphicFrameLocks noGrp="1"/>
          </p:cNvGraphicFramePr>
          <p:nvPr/>
        </p:nvGraphicFramePr>
        <p:xfrm>
          <a:off x="152400" y="4724400"/>
          <a:ext cx="8763000" cy="971550"/>
        </p:xfrm>
        <a:graphic>
          <a:graphicData uri="http://schemas.openxmlformats.org/drawingml/2006/table">
            <a:tbl>
              <a:tblPr/>
              <a:tblGrid>
                <a:gridCol w="1600200"/>
                <a:gridCol w="7162800"/>
              </a:tblGrid>
              <a:tr h="2286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Methods (2)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cs typeface="Arial" charset="0"/>
                        </a:rPr>
                        <a:t>Specimen characteristics</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Material used</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Formalin-fixed paraffin-embedded (FFPE) breast tumor tissue of the primary tumor.  DNA was isolated from FFPE material. No control samples were used</a:t>
                      </a:r>
                      <a:endParaRPr kumimoji="0" lang="en-US" sz="900" b="0" i="1" u="none" strike="noStrike" cap="none" normalizeH="0" baseline="0" dirty="0" smtClean="0">
                        <a:ln>
                          <a:noFill/>
                        </a:ln>
                        <a:solidFill>
                          <a:srgbClr val="000000"/>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Preservation/storage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Formalin fixation and paraffin embedding. Storage at room temperature. Tumor DNA was stored at 4ºC.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098" name="TextBox 5"/>
          <p:cNvSpPr txBox="1">
            <a:spLocks noChangeArrowheads="1"/>
          </p:cNvSpPr>
          <p:nvPr/>
        </p:nvSpPr>
        <p:spPr bwMode="auto">
          <a:xfrm>
            <a:off x="76200" y="0"/>
            <a:ext cx="4584700" cy="307975"/>
          </a:xfrm>
          <a:prstGeom prst="rect">
            <a:avLst/>
          </a:prstGeom>
          <a:noFill/>
          <a:ln w="9525">
            <a:noFill/>
            <a:miter lim="800000"/>
            <a:headEnd/>
            <a:tailEnd/>
          </a:ln>
        </p:spPr>
        <p:txBody>
          <a:bodyPr wrap="none">
            <a:spAutoFit/>
          </a:bodyPr>
          <a:lstStyle/>
          <a:p>
            <a:pPr defTabSz="457200"/>
            <a:r>
              <a:rPr lang="en-US" sz="1400" u="sng"/>
              <a:t>Table S3. Specifications of REMARK recommendations</a:t>
            </a:r>
          </a:p>
        </p:txBody>
      </p:sp>
      <p:sp>
        <p:nvSpPr>
          <p:cNvPr id="2099" name="TextBox 6"/>
          <p:cNvSpPr txBox="1">
            <a:spLocks noChangeArrowheads="1"/>
          </p:cNvSpPr>
          <p:nvPr/>
        </p:nvSpPr>
        <p:spPr bwMode="auto">
          <a:xfrm>
            <a:off x="8799513" y="6627813"/>
            <a:ext cx="342900" cy="228600"/>
          </a:xfrm>
          <a:prstGeom prst="rect">
            <a:avLst/>
          </a:prstGeom>
          <a:noFill/>
          <a:ln w="9525">
            <a:noFill/>
            <a:miter lim="800000"/>
            <a:headEnd/>
            <a:tailEnd/>
          </a:ln>
        </p:spPr>
        <p:txBody>
          <a:bodyPr wrap="none">
            <a:spAutoFit/>
          </a:bodyPr>
          <a:lstStyle/>
          <a:p>
            <a:pPr defTabSz="457200"/>
            <a:r>
              <a:rPr lang="en-US" sz="900"/>
              <a:t>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83" name="Group 47"/>
          <p:cNvGraphicFramePr>
            <a:graphicFrameLocks noGrp="1"/>
          </p:cNvGraphicFramePr>
          <p:nvPr/>
        </p:nvGraphicFramePr>
        <p:xfrm>
          <a:off x="152400" y="266700"/>
          <a:ext cx="8763000" cy="2857500"/>
        </p:xfrm>
        <a:graphic>
          <a:graphicData uri="http://schemas.openxmlformats.org/drawingml/2006/table">
            <a:tbl>
              <a:tblPr/>
              <a:tblGrid>
                <a:gridCol w="1600200"/>
                <a:gridCol w="7162800"/>
              </a:tblGrid>
              <a:tr h="2286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Methods (3)</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cs typeface="Arial" charset="0"/>
                        </a:rPr>
                        <a:t>Assay methods</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ea typeface="ＭＳ Ｐゴシック" pitchFamily="-112" charset="-128"/>
                          <a:cs typeface="Arial" charset="0"/>
                        </a:rPr>
                        <a:t>Assay</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Genotyping for </a:t>
                      </a:r>
                      <a:r>
                        <a:rPr lang="en-US" sz="900" i="1" kern="1200" dirty="0" smtClean="0">
                          <a:solidFill>
                            <a:schemeClr val="tx1"/>
                          </a:solidFill>
                          <a:latin typeface="+mn-lt"/>
                          <a:ea typeface="+mn-ea"/>
                          <a:cs typeface="+mn-cs"/>
                        </a:rPr>
                        <a:t>CYP2C19*2 </a:t>
                      </a:r>
                      <a:r>
                        <a:rPr lang="en-US" sz="900" kern="1200" dirty="0" smtClean="0">
                          <a:solidFill>
                            <a:schemeClr val="tx1"/>
                          </a:solidFill>
                          <a:latin typeface="+mn-lt"/>
                          <a:ea typeface="+mn-ea"/>
                          <a:cs typeface="+mn-cs"/>
                        </a:rPr>
                        <a:t>(681G&gt;A, rs4244285), </a:t>
                      </a:r>
                      <a:r>
                        <a:rPr lang="en-US" sz="900" i="1" kern="1200" dirty="0" smtClean="0">
                          <a:solidFill>
                            <a:schemeClr val="tx1"/>
                          </a:solidFill>
                          <a:latin typeface="+mn-lt"/>
                          <a:ea typeface="+mn-ea"/>
                          <a:cs typeface="+mn-cs"/>
                        </a:rPr>
                        <a:t>CYP2C19*17</a:t>
                      </a:r>
                      <a:r>
                        <a:rPr lang="en-US" sz="900" kern="1200" dirty="0" smtClean="0">
                          <a:solidFill>
                            <a:schemeClr val="tx1"/>
                          </a:solidFill>
                          <a:latin typeface="+mn-lt"/>
                          <a:ea typeface="+mn-ea"/>
                          <a:cs typeface="+mn-cs"/>
                        </a:rPr>
                        <a:t> (806C&gt;T, rs12248560) and </a:t>
                      </a:r>
                      <a:r>
                        <a:rPr lang="en-US" sz="900" i="1" kern="1200" dirty="0" smtClean="0">
                          <a:solidFill>
                            <a:schemeClr val="tx1"/>
                          </a:solidFill>
                          <a:latin typeface="+mn-lt"/>
                          <a:ea typeface="+mn-ea"/>
                          <a:cs typeface="+mn-cs"/>
                        </a:rPr>
                        <a:t>CYP2D6*4 </a:t>
                      </a:r>
                      <a:r>
                        <a:rPr lang="en-US" sz="900" kern="1200" dirty="0" smtClean="0">
                          <a:solidFill>
                            <a:schemeClr val="tx1"/>
                          </a:solidFill>
                          <a:latin typeface="+mn-lt"/>
                          <a:ea typeface="+mn-ea"/>
                          <a:cs typeface="+mn-cs"/>
                        </a:rPr>
                        <a:t>(1846G&gt;A, rs3892097) was performed on genomic DNA. </a:t>
                      </a:r>
                      <a:endParaRPr kumimoji="0" lang="en-US" sz="900" b="0" i="0" u="none" strike="noStrike" cap="none" normalizeH="0" baseline="0" dirty="0" smtClean="0">
                        <a:ln>
                          <a:noFill/>
                        </a:ln>
                        <a:solidFill>
                          <a:schemeClr val="tx1"/>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Protocol</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err="1" smtClean="0">
                          <a:solidFill>
                            <a:schemeClr val="tx1"/>
                          </a:solidFill>
                          <a:latin typeface="+mn-lt"/>
                          <a:ea typeface="+mn-ea"/>
                          <a:cs typeface="+mn-cs"/>
                        </a:rPr>
                        <a:t>Taqman</a:t>
                      </a:r>
                      <a:r>
                        <a:rPr lang="en-US" sz="900" kern="1200" dirty="0" smtClean="0">
                          <a:solidFill>
                            <a:schemeClr val="tx1"/>
                          </a:solidFill>
                          <a:latin typeface="+mn-lt"/>
                          <a:ea typeface="+mn-ea"/>
                          <a:cs typeface="+mn-cs"/>
                        </a:rPr>
                        <a:t> allelic discrimination assays were used (Applied </a:t>
                      </a:r>
                      <a:r>
                        <a:rPr lang="en-US" sz="900" kern="1200" dirty="0" err="1" smtClean="0">
                          <a:solidFill>
                            <a:schemeClr val="tx1"/>
                          </a:solidFill>
                          <a:latin typeface="+mn-lt"/>
                          <a:ea typeface="+mn-ea"/>
                          <a:cs typeface="+mn-cs"/>
                        </a:rPr>
                        <a:t>Biosystems</a:t>
                      </a:r>
                      <a:r>
                        <a:rPr lang="en-US" sz="900" kern="1200" dirty="0" smtClean="0">
                          <a:solidFill>
                            <a:schemeClr val="tx1"/>
                          </a:solidFill>
                          <a:latin typeface="+mn-lt"/>
                          <a:ea typeface="+mn-ea"/>
                          <a:cs typeface="+mn-cs"/>
                        </a:rPr>
                        <a:t>, </a:t>
                      </a:r>
                      <a:r>
                        <a:rPr lang="en-US" sz="900" kern="1200" dirty="0" err="1" smtClean="0">
                          <a:solidFill>
                            <a:schemeClr val="tx1"/>
                          </a:solidFill>
                          <a:latin typeface="+mn-lt"/>
                          <a:ea typeface="+mn-ea"/>
                          <a:cs typeface="+mn-cs"/>
                        </a:rPr>
                        <a:t>Nieuwerkerk</a:t>
                      </a:r>
                      <a:r>
                        <a:rPr lang="en-US" sz="900" kern="1200" dirty="0" smtClean="0">
                          <a:solidFill>
                            <a:schemeClr val="tx1"/>
                          </a:solidFill>
                          <a:latin typeface="+mn-lt"/>
                          <a:ea typeface="+mn-ea"/>
                          <a:cs typeface="+mn-cs"/>
                        </a:rPr>
                        <a:t> ad </a:t>
                      </a:r>
                      <a:r>
                        <a:rPr lang="en-US" sz="900" kern="1200" dirty="0" err="1" smtClean="0">
                          <a:solidFill>
                            <a:schemeClr val="tx1"/>
                          </a:solidFill>
                          <a:latin typeface="+mn-lt"/>
                          <a:ea typeface="+mn-ea"/>
                          <a:cs typeface="+mn-cs"/>
                        </a:rPr>
                        <a:t>IJssel</a:t>
                      </a:r>
                      <a:r>
                        <a:rPr lang="en-US" sz="900" kern="1200" dirty="0" smtClean="0">
                          <a:solidFill>
                            <a:schemeClr val="tx1"/>
                          </a:solidFill>
                          <a:latin typeface="+mn-lt"/>
                          <a:ea typeface="+mn-ea"/>
                          <a:cs typeface="+mn-cs"/>
                        </a:rPr>
                        <a:t>, The Netherlands) on an ABI Prism 7500 Sequence Detection system (Applied </a:t>
                      </a:r>
                      <a:r>
                        <a:rPr lang="en-US" sz="900" kern="1200" dirty="0" err="1" smtClean="0">
                          <a:solidFill>
                            <a:schemeClr val="tx1"/>
                          </a:solidFill>
                          <a:latin typeface="+mn-lt"/>
                          <a:ea typeface="+mn-ea"/>
                          <a:cs typeface="+mn-cs"/>
                        </a:rPr>
                        <a:t>Biosystems</a:t>
                      </a:r>
                      <a:r>
                        <a:rPr lang="en-US" sz="900" kern="1200" dirty="0" smtClean="0">
                          <a:solidFill>
                            <a:schemeClr val="tx1"/>
                          </a:solidFill>
                          <a:latin typeface="+mn-lt"/>
                          <a:ea typeface="+mn-ea"/>
                          <a:cs typeface="+mn-cs"/>
                        </a:rPr>
                        <a:t>). The assays IDs are C_25986767_70 (</a:t>
                      </a:r>
                      <a:r>
                        <a:rPr lang="en-US" sz="900" i="1" kern="1200" dirty="0" smtClean="0">
                          <a:solidFill>
                            <a:schemeClr val="tx1"/>
                          </a:solidFill>
                          <a:latin typeface="+mn-lt"/>
                          <a:ea typeface="+mn-ea"/>
                          <a:cs typeface="+mn-cs"/>
                        </a:rPr>
                        <a:t>CYP2C19*2</a:t>
                      </a:r>
                      <a:r>
                        <a:rPr lang="en-US" sz="900" kern="1200" dirty="0" smtClean="0">
                          <a:solidFill>
                            <a:schemeClr val="tx1"/>
                          </a:solidFill>
                          <a:latin typeface="+mn-lt"/>
                          <a:ea typeface="+mn-ea"/>
                          <a:cs typeface="+mn-cs"/>
                        </a:rPr>
                        <a:t>), C_469857_10 (</a:t>
                      </a:r>
                      <a:r>
                        <a:rPr lang="en-US" sz="900" i="1" kern="1200" dirty="0" smtClean="0">
                          <a:solidFill>
                            <a:schemeClr val="tx1"/>
                          </a:solidFill>
                          <a:latin typeface="+mn-lt"/>
                          <a:ea typeface="+mn-ea"/>
                          <a:cs typeface="+mn-cs"/>
                        </a:rPr>
                        <a:t>CYP2C19*17</a:t>
                      </a:r>
                      <a:r>
                        <a:rPr lang="en-US" sz="900" kern="1200" dirty="0" smtClean="0">
                          <a:solidFill>
                            <a:schemeClr val="tx1"/>
                          </a:solidFill>
                          <a:latin typeface="+mn-lt"/>
                          <a:ea typeface="+mn-ea"/>
                          <a:cs typeface="+mn-cs"/>
                        </a:rPr>
                        <a:t>) and C_27102431_D0 (</a:t>
                      </a:r>
                      <a:r>
                        <a:rPr lang="en-US" sz="900" i="1" kern="1200" dirty="0" smtClean="0">
                          <a:solidFill>
                            <a:schemeClr val="tx1"/>
                          </a:solidFill>
                          <a:latin typeface="+mn-lt"/>
                          <a:ea typeface="+mn-ea"/>
                          <a:cs typeface="+mn-cs"/>
                        </a:rPr>
                        <a:t>CYP2D6*4</a:t>
                      </a:r>
                      <a:r>
                        <a:rPr lang="en-US" sz="900" kern="1200" dirty="0" smtClean="0">
                          <a:solidFill>
                            <a:schemeClr val="tx1"/>
                          </a:solidFill>
                          <a:latin typeface="+mn-lt"/>
                          <a:ea typeface="+mn-ea"/>
                          <a:cs typeface="+mn-cs"/>
                        </a:rPr>
                        <a:t>). Thermal profile for cyp2D6*4 genotyping consisted of 95</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 for 10 minutes, followed by 60 cycles of 15 seconds at 92</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 and 30 seconds at 60</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 Thermal profile for cyp2DC19*2 and CYP2C19*17 genotyping consisted of 95</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 for 10 minutes, followed by 50 cycles of 15 seconds at 92</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 and 90 seconds at 60</a:t>
                      </a:r>
                      <a:r>
                        <a:rPr lang="en-US" sz="900" kern="1200" baseline="30000" dirty="0" smtClean="0">
                          <a:solidFill>
                            <a:schemeClr val="tx1"/>
                          </a:solidFill>
                          <a:latin typeface="+mn-lt"/>
                          <a:ea typeface="+mn-ea"/>
                          <a:cs typeface="+mn-cs"/>
                        </a:rPr>
                        <a:t>○</a:t>
                      </a:r>
                      <a:r>
                        <a:rPr lang="en-US" sz="900" kern="1200" dirty="0" smtClean="0">
                          <a:solidFill>
                            <a:schemeClr val="tx1"/>
                          </a:solidFill>
                          <a:latin typeface="+mn-lt"/>
                          <a:ea typeface="+mn-ea"/>
                          <a:cs typeface="+mn-cs"/>
                        </a:rPr>
                        <a:t> C.</a:t>
                      </a: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Control experiments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Each (96 well) plate that was run for allelic discrimination, included 1-2 water samples as negative control</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2603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Reproducibility</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For each genotyping assays  a series of 50 tumor samples were run in </a:t>
                      </a:r>
                      <a:r>
                        <a:rPr kumimoji="0" lang="en-US" sz="900" b="0" i="0" u="none" strike="noStrike" cap="none" normalizeH="0" baseline="0" dirty="0" err="1" smtClean="0">
                          <a:ln>
                            <a:noFill/>
                          </a:ln>
                          <a:solidFill>
                            <a:srgbClr val="000000"/>
                          </a:solidFill>
                          <a:effectLst/>
                          <a:latin typeface="Arial" charset="0"/>
                          <a:ea typeface="ＭＳ Ｐゴシック" pitchFamily="-112" charset="-128"/>
                          <a:cs typeface="Arial" charset="0"/>
                        </a:rPr>
                        <a:t>duplo</a:t>
                      </a: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 showing &gt; 95% concordance.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Quantification</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Genotypes were scored by</a:t>
                      </a:r>
                      <a:r>
                        <a:rPr lang="en-US" sz="900" kern="1200" baseline="0" dirty="0" smtClean="0">
                          <a:solidFill>
                            <a:schemeClr val="tx1"/>
                          </a:solidFill>
                          <a:latin typeface="+mn-lt"/>
                          <a:ea typeface="+mn-ea"/>
                          <a:cs typeface="+mn-cs"/>
                        </a:rPr>
                        <a:t> </a:t>
                      </a:r>
                      <a:r>
                        <a:rPr lang="en-US" sz="900" kern="1200" dirty="0" smtClean="0">
                          <a:solidFill>
                            <a:schemeClr val="tx1"/>
                          </a:solidFill>
                          <a:latin typeface="+mn-lt"/>
                          <a:ea typeface="+mn-ea"/>
                          <a:cs typeface="+mn-cs"/>
                        </a:rPr>
                        <a:t>allele-specific fluorescence using 7500 fast system SDS software (Applied </a:t>
                      </a:r>
                      <a:r>
                        <a:rPr lang="en-US" sz="900" kern="1200" dirty="0" err="1" smtClean="0">
                          <a:solidFill>
                            <a:schemeClr val="tx1"/>
                          </a:solidFill>
                          <a:latin typeface="+mn-lt"/>
                          <a:ea typeface="+mn-ea"/>
                          <a:cs typeface="+mn-cs"/>
                        </a:rPr>
                        <a:t>Biosystems</a:t>
                      </a:r>
                      <a:r>
                        <a:rPr lang="en-US" sz="900" kern="1200" dirty="0" smtClean="0">
                          <a:solidFill>
                            <a:schemeClr val="tx1"/>
                          </a:solidFill>
                          <a:latin typeface="+mn-lt"/>
                          <a:ea typeface="+mn-ea"/>
                          <a:cs typeface="+mn-cs"/>
                        </a:rPr>
                        <a:t>). </a:t>
                      </a:r>
                      <a:endPar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cs typeface="Arial" charset="0"/>
                        </a:rPr>
                        <a:t>Blinding</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Scoring of the genotypes was done without  knowledge regarding both the recurrence-free-interval survival as well as the treatment arm at the time of scoring.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14384" name="Group 48"/>
          <p:cNvGraphicFramePr>
            <a:graphicFrameLocks noGrp="1"/>
          </p:cNvGraphicFramePr>
          <p:nvPr/>
        </p:nvGraphicFramePr>
        <p:xfrm>
          <a:off x="152400" y="3817938"/>
          <a:ext cx="8763000" cy="2120900"/>
        </p:xfrm>
        <a:graphic>
          <a:graphicData uri="http://schemas.openxmlformats.org/drawingml/2006/table">
            <a:tbl>
              <a:tblPr/>
              <a:tblGrid>
                <a:gridCol w="1600200"/>
                <a:gridCol w="7162800"/>
              </a:tblGrid>
              <a:tr h="23495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cs typeface="Arial" charset="0"/>
                        </a:rPr>
                        <a:t>Methods (4)</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cs typeface="Arial" charset="0"/>
                        </a:rPr>
                        <a:t>Study design I</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Case selection</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ea typeface="ＭＳ Ｐゴシック" pitchFamily="-112" charset="-128"/>
                          <a:cs typeface="Arial" charset="0"/>
                        </a:rPr>
                        <a:t>A randomized controlled trial. The translational study presented her was performed retrospectively.</a:t>
                      </a: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 The median duration of follow-up for patients without a recurrence event was 7.8 years. </a:t>
                      </a:r>
                      <a:r>
                        <a:rPr lang="en-US" sz="900" kern="1200" baseline="0" dirty="0" smtClean="0">
                          <a:solidFill>
                            <a:schemeClr val="tx1"/>
                          </a:solidFill>
                          <a:latin typeface="+mn-lt"/>
                          <a:ea typeface="+mn-ea"/>
                          <a:cs typeface="+mn-cs"/>
                        </a:rPr>
                        <a:t>Patient records were re-evaluated for recurrence until 2000.  </a:t>
                      </a:r>
                      <a:endParaRPr kumimoji="0" lang="en-US" sz="900" b="0" i="0" u="none" strike="noStrike" cap="none" normalizeH="0" baseline="0" dirty="0" smtClean="0">
                        <a:ln>
                          <a:noFill/>
                        </a:ln>
                        <a:solidFill>
                          <a:schemeClr val="tx1"/>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Clinical endpoints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The improvement of recurrence free interval (RFI) with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versus no nil was assessed according to the presence or absence of </a:t>
                      </a:r>
                      <a:r>
                        <a:rPr lang="en-US" sz="900" i="1" kern="1200" dirty="0" smtClean="0">
                          <a:solidFill>
                            <a:schemeClr val="tx1"/>
                          </a:solidFill>
                          <a:latin typeface="+mn-lt"/>
                          <a:ea typeface="+mn-ea"/>
                          <a:cs typeface="+mn-cs"/>
                        </a:rPr>
                        <a:t>CYP2C19*2</a:t>
                      </a:r>
                      <a:r>
                        <a:rPr lang="en-US" sz="900" kern="1200" dirty="0" smtClean="0">
                          <a:solidFill>
                            <a:schemeClr val="tx1"/>
                          </a:solidFill>
                          <a:latin typeface="+mn-lt"/>
                          <a:ea typeface="+mn-ea"/>
                          <a:cs typeface="+mn-cs"/>
                        </a:rPr>
                        <a:t> and </a:t>
                      </a:r>
                      <a:r>
                        <a:rPr lang="en-US" sz="900" i="1" kern="1200" dirty="0" smtClean="0">
                          <a:solidFill>
                            <a:schemeClr val="tx1"/>
                          </a:solidFill>
                          <a:latin typeface="+mn-lt"/>
                          <a:ea typeface="+mn-ea"/>
                          <a:cs typeface="+mn-cs"/>
                        </a:rPr>
                        <a:t>CYP2C19*17</a:t>
                      </a:r>
                      <a:r>
                        <a:rPr lang="en-US" sz="900" kern="1200" dirty="0" smtClean="0">
                          <a:solidFill>
                            <a:schemeClr val="tx1"/>
                          </a:solidFill>
                          <a:latin typeface="+mn-lt"/>
                          <a:ea typeface="+mn-ea"/>
                          <a:cs typeface="+mn-cs"/>
                        </a:rPr>
                        <a:t> variants. </a:t>
                      </a: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RFI included local, regional, distant recurrences and breast cancer-</a:t>
                      </a:r>
                      <a:r>
                        <a:rPr kumimoji="0" lang="en-US" sz="900" b="0" i="0" u="none" strike="noStrike" cap="none" normalizeH="0" baseline="0" dirty="0" err="1" smtClean="0">
                          <a:ln>
                            <a:noFill/>
                          </a:ln>
                          <a:solidFill>
                            <a:srgbClr val="000000"/>
                          </a:solidFill>
                          <a:effectLst/>
                          <a:latin typeface="Arial" charset="0"/>
                          <a:ea typeface="ＭＳ Ｐゴシック" pitchFamily="-112" charset="-128"/>
                          <a:cs typeface="Arial" charset="0"/>
                        </a:rPr>
                        <a:t>speciﬁc</a:t>
                      </a: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 death, but not contra-lateral breast cancer, as the primary event.</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 </a:t>
                      </a:r>
                      <a:endParaRPr kumimoji="0" lang="en-US" sz="900" b="0" i="0" u="none" strike="noStrike" cap="none" normalizeH="0" baseline="0" dirty="0" smtClean="0">
                        <a:ln>
                          <a:noFill/>
                        </a:ln>
                        <a:solidFill>
                          <a:srgbClr val="FF0000"/>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Variables examined or considered</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Multivariate Cox models were included age (≥ 65 versus &lt; 65), grade (grade 3 versus grade 1-2), tumor size (T3-4 versus T1-T2), HER2 status (positive versus negative), estrogen receptor expression (10-99% versus 100 %) and progesterone status (positive versus negative) as covariates. </a:t>
                      </a:r>
                      <a:endParaRPr kumimoji="0" lang="en-US" sz="900" b="0" i="0" u="none" strike="noStrike" cap="none" normalizeH="0" baseline="0" dirty="0" smtClean="0">
                        <a:ln>
                          <a:noFill/>
                        </a:ln>
                        <a:solidFill>
                          <a:srgbClr val="FF0000"/>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Rational for sample size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cs typeface="Arial" charset="0"/>
                        </a:rPr>
                        <a:t>The sample size of the translational study is based on the amount of available tumor blocks containing invasive, ER positive tumor cells, that could be recollected. </a:t>
                      </a:r>
                      <a:endParaRPr kumimoji="0" lang="en-US" sz="900" b="0" i="0" u="none" strike="noStrike" cap="none" normalizeH="0" baseline="0" dirty="0" smtClean="0">
                        <a:ln>
                          <a:noFill/>
                        </a:ln>
                        <a:solidFill>
                          <a:srgbClr val="FF0000"/>
                        </a:solidFill>
                        <a:effectLst/>
                        <a:latin typeface="Arial" charset="0"/>
                        <a:ea typeface="ＭＳ Ｐゴシック" pitchFamily="-112" charset="-128"/>
                        <a:cs typeface="Arial" charset="0"/>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118" name="TextBox 4"/>
          <p:cNvSpPr txBox="1">
            <a:spLocks noChangeArrowheads="1"/>
          </p:cNvSpPr>
          <p:nvPr/>
        </p:nvSpPr>
        <p:spPr bwMode="auto">
          <a:xfrm>
            <a:off x="8799513" y="6627813"/>
            <a:ext cx="342900" cy="228600"/>
          </a:xfrm>
          <a:prstGeom prst="rect">
            <a:avLst/>
          </a:prstGeom>
          <a:noFill/>
          <a:ln w="9525">
            <a:noFill/>
            <a:miter lim="800000"/>
            <a:headEnd/>
            <a:tailEnd/>
          </a:ln>
        </p:spPr>
        <p:txBody>
          <a:bodyPr wrap="none">
            <a:spAutoFit/>
          </a:bodyPr>
          <a:lstStyle/>
          <a:p>
            <a:pPr defTabSz="457200"/>
            <a:r>
              <a:rPr lang="en-US" sz="900"/>
              <a:t>2/3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93" name="Group 61"/>
          <p:cNvGraphicFramePr>
            <a:graphicFrameLocks noGrp="1"/>
          </p:cNvGraphicFramePr>
          <p:nvPr/>
        </p:nvGraphicFramePr>
        <p:xfrm>
          <a:off x="152400" y="44450"/>
          <a:ext cx="8763000" cy="2011680"/>
        </p:xfrm>
        <a:graphic>
          <a:graphicData uri="http://schemas.openxmlformats.org/drawingml/2006/table">
            <a:tbl>
              <a:tblPr/>
              <a:tblGrid>
                <a:gridCol w="1600200"/>
                <a:gridCol w="7162800"/>
              </a:tblGrid>
              <a:tr h="2159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rPr>
                        <a:t>Methods (5)</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rPr>
                        <a:t>Statistical analysis</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Statistical methods and variable selection procedure</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lang="en-US" sz="900" kern="1200" dirty="0" smtClean="0">
                          <a:solidFill>
                            <a:schemeClr val="tx1"/>
                          </a:solidFill>
                          <a:latin typeface="+mn-lt"/>
                          <a:ea typeface="+mn-ea"/>
                          <a:cs typeface="+mn-cs"/>
                        </a:rPr>
                        <a:t>Genotypes were tested for Hardy Weinberg equilibrium using a Chi-square test.  The distribution of </a:t>
                      </a:r>
                      <a:r>
                        <a:rPr lang="en-US" sz="900" kern="1200" dirty="0" err="1" smtClean="0">
                          <a:solidFill>
                            <a:schemeClr val="tx1"/>
                          </a:solidFill>
                          <a:latin typeface="+mn-lt"/>
                          <a:ea typeface="+mn-ea"/>
                          <a:cs typeface="+mn-cs"/>
                        </a:rPr>
                        <a:t>clinico</a:t>
                      </a:r>
                      <a:r>
                        <a:rPr lang="en-US" sz="900" kern="1200" dirty="0" smtClean="0">
                          <a:solidFill>
                            <a:schemeClr val="tx1"/>
                          </a:solidFill>
                          <a:latin typeface="+mn-lt"/>
                          <a:ea typeface="+mn-ea"/>
                          <a:cs typeface="+mn-cs"/>
                        </a:rPr>
                        <a:t>-pathological characteristics by the CYP2C19*2 and CYP2C19*17 variants was evaluated using Chi-square tests. Survival curves were constructed using the Kaplan Meier method and compared using log-rank tests. To determine whether the benefit from </a:t>
                      </a:r>
                      <a:r>
                        <a:rPr lang="en-US" sz="900" kern="1200" dirty="0" err="1" smtClean="0">
                          <a:solidFill>
                            <a:schemeClr val="tx1"/>
                          </a:solidFill>
                          <a:latin typeface="+mn-lt"/>
                          <a:ea typeface="+mn-ea"/>
                          <a:cs typeface="+mn-cs"/>
                        </a:rPr>
                        <a:t>tamoxifen</a:t>
                      </a:r>
                      <a:r>
                        <a:rPr lang="en-US" sz="900" kern="1200" dirty="0" smtClean="0">
                          <a:solidFill>
                            <a:schemeClr val="tx1"/>
                          </a:solidFill>
                          <a:latin typeface="+mn-lt"/>
                          <a:ea typeface="+mn-ea"/>
                          <a:cs typeface="+mn-cs"/>
                        </a:rPr>
                        <a:t> was different in CYP2C19 *2 carriers  ( one or two *2 alleles versus no *2 allele) or</a:t>
                      </a:r>
                      <a:r>
                        <a:rPr lang="en-US" sz="900" kern="1200" baseline="0" dirty="0" smtClean="0">
                          <a:solidFill>
                            <a:schemeClr val="tx1"/>
                          </a:solidFill>
                          <a:latin typeface="+mn-lt"/>
                          <a:ea typeface="+mn-ea"/>
                          <a:cs typeface="+mn-cs"/>
                        </a:rPr>
                        <a:t> </a:t>
                      </a:r>
                      <a:r>
                        <a:rPr lang="en-US" sz="900" kern="1200" dirty="0" smtClean="0">
                          <a:solidFill>
                            <a:schemeClr val="tx1"/>
                          </a:solidFill>
                          <a:latin typeface="+mn-lt"/>
                          <a:ea typeface="+mn-ea"/>
                          <a:cs typeface="+mn-cs"/>
                        </a:rPr>
                        <a:t>CYP2C19*17 carriers (( one or two *17 alleles versus no *17 </a:t>
                      </a:r>
                      <a:r>
                        <a:rPr lang="en-US" sz="900" kern="1200" smtClean="0">
                          <a:solidFill>
                            <a:schemeClr val="tx1"/>
                          </a:solidFill>
                          <a:latin typeface="+mn-lt"/>
                          <a:ea typeface="+mn-ea"/>
                          <a:cs typeface="+mn-cs"/>
                        </a:rPr>
                        <a:t>allele), </a:t>
                      </a:r>
                      <a:r>
                        <a:rPr lang="en-US" sz="900" kern="1200" dirty="0" smtClean="0">
                          <a:solidFill>
                            <a:schemeClr val="tx1"/>
                          </a:solidFill>
                          <a:latin typeface="+mn-lt"/>
                          <a:ea typeface="+mn-ea"/>
                          <a:cs typeface="+mn-cs"/>
                        </a:rPr>
                        <a:t>(covariate unadjusted) Cox proportional hazard regression models were constructed with an interaction between treatment and the genotype. To account for the change in randomization of node positive patients, all survival analyses are stratified by nodal status.</a:t>
                      </a:r>
                      <a:r>
                        <a:rPr kumimoji="0" lang="en-US" sz="900" b="0" i="0" u="none" strike="noStrike" cap="none" normalizeH="0" baseline="0" dirty="0" smtClean="0">
                          <a:ln>
                            <a:noFill/>
                          </a:ln>
                          <a:solidFill>
                            <a:srgbClr val="000000"/>
                          </a:solidFill>
                          <a:effectLst/>
                          <a:latin typeface="Arial" charset="0"/>
                          <a:ea typeface="ＭＳ Ｐゴシック" pitchFamily="-112" charset="-128"/>
                        </a:rPr>
                        <a:t> All p-values are based on a </a:t>
                      </a:r>
                      <a:r>
                        <a:rPr kumimoji="0" lang="en-US" sz="900" b="0" i="0" u="none" strike="noStrike" cap="none" normalizeH="0" baseline="0" dirty="0" smtClean="0">
                          <a:ln>
                            <a:noFill/>
                          </a:ln>
                          <a:solidFill>
                            <a:schemeClr val="tx1"/>
                          </a:solidFill>
                          <a:effectLst/>
                          <a:latin typeface="Arial" charset="0"/>
                          <a:ea typeface="ＭＳ Ｐゴシック" pitchFamily="-112" charset="-128"/>
                        </a:rPr>
                        <a:t>two-sided</a:t>
                      </a:r>
                      <a:r>
                        <a:rPr kumimoji="0" lang="en-US" sz="900" b="0" i="0" u="none" strike="noStrike" cap="none" normalizeH="0" baseline="0" dirty="0" smtClean="0">
                          <a:ln>
                            <a:noFill/>
                          </a:ln>
                          <a:solidFill>
                            <a:srgbClr val="000000"/>
                          </a:solidFill>
                          <a:effectLst/>
                          <a:latin typeface="Arial" charset="0"/>
                          <a:ea typeface="ＭＳ Ｐゴシック" pitchFamily="-112" charset="-128"/>
                        </a:rPr>
                        <a:t> test. All calculations were made with Statistical Package for the Social Sciences (SPSS) 15.0 Inc., IL, USA. </a:t>
                      </a:r>
                      <a:endParaRPr kumimoji="0" lang="en-US" sz="900" b="0" i="0" u="none" strike="noStrike" cap="none" normalizeH="0" baseline="0" dirty="0" smtClean="0">
                        <a:ln>
                          <a:noFill/>
                        </a:ln>
                        <a:solidFill>
                          <a:srgbClr val="FF0000"/>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2397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Missing data</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Cases with a missing value for one of the variables were excluded from the multivariate analysis, with the exception of missing HER2 and PR data for which a separate level was created</a:t>
                      </a:r>
                      <a:endParaRPr kumimoji="0" lang="en-US" sz="900" b="0" i="0" u="none" strike="noStrike" cap="none" normalizeH="0" baseline="0" dirty="0" smtClean="0">
                        <a:ln>
                          <a:noFill/>
                        </a:ln>
                        <a:solidFill>
                          <a:srgbClr val="FF0000"/>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352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Marker handling in analysis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The following genotypes were compared to detect a difference in </a:t>
                      </a:r>
                      <a:r>
                        <a:rPr kumimoji="0" lang="en-US" sz="900" b="0" i="0" u="none" strike="noStrike" cap="none" normalizeH="0" baseline="0" dirty="0" err="1" smtClean="0">
                          <a:ln>
                            <a:noFill/>
                          </a:ln>
                          <a:solidFill>
                            <a:srgbClr val="000000"/>
                          </a:solidFill>
                          <a:effectLst/>
                          <a:latin typeface="Arial" charset="0"/>
                          <a:ea typeface="ＭＳ Ｐゴシック" pitchFamily="-112" charset="-128"/>
                        </a:rPr>
                        <a:t>tamoxifen</a:t>
                      </a:r>
                      <a:r>
                        <a:rPr kumimoji="0" lang="en-US" sz="900" b="0" i="0" u="none" strike="noStrike" cap="none" normalizeH="0" baseline="0" dirty="0" smtClean="0">
                          <a:ln>
                            <a:noFill/>
                          </a:ln>
                          <a:solidFill>
                            <a:srgbClr val="000000"/>
                          </a:solidFill>
                          <a:effectLst/>
                          <a:latin typeface="Arial" charset="0"/>
                          <a:ea typeface="ＭＳ Ｐゴシック" pitchFamily="-112" charset="-128"/>
                        </a:rPr>
                        <a:t> effect : C</a:t>
                      </a:r>
                      <a:r>
                        <a:rPr lang="en-US" sz="900" kern="1200" dirty="0" smtClean="0">
                          <a:solidFill>
                            <a:schemeClr val="tx1"/>
                          </a:solidFill>
                          <a:latin typeface="+mn-lt"/>
                          <a:ea typeface="+mn-ea"/>
                          <a:cs typeface="+mn-cs"/>
                        </a:rPr>
                        <a:t>YP2C19</a:t>
                      </a:r>
                      <a:r>
                        <a:rPr lang="en-US" sz="900" kern="1200" baseline="0" dirty="0" smtClean="0">
                          <a:solidFill>
                            <a:schemeClr val="tx1"/>
                          </a:solidFill>
                          <a:latin typeface="+mn-lt"/>
                          <a:ea typeface="+mn-ea"/>
                          <a:cs typeface="+mn-cs"/>
                        </a:rPr>
                        <a:t> </a:t>
                      </a:r>
                      <a:r>
                        <a:rPr lang="en-US" sz="900" kern="1200" dirty="0" smtClean="0">
                          <a:solidFill>
                            <a:schemeClr val="tx1"/>
                          </a:solidFill>
                          <a:latin typeface="+mn-lt"/>
                          <a:ea typeface="+mn-ea"/>
                          <a:cs typeface="+mn-cs"/>
                        </a:rPr>
                        <a:t> (one or two *2 alleles versus no *2 allele and one or two CYP2C19*17 alleles versus no CYP2C19*17 allele</a:t>
                      </a:r>
                      <a:r>
                        <a:rPr kumimoji="0" lang="en-US" sz="900" b="0" i="0" u="none" strike="noStrike" kern="1200" cap="none" normalizeH="0" baseline="0" dirty="0" smtClean="0">
                          <a:ln>
                            <a:noFill/>
                          </a:ln>
                          <a:solidFill>
                            <a:srgbClr val="000000"/>
                          </a:solidFill>
                          <a:effectLst/>
                          <a:latin typeface="Arial" charset="0"/>
                          <a:ea typeface="ＭＳ Ｐゴシック" pitchFamily="-112" charset="-128"/>
                          <a:cs typeface="+mn-cs"/>
                        </a:rPr>
                        <a:t>)</a:t>
                      </a:r>
                      <a:r>
                        <a:rPr kumimoji="0" lang="en-US" sz="900" b="0" i="0" u="none" strike="noStrike" cap="none" normalizeH="0" baseline="0" dirty="0" smtClean="0">
                          <a:ln>
                            <a:noFill/>
                          </a:ln>
                          <a:solidFill>
                            <a:srgbClr val="000000"/>
                          </a:solidFill>
                          <a:effectLst/>
                          <a:latin typeface="Arial" charset="0"/>
                          <a:ea typeface="ＭＳ Ｐゴシック" pitchFamily="-112" charset="-128"/>
                        </a:rPr>
                        <a:t>.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graphicFrame>
        <p:nvGraphicFramePr>
          <p:cNvPr id="16402" name="Group 18"/>
          <p:cNvGraphicFramePr>
            <a:graphicFrameLocks noGrp="1"/>
          </p:cNvGraphicFramePr>
          <p:nvPr/>
        </p:nvGraphicFramePr>
        <p:xfrm>
          <a:off x="179388" y="2492375"/>
          <a:ext cx="8763000" cy="888057"/>
        </p:xfrm>
        <a:graphic>
          <a:graphicData uri="http://schemas.openxmlformats.org/drawingml/2006/table">
            <a:tbl>
              <a:tblPr/>
              <a:tblGrid>
                <a:gridCol w="1600200"/>
                <a:gridCol w="7162800"/>
              </a:tblGrid>
              <a:tr h="28798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rPr>
                        <a:t>Results (1)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rPr>
                        <a:t>Data</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Flow of patients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See Figure S1 for description of patients excluded for this translational study. See Table S1 for characteristics of total study patients versus the 739 patients with sufficient tumor material included in TMA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1936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Characteristics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See Table 1.</a:t>
                      </a:r>
                      <a:endParaRPr kumimoji="0" lang="en-US" sz="900" b="0" i="0" u="none" strike="noStrike" cap="none" normalizeH="0" baseline="0" dirty="0" smtClean="0">
                        <a:ln>
                          <a:noFill/>
                        </a:ln>
                        <a:solidFill>
                          <a:srgbClr val="FF0000"/>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127" name="TextBox 4"/>
          <p:cNvSpPr txBox="1">
            <a:spLocks noChangeArrowheads="1"/>
          </p:cNvSpPr>
          <p:nvPr/>
        </p:nvSpPr>
        <p:spPr bwMode="auto">
          <a:xfrm>
            <a:off x="8799513" y="6627813"/>
            <a:ext cx="342900" cy="228600"/>
          </a:xfrm>
          <a:prstGeom prst="rect">
            <a:avLst/>
          </a:prstGeom>
          <a:noFill/>
          <a:ln w="9525">
            <a:noFill/>
            <a:miter lim="800000"/>
            <a:headEnd/>
            <a:tailEnd/>
          </a:ln>
        </p:spPr>
        <p:txBody>
          <a:bodyPr wrap="none">
            <a:spAutoFit/>
          </a:bodyPr>
          <a:lstStyle/>
          <a:p>
            <a:pPr defTabSz="457200"/>
            <a:r>
              <a:rPr lang="en-US" sz="900"/>
              <a:t>3/3</a:t>
            </a:r>
          </a:p>
        </p:txBody>
      </p:sp>
      <p:graphicFrame>
        <p:nvGraphicFramePr>
          <p:cNvPr id="18497" name="Group 65"/>
          <p:cNvGraphicFramePr>
            <a:graphicFrameLocks noGrp="1"/>
          </p:cNvGraphicFramePr>
          <p:nvPr/>
        </p:nvGraphicFramePr>
        <p:xfrm>
          <a:off x="179388" y="3573463"/>
          <a:ext cx="8763000" cy="1214438"/>
        </p:xfrm>
        <a:graphic>
          <a:graphicData uri="http://schemas.openxmlformats.org/drawingml/2006/table">
            <a:tbl>
              <a:tblPr/>
              <a:tblGrid>
                <a:gridCol w="1611313"/>
                <a:gridCol w="7151687"/>
              </a:tblGrid>
              <a:tr h="15659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rPr>
                        <a:t>Results (2)</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FFFFFF"/>
                          </a:solidFill>
                          <a:effectLst/>
                          <a:latin typeface="Arial" charset="0"/>
                          <a:ea typeface="ＭＳ Ｐゴシック" pitchFamily="-112" charset="-128"/>
                        </a:rPr>
                        <a:t>Analysis and presentation</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Relation to standard prognostic variables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charset="0"/>
                          <a:ea typeface="ＭＳ Ｐゴシック" pitchFamily="-112" charset="-128"/>
                        </a:rPr>
                        <a:t>See Table 1 and S4-6. </a:t>
                      </a:r>
                      <a:endParaRPr kumimoji="0" lang="en-US" sz="900" b="0" i="0" u="none" strike="noStrike" cap="none" normalizeH="0" baseline="0" dirty="0" smtClean="0">
                        <a:ln>
                          <a:noFill/>
                        </a:ln>
                        <a:solidFill>
                          <a:srgbClr val="FF0000"/>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r h="2333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Univariate analysis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ea typeface="ＭＳ Ｐゴシック" pitchFamily="-112" charset="-128"/>
                        </a:rPr>
                        <a:t>All presented HRs are multivariate tested</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810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Multivariate analysis:</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ea typeface="ＭＳ Ｐゴシック" pitchFamily="-112" charset="-128"/>
                        </a:rPr>
                        <a:t>See table 2 and </a:t>
                      </a:r>
                      <a:r>
                        <a:rPr kumimoji="0" lang="en-US" sz="900" b="0" i="0" u="none" strike="noStrike" cap="none" normalizeH="0" baseline="0" dirty="0" smtClean="0">
                          <a:ln>
                            <a:noFill/>
                          </a:ln>
                          <a:solidFill>
                            <a:schemeClr val="tx1"/>
                          </a:solidFill>
                          <a:effectLst/>
                          <a:latin typeface="Arial" charset="0"/>
                          <a:ea typeface="ＭＳ Ｐゴシック" pitchFamily="-112" charset="-128"/>
                        </a:rPr>
                        <a:t>S7-10. </a:t>
                      </a:r>
                      <a:r>
                        <a:rPr kumimoji="0" lang="en-US" sz="900" b="0" i="0" u="none" strike="noStrike" cap="none" normalizeH="0" baseline="0" dirty="0" smtClean="0">
                          <a:ln>
                            <a:noFill/>
                          </a:ln>
                          <a:solidFill>
                            <a:srgbClr val="000000"/>
                          </a:solidFill>
                          <a:effectLst/>
                          <a:latin typeface="Arial" charset="0"/>
                          <a:ea typeface="ＭＳ Ｐゴシック" pitchFamily="-112" charset="-128"/>
                        </a:rPr>
                        <a:t>Estimated effects with CIs for marker and all other variables in the model. </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graphicFrame>
        <p:nvGraphicFramePr>
          <p:cNvPr id="16435" name="Group 51"/>
          <p:cNvGraphicFramePr>
            <a:graphicFrameLocks noGrp="1"/>
          </p:cNvGraphicFramePr>
          <p:nvPr/>
        </p:nvGraphicFramePr>
        <p:xfrm>
          <a:off x="107950" y="4868863"/>
          <a:ext cx="8763000" cy="655638"/>
        </p:xfrm>
        <a:graphic>
          <a:graphicData uri="http://schemas.openxmlformats.org/drawingml/2006/table">
            <a:tbl>
              <a:tblPr/>
              <a:tblGrid>
                <a:gridCol w="1600200"/>
                <a:gridCol w="7162800"/>
              </a:tblGrid>
              <a:tr h="28416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FFFFFF"/>
                          </a:solidFill>
                          <a:effectLst/>
                          <a:latin typeface="Arial" charset="0"/>
                          <a:ea typeface="ＭＳ Ｐゴシック" pitchFamily="-112" charset="-128"/>
                        </a:rPr>
                        <a:t>Discussion</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nl-NL" sz="900" b="1" i="0" u="none" strike="noStrike" cap="none" normalizeH="0" baseline="0" dirty="0" smtClean="0">
                        <a:ln>
                          <a:noFill/>
                        </a:ln>
                        <a:solidFill>
                          <a:srgbClr val="FFFFFF"/>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0000"/>
                          </a:solidFill>
                          <a:effectLst/>
                          <a:latin typeface="Arial" charset="0"/>
                          <a:ea typeface="ＭＳ Ｐゴシック" pitchFamily="-112" charset="-128"/>
                        </a:rPr>
                        <a:t>Interpretation, limitations and implication</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ea typeface="ＭＳ Ｐゴシック" pitchFamily="-112" charset="-128"/>
                        </a:rPr>
                        <a:t>See discussion section</a:t>
                      </a:r>
                      <a:endParaRPr kumimoji="0" lang="en-US" sz="900" b="0" i="0" u="none" strike="noStrike" cap="none" normalizeH="0" baseline="0" dirty="0" smtClean="0">
                        <a:ln>
                          <a:noFill/>
                        </a:ln>
                        <a:solidFill>
                          <a:srgbClr val="FF0000"/>
                        </a:solidFill>
                        <a:effectLst/>
                        <a:latin typeface="Arial" charset="0"/>
                        <a:ea typeface="ＭＳ Ｐゴシック" pitchFamily="-112" charset="-128"/>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1204</TotalTime>
  <Words>1125</Words>
  <Application>Microsoft Office PowerPoint</Application>
  <PresentationFormat>On-screen Show (4:3)</PresentationFormat>
  <Paragraphs>77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Default Design</vt:lpstr>
      <vt:lpstr>Slide 1</vt:lpstr>
      <vt:lpstr>Slide 2</vt:lpstr>
      <vt:lpstr>Slide 3</vt:lpstr>
    </vt:vector>
  </TitlesOfParts>
  <Company>NKI-AVL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m.kok</dc:creator>
  <cp:lastModifiedBy>k.beelen</cp:lastModifiedBy>
  <cp:revision>88</cp:revision>
  <dcterms:created xsi:type="dcterms:W3CDTF">2009-09-20T16:27:27Z</dcterms:created>
  <dcterms:modified xsi:type="dcterms:W3CDTF">2013-05-11T19:02:41Z</dcterms:modified>
</cp:coreProperties>
</file>