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3"/>
  </p:notesMasterIdLst>
  <p:handoutMasterIdLst>
    <p:handoutMasterId r:id="rId4"/>
  </p:handoutMasterIdLst>
  <p:sldIdLst>
    <p:sldId id="559" r:id="rId2"/>
  </p:sldIdLst>
  <p:sldSz cx="9144000" cy="6858000" type="screen4x3"/>
  <p:notesSz cx="6832600" cy="9963150"/>
  <p:defaultTextStyle>
    <a:defPPr>
      <a:defRPr lang="ja-JP"/>
    </a:defPPr>
    <a:lvl1pPr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9">
          <p15:clr>
            <a:srgbClr val="A4A3A4"/>
          </p15:clr>
        </p15:guide>
        <p15:guide id="2" pos="215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F0000"/>
    <a:srgbClr val="009999"/>
    <a:srgbClr val="CC6600"/>
    <a:srgbClr val="0000FF"/>
    <a:srgbClr val="C0C0C0"/>
    <a:srgbClr val="99CC00"/>
    <a:srgbClr val="FF00FF"/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1" autoAdjust="0"/>
    <p:restoredTop sz="86585" autoAdjust="0"/>
  </p:normalViewPr>
  <p:slideViewPr>
    <p:cSldViewPr snapToObjects="1">
      <p:cViewPr>
        <p:scale>
          <a:sx n="103" d="100"/>
          <a:sy n="103" d="100"/>
        </p:scale>
        <p:origin x="-84" y="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7" d="100"/>
        <a:sy n="47" d="100"/>
      </p:scale>
      <p:origin x="0" y="0"/>
    </p:cViewPr>
  </p:sorterViewPr>
  <p:notesViewPr>
    <p:cSldViewPr snapToObjects="1">
      <p:cViewPr varScale="1">
        <p:scale>
          <a:sx n="42" d="100"/>
          <a:sy n="42" d="100"/>
        </p:scale>
        <p:origin x="-2124" y="-96"/>
      </p:cViewPr>
      <p:guideLst>
        <p:guide orient="horz" pos="3139"/>
        <p:guide pos="215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5" rIns="92492" bIns="46245" numCol="1" anchor="t" anchorCtr="0" compatLnSpc="1">
            <a:prstTxWarp prst="textNoShape">
              <a:avLst/>
            </a:prstTxWarp>
          </a:bodyPr>
          <a:lstStyle>
            <a:lvl1pPr defTabSz="462669">
              <a:defRPr sz="1200"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0325" y="0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5" rIns="92492" bIns="46245" numCol="1" anchor="t" anchorCtr="0" compatLnSpc="1">
            <a:prstTxWarp prst="textNoShape">
              <a:avLst/>
            </a:prstTxWarp>
          </a:bodyPr>
          <a:lstStyle>
            <a:lvl1pPr algn="r" defTabSz="462669">
              <a:defRPr sz="1200"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B8E04BED-8E14-4951-AB66-BC2F8BE2C5C9}" type="datetimeFigureOut">
              <a:rPr lang="ja-JP" altLang="en-US"/>
              <a:pPr>
                <a:defRPr/>
              </a:pPr>
              <a:t>2016/9/16</a:t>
            </a:fld>
            <a:endParaRPr lang="en-US" altLang="ja-JP"/>
          </a:p>
        </p:txBody>
      </p:sp>
      <p:sp>
        <p:nvSpPr>
          <p:cNvPr id="2232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5" rIns="92492" bIns="46245" numCol="1" anchor="b" anchorCtr="0" compatLnSpc="1">
            <a:prstTxWarp prst="textNoShape">
              <a:avLst/>
            </a:prstTxWarp>
          </a:bodyPr>
          <a:lstStyle>
            <a:lvl1pPr defTabSz="462669">
              <a:defRPr sz="1200">
                <a:latin typeface="Arial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232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0325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5" rIns="92492" bIns="46245" numCol="1" anchor="b" anchorCtr="0" compatLnSpc="1">
            <a:prstTxWarp prst="textNoShape">
              <a:avLst/>
            </a:prstTxWarp>
          </a:bodyPr>
          <a:lstStyle>
            <a:lvl1pPr algn="r" defTabSz="461963">
              <a:defRPr sz="1200"/>
            </a:lvl1pPr>
          </a:lstStyle>
          <a:p>
            <a:fld id="{07F48CDD-656B-421B-83BB-D0A3DDEFFE5C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1442031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5" rIns="92492" bIns="46245" numCol="1" anchor="t" anchorCtr="0" compatLnSpc="1">
            <a:prstTxWarp prst="textNoShape">
              <a:avLst/>
            </a:prstTxWarp>
          </a:bodyPr>
          <a:lstStyle>
            <a:lvl1pPr defTabSz="462669">
              <a:defRPr sz="1200"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0325" y="0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5" rIns="92492" bIns="46245" numCol="1" anchor="t" anchorCtr="0" compatLnSpc="1">
            <a:prstTxWarp prst="textNoShape">
              <a:avLst/>
            </a:prstTxWarp>
          </a:bodyPr>
          <a:lstStyle>
            <a:lvl1pPr algn="r" defTabSz="462669">
              <a:defRPr sz="1200"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98329B85-EF5E-4E5D-907D-5650A2CE6777}" type="datetimeFigureOut">
              <a:rPr lang="ja-JP" altLang="en-US"/>
              <a:pPr>
                <a:defRPr/>
              </a:pPr>
              <a:t>2016/9/16</a:t>
            </a:fld>
            <a:endParaRPr lang="en-US" altLang="ja-JP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8688" y="747713"/>
            <a:ext cx="4978400" cy="3735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24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2625" y="4732338"/>
            <a:ext cx="5467350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5" rIns="92492" bIns="462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5" rIns="92492" bIns="46245" numCol="1" anchor="b" anchorCtr="0" compatLnSpc="1">
            <a:prstTxWarp prst="textNoShape">
              <a:avLst/>
            </a:prstTxWarp>
          </a:bodyPr>
          <a:lstStyle>
            <a:lvl1pPr defTabSz="462669">
              <a:defRPr sz="1200"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0325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92" tIns="46245" rIns="92492" bIns="46245" numCol="1" anchor="b" anchorCtr="0" compatLnSpc="1">
            <a:prstTxWarp prst="textNoShape">
              <a:avLst/>
            </a:prstTxWarp>
          </a:bodyPr>
          <a:lstStyle>
            <a:lvl1pPr algn="r" defTabSz="461963">
              <a:defRPr sz="1200">
                <a:latin typeface="Calibri" panose="020F0502020204030204" pitchFamily="34" charset="0"/>
              </a:defRPr>
            </a:lvl1pPr>
          </a:lstStyle>
          <a:p>
            <a:fld id="{F8B68137-091B-46EB-ADD8-D80EB1BA013A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42133979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Sup. Figure 1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68137-091B-46EB-ADD8-D80EB1BA013A}" type="slidenum">
              <a:rPr lang="ja-JP" altLang="en-US" smtClean="0"/>
              <a:pPr/>
              <a:t>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3676152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17234-A4BC-410F-B17A-530503AF0B70}" type="datetimeFigureOut">
              <a:rPr lang="ja-JP" altLang="en-US"/>
              <a:pPr>
                <a:defRPr/>
              </a:pPr>
              <a:t>2016/9/16</a:t>
            </a:fld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08CB5F-A9DA-49F9-989E-FF96486549B2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4234748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03A16A-D574-4DBF-B386-1EEC047B60DC}" type="datetimeFigureOut">
              <a:rPr lang="ja-JP" altLang="en-US"/>
              <a:pPr>
                <a:defRPr/>
              </a:pPr>
              <a:t>2016/9/16</a:t>
            </a:fld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2652C4-E5AC-4F6E-A4F2-DBDF801AC4AE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774885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24177-6D3E-4EDA-9C6A-E4802019CF02}" type="datetimeFigureOut">
              <a:rPr lang="ja-JP" altLang="en-US"/>
              <a:pPr>
                <a:defRPr/>
              </a:pPr>
              <a:t>2016/9/16</a:t>
            </a:fld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97B5D7-A372-4686-A0C8-C2EA85E848C7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181641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表プレースホル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ja-JP" alt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41D61-3753-4BF5-848D-918398B34305}" type="datetimeFigureOut">
              <a:rPr lang="ja-JP" altLang="en-US"/>
              <a:pPr>
                <a:defRPr/>
              </a:pPr>
              <a:t>2016/9/16</a:t>
            </a:fld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16BC30-C4C4-4404-9992-F96C447B0CCC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3373898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56CCC-2DA7-4A77-BDD1-E00F5F1A9A37}" type="datetimeFigureOut">
              <a:rPr lang="ja-JP" altLang="en-US"/>
              <a:pPr>
                <a:defRPr/>
              </a:pPr>
              <a:t>2016/9/16</a:t>
            </a:fld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723D75-6E55-497A-95B8-7220B25568A4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113650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2E9FF-F43E-4605-9F63-B72FA843C7D5}" type="datetimeFigureOut">
              <a:rPr lang="ja-JP" altLang="en-US"/>
              <a:pPr>
                <a:defRPr/>
              </a:pPr>
              <a:t>2016/9/16</a:t>
            </a:fld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D1CB1E-C514-4A56-9AD6-3EC6AF747362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2384865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0DBE7-A6CC-4746-B4AA-8CEE89E90133}" type="datetimeFigureOut">
              <a:rPr lang="ja-JP" altLang="en-US"/>
              <a:pPr>
                <a:defRPr/>
              </a:pPr>
              <a:t>2016/9/16</a:t>
            </a:fld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F06641-EF28-4C64-BF06-527E25E2E6BB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1377319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F3C3E-750F-462D-A6BC-67A7C87AC0F1}" type="datetimeFigureOut">
              <a:rPr lang="ja-JP" altLang="en-US"/>
              <a:pPr>
                <a:defRPr/>
              </a:pPr>
              <a:t>2016/9/16</a:t>
            </a:fld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9182BB-48BC-4D6D-B488-7745D60C73B1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133773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22514-9AE6-418D-A95A-919D9995B0CC}" type="datetimeFigureOut">
              <a:rPr lang="ja-JP" altLang="en-US"/>
              <a:pPr>
                <a:defRPr/>
              </a:pPr>
              <a:t>2016/9/16</a:t>
            </a:fld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DBDF68-E925-40D3-900A-CB8AA427894A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3064158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7FB5E-863D-44C2-BA3F-16D6606ABB64}" type="datetimeFigureOut">
              <a:rPr lang="ja-JP" altLang="en-US"/>
              <a:pPr>
                <a:defRPr/>
              </a:pPr>
              <a:t>2016/9/16</a:t>
            </a:fld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38E602-56EE-424C-A561-06B54691D870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242969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88F28-D2C9-4DEE-84B0-449670D1F4BA}" type="datetimeFigureOut">
              <a:rPr lang="ja-JP" altLang="en-US"/>
              <a:pPr>
                <a:defRPr/>
              </a:pPr>
              <a:t>2016/9/16</a:t>
            </a:fld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D93ED2-304D-4278-A01B-EA8E1156C157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4259599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E24C1-73CD-4C0F-A9F5-B20DAB30BAFF}" type="datetimeFigureOut">
              <a:rPr lang="ja-JP" altLang="en-US"/>
              <a:pPr>
                <a:defRPr/>
              </a:pPr>
              <a:t>2016/9/16</a:t>
            </a:fld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1B839-8334-482D-BD0C-6D1C39A1AC78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xmlns="" val="1644381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587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EF535B4-ECFE-42C1-8000-DCC4FDBAE6CB}" type="datetimeFigureOut">
              <a:rPr lang="ja-JP" altLang="en-US"/>
              <a:pPr>
                <a:defRPr/>
              </a:pPr>
              <a:t>2016/9/16</a:t>
            </a:fld>
            <a:endParaRPr lang="en-US" altLang="ja-JP"/>
          </a:p>
        </p:txBody>
      </p:sp>
      <p:sp>
        <p:nvSpPr>
          <p:cNvPr id="1587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587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4A43670-48EF-4B78-9551-2BBE74445773}" type="slidenum">
              <a:rPr lang="ja-JP" altLang="en-US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6" r:id="rId1"/>
    <p:sldLayoutId id="2147484337" r:id="rId2"/>
    <p:sldLayoutId id="2147484338" r:id="rId3"/>
    <p:sldLayoutId id="2147484339" r:id="rId4"/>
    <p:sldLayoutId id="2147484340" r:id="rId5"/>
    <p:sldLayoutId id="2147484341" r:id="rId6"/>
    <p:sldLayoutId id="2147484342" r:id="rId7"/>
    <p:sldLayoutId id="2147484343" r:id="rId8"/>
    <p:sldLayoutId id="2147484344" r:id="rId9"/>
    <p:sldLayoutId id="2147484345" r:id="rId10"/>
    <p:sldLayoutId id="2147484346" r:id="rId11"/>
    <p:sldLayoutId id="214748434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7458" y="4077072"/>
            <a:ext cx="3857030" cy="244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407" y="4059990"/>
            <a:ext cx="3801569" cy="2393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1932" y="465819"/>
            <a:ext cx="3824545" cy="2418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391" y="457200"/>
            <a:ext cx="3779110" cy="239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正方形/長方形 24"/>
          <p:cNvSpPr>
            <a:spLocks noChangeArrowheads="1"/>
          </p:cNvSpPr>
          <p:nvPr/>
        </p:nvSpPr>
        <p:spPr bwMode="auto">
          <a:xfrm>
            <a:off x="7880665" y="5970588"/>
            <a:ext cx="10118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i="1" dirty="0" smtClean="0"/>
              <a:t>P</a:t>
            </a:r>
            <a:r>
              <a:rPr lang="en-US" altLang="ja-JP" sz="1600" dirty="0" smtClean="0"/>
              <a:t>=0.121</a:t>
            </a:r>
            <a:r>
              <a:rPr lang="ja-JP" altLang="en-US" sz="1600" dirty="0" smtClean="0"/>
              <a:t> </a:t>
            </a:r>
            <a:endParaRPr lang="ja-JP" altLang="en-US" sz="1600" dirty="0"/>
          </a:p>
        </p:txBody>
      </p:sp>
      <p:sp>
        <p:nvSpPr>
          <p:cNvPr id="17415" name="正方形/長方形 30"/>
          <p:cNvSpPr>
            <a:spLocks noChangeArrowheads="1"/>
          </p:cNvSpPr>
          <p:nvPr/>
        </p:nvSpPr>
        <p:spPr bwMode="auto">
          <a:xfrm>
            <a:off x="7885113" y="2420888"/>
            <a:ext cx="10118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i="1" dirty="0" smtClean="0"/>
              <a:t>P</a:t>
            </a:r>
            <a:r>
              <a:rPr lang="en-US" altLang="ja-JP" sz="1600" dirty="0" smtClean="0"/>
              <a:t>&lt;0.001</a:t>
            </a:r>
            <a:r>
              <a:rPr lang="ja-JP" altLang="en-US" sz="1600" dirty="0" smtClean="0"/>
              <a:t> </a:t>
            </a:r>
            <a:endParaRPr lang="ja-JP" altLang="en-US" sz="1600" dirty="0"/>
          </a:p>
        </p:txBody>
      </p:sp>
      <p:sp>
        <p:nvSpPr>
          <p:cNvPr id="23" name="正方形/長方形 22"/>
          <p:cNvSpPr/>
          <p:nvPr/>
        </p:nvSpPr>
        <p:spPr>
          <a:xfrm>
            <a:off x="5508625" y="3141663"/>
            <a:ext cx="3384550" cy="34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" name="正方形/長方形 23"/>
          <p:cNvSpPr/>
          <p:nvPr/>
        </p:nvSpPr>
        <p:spPr>
          <a:xfrm>
            <a:off x="900113" y="3230563"/>
            <a:ext cx="3384550" cy="271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418" name="正方形/長方形 27"/>
          <p:cNvSpPr>
            <a:spLocks noChangeArrowheads="1"/>
          </p:cNvSpPr>
          <p:nvPr/>
        </p:nvSpPr>
        <p:spPr bwMode="auto">
          <a:xfrm>
            <a:off x="3272153" y="2370366"/>
            <a:ext cx="10118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i="1" dirty="0" smtClean="0"/>
              <a:t>P</a:t>
            </a:r>
            <a:r>
              <a:rPr lang="en-US" altLang="ja-JP" sz="1600" dirty="0" smtClean="0"/>
              <a:t>=0.053</a:t>
            </a:r>
            <a:r>
              <a:rPr lang="ja-JP" altLang="en-US" sz="1600" dirty="0" smtClean="0"/>
              <a:t> </a:t>
            </a:r>
            <a:endParaRPr lang="ja-JP" altLang="en-US" sz="1600" dirty="0"/>
          </a:p>
        </p:txBody>
      </p:sp>
      <p:sp>
        <p:nvSpPr>
          <p:cNvPr id="17419" name="正方形/長方形 31"/>
          <p:cNvSpPr>
            <a:spLocks noChangeArrowheads="1"/>
          </p:cNvSpPr>
          <p:nvPr/>
        </p:nvSpPr>
        <p:spPr bwMode="auto">
          <a:xfrm>
            <a:off x="3275856" y="5970588"/>
            <a:ext cx="10118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i="1" dirty="0" smtClean="0"/>
              <a:t>P</a:t>
            </a:r>
            <a:r>
              <a:rPr lang="en-US" altLang="ja-JP" sz="1600" dirty="0" smtClean="0"/>
              <a:t>&lt;0.001</a:t>
            </a:r>
            <a:r>
              <a:rPr lang="ja-JP" altLang="en-US" sz="1600" dirty="0" smtClean="0"/>
              <a:t> </a:t>
            </a:r>
            <a:endParaRPr lang="ja-JP" altLang="en-US" sz="1600" dirty="0"/>
          </a:p>
        </p:txBody>
      </p:sp>
      <p:sp>
        <p:nvSpPr>
          <p:cNvPr id="36" name="正方形/長方形 35"/>
          <p:cNvSpPr/>
          <p:nvPr/>
        </p:nvSpPr>
        <p:spPr>
          <a:xfrm>
            <a:off x="1857375" y="3856038"/>
            <a:ext cx="1419225" cy="144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6438900" y="3856038"/>
            <a:ext cx="1419225" cy="144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4" name="正方形/長方形 43"/>
          <p:cNvSpPr/>
          <p:nvPr/>
        </p:nvSpPr>
        <p:spPr>
          <a:xfrm>
            <a:off x="-1" y="2943225"/>
            <a:ext cx="9144001" cy="9890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423" name="テキスト ボックス 40"/>
          <p:cNvSpPr txBox="1">
            <a:spLocks noChangeArrowheads="1"/>
          </p:cNvSpPr>
          <p:nvPr/>
        </p:nvSpPr>
        <p:spPr bwMode="auto">
          <a:xfrm>
            <a:off x="1331913" y="2919413"/>
            <a:ext cx="2663825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400" dirty="0"/>
              <a:t>Time after surgery (years)</a:t>
            </a:r>
            <a:endParaRPr lang="ja-JP" altLang="en-US" sz="1400" dirty="0"/>
          </a:p>
        </p:txBody>
      </p:sp>
      <p:sp>
        <p:nvSpPr>
          <p:cNvPr id="17424" name="テキスト ボックス 41"/>
          <p:cNvSpPr txBox="1">
            <a:spLocks noChangeArrowheads="1"/>
          </p:cNvSpPr>
          <p:nvPr/>
        </p:nvSpPr>
        <p:spPr bwMode="auto">
          <a:xfrm>
            <a:off x="5867400" y="2919413"/>
            <a:ext cx="223520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400"/>
              <a:t>Time after surgery (years)</a:t>
            </a:r>
            <a:endParaRPr lang="ja-JP" altLang="en-US" sz="1400"/>
          </a:p>
        </p:txBody>
      </p:sp>
      <p:sp>
        <p:nvSpPr>
          <p:cNvPr id="43" name="正方形/長方形 42"/>
          <p:cNvSpPr/>
          <p:nvPr/>
        </p:nvSpPr>
        <p:spPr>
          <a:xfrm>
            <a:off x="139699" y="115888"/>
            <a:ext cx="9004302" cy="3413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5" name="正方形/長方形 44"/>
          <p:cNvSpPr/>
          <p:nvPr/>
        </p:nvSpPr>
        <p:spPr>
          <a:xfrm>
            <a:off x="271463" y="927100"/>
            <a:ext cx="123825" cy="60309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6" name="正方形/長方形 45"/>
          <p:cNvSpPr/>
          <p:nvPr/>
        </p:nvSpPr>
        <p:spPr>
          <a:xfrm>
            <a:off x="4500563" y="273050"/>
            <a:ext cx="123825" cy="64055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7" name="正方形/長方形 46"/>
          <p:cNvSpPr/>
          <p:nvPr/>
        </p:nvSpPr>
        <p:spPr>
          <a:xfrm>
            <a:off x="4859338" y="981075"/>
            <a:ext cx="88900" cy="58467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/>
          <p:cNvSpPr/>
          <p:nvPr/>
        </p:nvSpPr>
        <p:spPr>
          <a:xfrm>
            <a:off x="9036050" y="273050"/>
            <a:ext cx="123825" cy="6684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0" name="テキスト ボックス 39"/>
          <p:cNvSpPr txBox="1"/>
          <p:nvPr/>
        </p:nvSpPr>
        <p:spPr>
          <a:xfrm rot="10800000">
            <a:off x="4748183" y="692696"/>
            <a:ext cx="400110" cy="1872704"/>
          </a:xfrm>
          <a:prstGeom prst="rect">
            <a:avLst/>
          </a:prstGeom>
          <a:solidFill>
            <a:schemeClr val="bg1"/>
          </a:solidFill>
        </p:spPr>
        <p:txBody>
          <a:bodyPr vert="eaVert" wrap="square">
            <a:spAutoFit/>
          </a:bodyPr>
          <a:lstStyle/>
          <a:p>
            <a:pPr>
              <a:defRPr/>
            </a:pPr>
            <a:r>
              <a:rPr lang="en-US" altLang="ja-JP" sz="1400" dirty="0">
                <a:latin typeface="+mn-lt"/>
                <a:ea typeface="ＭＳ Ｐゴシック" charset="-128"/>
              </a:rPr>
              <a:t>Disease-free survival</a:t>
            </a:r>
            <a:endParaRPr lang="ja-JP" altLang="en-US" sz="1400" dirty="0">
              <a:latin typeface="+mn-lt"/>
              <a:ea typeface="ＭＳ Ｐゴシック" charset="-128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 rot="10800000">
            <a:off x="139700" y="417513"/>
            <a:ext cx="400050" cy="2147887"/>
          </a:xfrm>
          <a:prstGeom prst="rect">
            <a:avLst/>
          </a:prstGeom>
          <a:solidFill>
            <a:schemeClr val="bg1"/>
          </a:solidFill>
        </p:spPr>
        <p:txBody>
          <a:bodyPr vert="eaVert">
            <a:spAutoFit/>
          </a:bodyPr>
          <a:lstStyle/>
          <a:p>
            <a:pPr>
              <a:defRPr/>
            </a:pPr>
            <a:r>
              <a:rPr lang="en-US" altLang="ja-JP" sz="1400" dirty="0">
                <a:latin typeface="+mn-lt"/>
                <a:ea typeface="ＭＳ Ｐゴシック" charset="-128"/>
              </a:rPr>
              <a:t>Disease-free survival</a:t>
            </a:r>
            <a:endParaRPr lang="ja-JP" altLang="en-US" sz="1400" dirty="0">
              <a:latin typeface="+mn-lt"/>
              <a:ea typeface="ＭＳ Ｐゴシック" charset="-128"/>
            </a:endParaRPr>
          </a:p>
        </p:txBody>
      </p:sp>
      <p:sp>
        <p:nvSpPr>
          <p:cNvPr id="49" name="正方形/長方形 39"/>
          <p:cNvSpPr>
            <a:spLocks noChangeArrowheads="1"/>
          </p:cNvSpPr>
          <p:nvPr/>
        </p:nvSpPr>
        <p:spPr bwMode="auto">
          <a:xfrm>
            <a:off x="179388" y="17463"/>
            <a:ext cx="30972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000" b="1" dirty="0">
                <a:latin typeface="+mn-lt"/>
                <a:ea typeface="ＭＳ Ｐゴシック" charset="-128"/>
              </a:rPr>
              <a:t>(A) </a:t>
            </a:r>
            <a:r>
              <a:rPr lang="en-GB" altLang="ja-JP" sz="2000" dirty="0"/>
              <a:t>Stage </a:t>
            </a:r>
            <a:r>
              <a:rPr lang="en-GB" altLang="ja-JP" sz="2000" dirty="0" smtClean="0"/>
              <a:t>0</a:t>
            </a:r>
            <a:r>
              <a:rPr lang="ja-JP" altLang="en-US" sz="2000" dirty="0"/>
              <a:t> </a:t>
            </a:r>
            <a:r>
              <a:rPr lang="en-US" altLang="ja-JP" sz="2000" dirty="0" smtClean="0"/>
              <a:t>(n=2,357</a:t>
            </a:r>
            <a:r>
              <a:rPr lang="en-US" altLang="ja-JP" sz="2000" dirty="0"/>
              <a:t>)</a:t>
            </a:r>
            <a:endParaRPr lang="en-US" altLang="ja-JP" sz="2000" b="1" dirty="0">
              <a:solidFill>
                <a:schemeClr val="accent4"/>
              </a:solidFill>
              <a:latin typeface="Arial" charset="0"/>
            </a:endParaRPr>
          </a:p>
        </p:txBody>
      </p:sp>
      <p:sp>
        <p:nvSpPr>
          <p:cNvPr id="50" name="正方形/長方形 39"/>
          <p:cNvSpPr>
            <a:spLocks noChangeArrowheads="1"/>
          </p:cNvSpPr>
          <p:nvPr/>
        </p:nvSpPr>
        <p:spPr bwMode="auto">
          <a:xfrm>
            <a:off x="4787900" y="17463"/>
            <a:ext cx="29003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000" b="1" dirty="0">
                <a:latin typeface="+mn-lt"/>
                <a:ea typeface="ＭＳ Ｐゴシック" charset="-128"/>
              </a:rPr>
              <a:t>(B</a:t>
            </a:r>
            <a:r>
              <a:rPr lang="en-US" altLang="ja-JP" sz="2000" b="1" dirty="0" smtClean="0">
                <a:latin typeface="+mn-lt"/>
                <a:ea typeface="ＭＳ Ｐゴシック" charset="-128"/>
              </a:rPr>
              <a:t>) </a:t>
            </a:r>
            <a:r>
              <a:rPr lang="en-GB" altLang="ja-JP" sz="2000" dirty="0"/>
              <a:t>Stage </a:t>
            </a:r>
            <a:r>
              <a:rPr lang="en-GB" altLang="ja-JP" sz="2000" dirty="0" smtClean="0"/>
              <a:t>I (n=8,892</a:t>
            </a:r>
            <a:r>
              <a:rPr lang="en-GB" altLang="ja-JP" sz="2000" dirty="0"/>
              <a:t>)</a:t>
            </a:r>
            <a:r>
              <a:rPr lang="en-US" altLang="ja-JP" sz="2000" b="1" dirty="0" smtClean="0">
                <a:latin typeface="+mn-lt"/>
                <a:ea typeface="ＭＳ Ｐゴシック" charset="-128"/>
              </a:rPr>
              <a:t> </a:t>
            </a:r>
            <a:endParaRPr lang="en-US" altLang="ja-JP" sz="2000" b="1" dirty="0">
              <a:solidFill>
                <a:schemeClr val="accent4"/>
              </a:solidFill>
              <a:latin typeface="Arial" charset="0"/>
            </a:endParaRPr>
          </a:p>
        </p:txBody>
      </p:sp>
      <p:sp>
        <p:nvSpPr>
          <p:cNvPr id="51" name="正方形/長方形 39"/>
          <p:cNvSpPr>
            <a:spLocks noChangeArrowheads="1"/>
          </p:cNvSpPr>
          <p:nvPr/>
        </p:nvSpPr>
        <p:spPr bwMode="auto">
          <a:xfrm>
            <a:off x="179387" y="3532188"/>
            <a:ext cx="30702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000" b="1" dirty="0">
                <a:latin typeface="+mn-lt"/>
                <a:ea typeface="ＭＳ Ｐゴシック" charset="-128"/>
              </a:rPr>
              <a:t>(C</a:t>
            </a:r>
            <a:r>
              <a:rPr lang="en-US" altLang="ja-JP" sz="2000" b="1" dirty="0" smtClean="0">
                <a:latin typeface="+mn-lt"/>
                <a:ea typeface="ＭＳ Ｐゴシック" charset="-128"/>
              </a:rPr>
              <a:t>) </a:t>
            </a:r>
            <a:r>
              <a:rPr lang="en-US" altLang="ja-JP" sz="2000" dirty="0" smtClean="0">
                <a:latin typeface="+mn-lt"/>
                <a:ea typeface="ＭＳ Ｐゴシック" charset="-128"/>
              </a:rPr>
              <a:t>Stage II (n=10,536</a:t>
            </a:r>
            <a:r>
              <a:rPr lang="en-US" altLang="ja-JP" sz="2000" dirty="0">
                <a:latin typeface="+mn-lt"/>
                <a:ea typeface="ＭＳ Ｐゴシック" charset="-128"/>
              </a:rPr>
              <a:t>)</a:t>
            </a:r>
            <a:r>
              <a:rPr lang="en-US" altLang="ja-JP" sz="2000" b="1" dirty="0" smtClean="0">
                <a:latin typeface="+mn-lt"/>
                <a:ea typeface="ＭＳ Ｐゴシック" charset="-128"/>
              </a:rPr>
              <a:t> </a:t>
            </a:r>
            <a:endParaRPr lang="en-US" altLang="ja-JP" sz="2000" b="1" dirty="0">
              <a:solidFill>
                <a:schemeClr val="accent4"/>
              </a:solidFill>
              <a:latin typeface="Arial" charset="0"/>
            </a:endParaRPr>
          </a:p>
        </p:txBody>
      </p:sp>
      <p:sp>
        <p:nvSpPr>
          <p:cNvPr id="52" name="正方形/長方形 39"/>
          <p:cNvSpPr>
            <a:spLocks noChangeArrowheads="1"/>
          </p:cNvSpPr>
          <p:nvPr/>
        </p:nvSpPr>
        <p:spPr bwMode="auto">
          <a:xfrm>
            <a:off x="4814888" y="3532188"/>
            <a:ext cx="28733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000" b="1" dirty="0">
                <a:latin typeface="+mn-lt"/>
                <a:ea typeface="ＭＳ Ｐゴシック" charset="-128"/>
              </a:rPr>
              <a:t>(D</a:t>
            </a:r>
            <a:r>
              <a:rPr lang="en-US" altLang="ja-JP" sz="2000" b="1" dirty="0" smtClean="0">
                <a:latin typeface="+mn-lt"/>
                <a:ea typeface="ＭＳ Ｐゴシック" charset="-128"/>
              </a:rPr>
              <a:t>) </a:t>
            </a:r>
            <a:r>
              <a:rPr lang="en-US" altLang="ja-JP" sz="2000" dirty="0" smtClean="0">
                <a:latin typeface="+mn-lt"/>
                <a:ea typeface="ＭＳ Ｐゴシック" charset="-128"/>
              </a:rPr>
              <a:t>Stage III (n=2,027</a:t>
            </a:r>
            <a:r>
              <a:rPr lang="en-US" altLang="ja-JP" sz="2000" dirty="0">
                <a:latin typeface="+mn-lt"/>
                <a:ea typeface="ＭＳ Ｐゴシック" charset="-128"/>
              </a:rPr>
              <a:t>)</a:t>
            </a:r>
            <a:r>
              <a:rPr lang="en-US" altLang="ja-JP" sz="2000" b="1" dirty="0" smtClean="0">
                <a:latin typeface="+mn-lt"/>
                <a:ea typeface="ＭＳ Ｐゴシック" charset="-128"/>
              </a:rPr>
              <a:t> </a:t>
            </a:r>
            <a:endParaRPr lang="en-US" altLang="ja-JP" sz="2000" b="1" dirty="0">
              <a:solidFill>
                <a:schemeClr val="accent4"/>
              </a:solidFill>
              <a:latin typeface="Arial" charset="0"/>
            </a:endParaRPr>
          </a:p>
        </p:txBody>
      </p:sp>
      <p:sp>
        <p:nvSpPr>
          <p:cNvPr id="105" name="正方形/長方形 104"/>
          <p:cNvSpPr/>
          <p:nvPr/>
        </p:nvSpPr>
        <p:spPr>
          <a:xfrm>
            <a:off x="1" y="6524626"/>
            <a:ext cx="9143999" cy="4333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441" name="テキスト ボックス 102"/>
          <p:cNvSpPr txBox="1">
            <a:spLocks noChangeArrowheads="1"/>
          </p:cNvSpPr>
          <p:nvPr/>
        </p:nvSpPr>
        <p:spPr bwMode="auto">
          <a:xfrm>
            <a:off x="1484313" y="6524625"/>
            <a:ext cx="2663825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400"/>
              <a:t>Time after surgery (years)</a:t>
            </a:r>
            <a:endParaRPr lang="ja-JP" altLang="en-US" sz="1400"/>
          </a:p>
        </p:txBody>
      </p:sp>
      <p:sp>
        <p:nvSpPr>
          <p:cNvPr id="17442" name="テキスト ボックス 103"/>
          <p:cNvSpPr txBox="1">
            <a:spLocks noChangeArrowheads="1"/>
          </p:cNvSpPr>
          <p:nvPr/>
        </p:nvSpPr>
        <p:spPr bwMode="auto">
          <a:xfrm>
            <a:off x="6019800" y="6519863"/>
            <a:ext cx="223520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400"/>
              <a:t>Time after surgery (years)</a:t>
            </a:r>
            <a:endParaRPr lang="ja-JP" altLang="en-US" sz="1400"/>
          </a:p>
        </p:txBody>
      </p:sp>
      <p:sp>
        <p:nvSpPr>
          <p:cNvPr id="106" name="テキスト ボックス 105"/>
          <p:cNvSpPr txBox="1"/>
          <p:nvPr/>
        </p:nvSpPr>
        <p:spPr>
          <a:xfrm rot="10800000">
            <a:off x="4787900" y="4000500"/>
            <a:ext cx="400050" cy="2165350"/>
          </a:xfrm>
          <a:prstGeom prst="rect">
            <a:avLst/>
          </a:prstGeom>
          <a:solidFill>
            <a:schemeClr val="bg1"/>
          </a:solidFill>
        </p:spPr>
        <p:txBody>
          <a:bodyPr vert="eaVert">
            <a:spAutoFit/>
          </a:bodyPr>
          <a:lstStyle/>
          <a:p>
            <a:pPr>
              <a:defRPr/>
            </a:pPr>
            <a:r>
              <a:rPr lang="en-US" altLang="ja-JP" sz="1400" dirty="0">
                <a:latin typeface="+mn-lt"/>
                <a:ea typeface="ＭＳ Ｐゴシック" charset="-128"/>
              </a:rPr>
              <a:t>Disease-free survival</a:t>
            </a:r>
            <a:endParaRPr lang="ja-JP" altLang="en-US" sz="1400" dirty="0">
              <a:latin typeface="+mn-lt"/>
              <a:ea typeface="ＭＳ Ｐゴシック" charset="-128"/>
            </a:endParaRPr>
          </a:p>
        </p:txBody>
      </p:sp>
      <p:sp>
        <p:nvSpPr>
          <p:cNvPr id="107" name="テキスト ボックス 106"/>
          <p:cNvSpPr txBox="1"/>
          <p:nvPr/>
        </p:nvSpPr>
        <p:spPr>
          <a:xfrm rot="10800000">
            <a:off x="179388" y="4149725"/>
            <a:ext cx="400050" cy="2016125"/>
          </a:xfrm>
          <a:prstGeom prst="rect">
            <a:avLst/>
          </a:prstGeom>
          <a:solidFill>
            <a:schemeClr val="bg1"/>
          </a:solidFill>
        </p:spPr>
        <p:txBody>
          <a:bodyPr vert="eaVert">
            <a:spAutoFit/>
          </a:bodyPr>
          <a:lstStyle/>
          <a:p>
            <a:pPr>
              <a:defRPr/>
            </a:pPr>
            <a:r>
              <a:rPr lang="en-US" altLang="ja-JP" sz="1400" dirty="0">
                <a:latin typeface="+mn-lt"/>
                <a:ea typeface="ＭＳ Ｐゴシック" charset="-128"/>
              </a:rPr>
              <a:t>Disease-free survival</a:t>
            </a:r>
            <a:endParaRPr lang="ja-JP" altLang="en-US" sz="1400" dirty="0">
              <a:latin typeface="+mn-lt"/>
              <a:ea typeface="ＭＳ Ｐゴシック" charset="-128"/>
            </a:endParaRPr>
          </a:p>
        </p:txBody>
      </p:sp>
      <p:grpSp>
        <p:nvGrpSpPr>
          <p:cNvPr id="73" name="グループ化 60"/>
          <p:cNvGrpSpPr>
            <a:grpSpLocks/>
          </p:cNvGrpSpPr>
          <p:nvPr/>
        </p:nvGrpSpPr>
        <p:grpSpPr bwMode="auto">
          <a:xfrm>
            <a:off x="5404297" y="1844824"/>
            <a:ext cx="2990850" cy="795337"/>
            <a:chOff x="900857" y="2420888"/>
            <a:chExt cx="3311103" cy="795170"/>
          </a:xfrm>
        </p:grpSpPr>
        <p:grpSp>
          <p:nvGrpSpPr>
            <p:cNvPr id="74" name="グループ化 61"/>
            <p:cNvGrpSpPr>
              <a:grpSpLocks/>
            </p:cNvGrpSpPr>
            <p:nvPr/>
          </p:nvGrpSpPr>
          <p:grpSpPr bwMode="auto">
            <a:xfrm>
              <a:off x="900857" y="2420888"/>
              <a:ext cx="3004823" cy="276999"/>
              <a:chOff x="5365775" y="3290500"/>
              <a:chExt cx="3004823" cy="276999"/>
            </a:xfrm>
          </p:grpSpPr>
          <p:sp>
            <p:nvSpPr>
              <p:cNvPr id="93" name="正方形/長方形 23"/>
              <p:cNvSpPr>
                <a:spLocks noChangeArrowheads="1"/>
              </p:cNvSpPr>
              <p:nvPr/>
            </p:nvSpPr>
            <p:spPr bwMode="auto">
              <a:xfrm>
                <a:off x="5724302" y="3290500"/>
                <a:ext cx="2646773" cy="277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ja-JP" sz="1200" dirty="0" smtClean="0">
                    <a:solidFill>
                      <a:srgbClr val="00B050"/>
                    </a:solidFill>
                    <a:latin typeface="+mn-lt"/>
                    <a:ea typeface="+mn-ea"/>
                  </a:rPr>
                  <a:t>&gt; 50 </a:t>
                </a:r>
                <a:r>
                  <a:rPr lang="en-US" altLang="ja-JP" sz="1200" dirty="0">
                    <a:solidFill>
                      <a:srgbClr val="00B050"/>
                    </a:solidFill>
                    <a:latin typeface="+mn-lt"/>
                    <a:ea typeface="+mn-ea"/>
                  </a:rPr>
                  <a:t>years </a:t>
                </a:r>
                <a:r>
                  <a:rPr lang="en-US" altLang="ja-JP" sz="1200" dirty="0" smtClean="0">
                    <a:solidFill>
                      <a:srgbClr val="00B050"/>
                    </a:solidFill>
                    <a:latin typeface="+mn-lt"/>
                    <a:ea typeface="+mn-ea"/>
                  </a:rPr>
                  <a:t>old</a:t>
                </a:r>
                <a:endParaRPr lang="en-US" altLang="ja-JP" sz="1200" dirty="0">
                  <a:solidFill>
                    <a:srgbClr val="00B050"/>
                  </a:solidFill>
                  <a:latin typeface="+mn-lt"/>
                  <a:ea typeface="+mn-ea"/>
                </a:endParaRPr>
              </a:p>
            </p:txBody>
          </p:sp>
          <p:cxnSp>
            <p:nvCxnSpPr>
              <p:cNvPr id="94" name="直線コネクタ 93"/>
              <p:cNvCxnSpPr/>
              <p:nvPr/>
            </p:nvCxnSpPr>
            <p:spPr>
              <a:xfrm>
                <a:off x="5365775" y="3428583"/>
                <a:ext cx="321619" cy="0"/>
              </a:xfrm>
              <a:prstGeom prst="line">
                <a:avLst/>
              </a:prstGeom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グループ化 64"/>
            <p:cNvGrpSpPr>
              <a:grpSpLocks/>
            </p:cNvGrpSpPr>
            <p:nvPr/>
          </p:nvGrpSpPr>
          <p:grpSpPr bwMode="auto">
            <a:xfrm>
              <a:off x="900857" y="2679973"/>
              <a:ext cx="3311103" cy="276999"/>
              <a:chOff x="5365775" y="3549586"/>
              <a:chExt cx="3311103" cy="276999"/>
            </a:xfrm>
          </p:grpSpPr>
          <p:sp>
            <p:nvSpPr>
              <p:cNvPr id="85" name="正方形/長方形 23"/>
              <p:cNvSpPr>
                <a:spLocks noChangeArrowheads="1"/>
              </p:cNvSpPr>
              <p:nvPr/>
            </p:nvSpPr>
            <p:spPr bwMode="auto">
              <a:xfrm>
                <a:off x="5724302" y="3549209"/>
                <a:ext cx="2952576" cy="2777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ja-JP" sz="1200" dirty="0" smtClean="0">
                    <a:solidFill>
                      <a:srgbClr val="0000FF"/>
                    </a:solidFill>
                    <a:latin typeface="+mn-lt"/>
                    <a:ea typeface="+mn-ea"/>
                  </a:rPr>
                  <a:t>35-50 </a:t>
                </a:r>
                <a:r>
                  <a:rPr lang="en-US" altLang="ja-JP" sz="1200" dirty="0">
                    <a:solidFill>
                      <a:srgbClr val="0000FF"/>
                    </a:solidFill>
                    <a:latin typeface="+mn-lt"/>
                    <a:ea typeface="+mn-ea"/>
                  </a:rPr>
                  <a:t>years </a:t>
                </a:r>
                <a:r>
                  <a:rPr lang="en-US" altLang="ja-JP" sz="1200" dirty="0" smtClean="0">
                    <a:solidFill>
                      <a:srgbClr val="0000FF"/>
                    </a:solidFill>
                    <a:latin typeface="+mn-lt"/>
                    <a:ea typeface="+mn-ea"/>
                  </a:rPr>
                  <a:t>old</a:t>
                </a:r>
                <a:r>
                  <a:rPr lang="ja-JP" altLang="en-US" sz="1200" dirty="0">
                    <a:solidFill>
                      <a:srgbClr val="0000FF"/>
                    </a:solidFill>
                    <a:latin typeface="+mn-lt"/>
                    <a:ea typeface="+mn-ea"/>
                  </a:rPr>
                  <a:t>　</a:t>
                </a:r>
                <a:endParaRPr lang="en-US" altLang="ja-JP" sz="1200" dirty="0">
                  <a:solidFill>
                    <a:srgbClr val="0000FF"/>
                  </a:solidFill>
                  <a:latin typeface="+mn-lt"/>
                  <a:ea typeface="+mn-ea"/>
                </a:endParaRPr>
              </a:p>
            </p:txBody>
          </p:sp>
          <p:cxnSp>
            <p:nvCxnSpPr>
              <p:cNvPr id="92" name="直線コネクタ 91"/>
              <p:cNvCxnSpPr/>
              <p:nvPr/>
            </p:nvCxnSpPr>
            <p:spPr>
              <a:xfrm>
                <a:off x="5365775" y="3687293"/>
                <a:ext cx="321619" cy="0"/>
              </a:xfrm>
              <a:prstGeom prst="line">
                <a:avLst/>
              </a:prstGeom>
              <a:ln w="1905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2" name="グループ化 67"/>
            <p:cNvGrpSpPr>
              <a:grpSpLocks/>
            </p:cNvGrpSpPr>
            <p:nvPr/>
          </p:nvGrpSpPr>
          <p:grpSpPr bwMode="auto">
            <a:xfrm>
              <a:off x="900857" y="2939059"/>
              <a:ext cx="3004823" cy="276999"/>
              <a:chOff x="5365775" y="3808671"/>
              <a:chExt cx="3004823" cy="276999"/>
            </a:xfrm>
          </p:grpSpPr>
          <p:cxnSp>
            <p:nvCxnSpPr>
              <p:cNvPr id="83" name="直線コネクタ 82"/>
              <p:cNvCxnSpPr/>
              <p:nvPr/>
            </p:nvCxnSpPr>
            <p:spPr>
              <a:xfrm>
                <a:off x="5365775" y="3945999"/>
                <a:ext cx="321619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正方形/長方形 23"/>
              <p:cNvSpPr>
                <a:spLocks noChangeArrowheads="1"/>
              </p:cNvSpPr>
              <p:nvPr/>
            </p:nvSpPr>
            <p:spPr bwMode="auto">
              <a:xfrm>
                <a:off x="5724302" y="3807916"/>
                <a:ext cx="2646773" cy="277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ja-JP" sz="1200" dirty="0" smtClean="0">
                    <a:solidFill>
                      <a:srgbClr val="FF0000"/>
                    </a:solidFill>
                    <a:latin typeface="+mn-lt"/>
                    <a:ea typeface="+mn-ea"/>
                  </a:rPr>
                  <a:t>&lt;35  </a:t>
                </a:r>
                <a:r>
                  <a:rPr lang="en-US" altLang="ja-JP" sz="1200" dirty="0">
                    <a:solidFill>
                      <a:srgbClr val="FF0000"/>
                    </a:solidFill>
                    <a:latin typeface="+mn-lt"/>
                    <a:ea typeface="+mn-ea"/>
                  </a:rPr>
                  <a:t>years </a:t>
                </a:r>
                <a:r>
                  <a:rPr lang="en-US" altLang="ja-JP" sz="1200" dirty="0" smtClean="0">
                    <a:solidFill>
                      <a:srgbClr val="FF0000"/>
                    </a:solidFill>
                    <a:latin typeface="+mn-lt"/>
                    <a:ea typeface="+mn-ea"/>
                  </a:rPr>
                  <a:t>old</a:t>
                </a:r>
                <a:endParaRPr lang="en-US" altLang="ja-JP" sz="1200" dirty="0">
                  <a:solidFill>
                    <a:srgbClr val="FF0000"/>
                  </a:solidFill>
                  <a:latin typeface="+mn-lt"/>
                  <a:ea typeface="+mn-ea"/>
                </a:endParaRPr>
              </a:p>
            </p:txBody>
          </p:sp>
        </p:grpSp>
      </p:grpSp>
      <p:grpSp>
        <p:nvGrpSpPr>
          <p:cNvPr id="95" name="グループ化 60"/>
          <p:cNvGrpSpPr>
            <a:grpSpLocks/>
          </p:cNvGrpSpPr>
          <p:nvPr/>
        </p:nvGrpSpPr>
        <p:grpSpPr bwMode="auto">
          <a:xfrm>
            <a:off x="827584" y="1844824"/>
            <a:ext cx="2990850" cy="795337"/>
            <a:chOff x="900857" y="2420888"/>
            <a:chExt cx="3311103" cy="795170"/>
          </a:xfrm>
        </p:grpSpPr>
        <p:grpSp>
          <p:nvGrpSpPr>
            <p:cNvPr id="102" name="グループ化 61"/>
            <p:cNvGrpSpPr>
              <a:grpSpLocks/>
            </p:cNvGrpSpPr>
            <p:nvPr/>
          </p:nvGrpSpPr>
          <p:grpSpPr bwMode="auto">
            <a:xfrm>
              <a:off x="900857" y="2420888"/>
              <a:ext cx="3004823" cy="276999"/>
              <a:chOff x="5365775" y="3290500"/>
              <a:chExt cx="3004823" cy="276999"/>
            </a:xfrm>
          </p:grpSpPr>
          <p:sp>
            <p:nvSpPr>
              <p:cNvPr id="112" name="正方形/長方形 23"/>
              <p:cNvSpPr>
                <a:spLocks noChangeArrowheads="1"/>
              </p:cNvSpPr>
              <p:nvPr/>
            </p:nvSpPr>
            <p:spPr bwMode="auto">
              <a:xfrm>
                <a:off x="5724302" y="3290500"/>
                <a:ext cx="2646773" cy="277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ja-JP" sz="1200" dirty="0" smtClean="0">
                    <a:solidFill>
                      <a:srgbClr val="00B050"/>
                    </a:solidFill>
                    <a:latin typeface="+mn-lt"/>
                    <a:ea typeface="+mn-ea"/>
                  </a:rPr>
                  <a:t>&gt; 50 </a:t>
                </a:r>
                <a:r>
                  <a:rPr lang="en-US" altLang="ja-JP" sz="1200" dirty="0">
                    <a:solidFill>
                      <a:srgbClr val="00B050"/>
                    </a:solidFill>
                    <a:latin typeface="+mn-lt"/>
                    <a:ea typeface="+mn-ea"/>
                  </a:rPr>
                  <a:t>years </a:t>
                </a:r>
                <a:r>
                  <a:rPr lang="en-US" altLang="ja-JP" sz="1200" dirty="0" smtClean="0">
                    <a:solidFill>
                      <a:srgbClr val="00B050"/>
                    </a:solidFill>
                    <a:latin typeface="+mn-lt"/>
                    <a:ea typeface="+mn-ea"/>
                  </a:rPr>
                  <a:t>old</a:t>
                </a:r>
                <a:endParaRPr lang="en-US" altLang="ja-JP" sz="1200" dirty="0">
                  <a:solidFill>
                    <a:srgbClr val="00B050"/>
                  </a:solidFill>
                  <a:latin typeface="+mn-lt"/>
                  <a:ea typeface="+mn-ea"/>
                </a:endParaRPr>
              </a:p>
            </p:txBody>
          </p:sp>
          <p:cxnSp>
            <p:nvCxnSpPr>
              <p:cNvPr id="113" name="直線コネクタ 112"/>
              <p:cNvCxnSpPr/>
              <p:nvPr/>
            </p:nvCxnSpPr>
            <p:spPr>
              <a:xfrm>
                <a:off x="5365775" y="3428583"/>
                <a:ext cx="321619" cy="0"/>
              </a:xfrm>
              <a:prstGeom prst="line">
                <a:avLst/>
              </a:prstGeom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3" name="グループ化 64"/>
            <p:cNvGrpSpPr>
              <a:grpSpLocks/>
            </p:cNvGrpSpPr>
            <p:nvPr/>
          </p:nvGrpSpPr>
          <p:grpSpPr bwMode="auto">
            <a:xfrm>
              <a:off x="900857" y="2679973"/>
              <a:ext cx="3311103" cy="276999"/>
              <a:chOff x="5365775" y="3549586"/>
              <a:chExt cx="3311103" cy="276999"/>
            </a:xfrm>
          </p:grpSpPr>
          <p:sp>
            <p:nvSpPr>
              <p:cNvPr id="110" name="正方形/長方形 23"/>
              <p:cNvSpPr>
                <a:spLocks noChangeArrowheads="1"/>
              </p:cNvSpPr>
              <p:nvPr/>
            </p:nvSpPr>
            <p:spPr bwMode="auto">
              <a:xfrm>
                <a:off x="5724302" y="3549209"/>
                <a:ext cx="2952576" cy="2777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ja-JP" sz="1200" dirty="0" smtClean="0">
                    <a:solidFill>
                      <a:srgbClr val="0000FF"/>
                    </a:solidFill>
                    <a:latin typeface="+mn-lt"/>
                    <a:ea typeface="+mn-ea"/>
                  </a:rPr>
                  <a:t>35-50 </a:t>
                </a:r>
                <a:r>
                  <a:rPr lang="en-US" altLang="ja-JP" sz="1200" dirty="0">
                    <a:solidFill>
                      <a:srgbClr val="0000FF"/>
                    </a:solidFill>
                    <a:latin typeface="+mn-lt"/>
                    <a:ea typeface="+mn-ea"/>
                  </a:rPr>
                  <a:t>years </a:t>
                </a:r>
                <a:r>
                  <a:rPr lang="en-US" altLang="ja-JP" sz="1200" dirty="0" smtClean="0">
                    <a:solidFill>
                      <a:srgbClr val="0000FF"/>
                    </a:solidFill>
                    <a:latin typeface="+mn-lt"/>
                    <a:ea typeface="+mn-ea"/>
                  </a:rPr>
                  <a:t>old</a:t>
                </a:r>
                <a:r>
                  <a:rPr lang="ja-JP" altLang="en-US" sz="1200" dirty="0">
                    <a:solidFill>
                      <a:srgbClr val="0000FF"/>
                    </a:solidFill>
                    <a:latin typeface="+mn-lt"/>
                    <a:ea typeface="+mn-ea"/>
                  </a:rPr>
                  <a:t>　</a:t>
                </a:r>
                <a:endParaRPr lang="en-US" altLang="ja-JP" sz="1200" dirty="0">
                  <a:solidFill>
                    <a:srgbClr val="0000FF"/>
                  </a:solidFill>
                  <a:latin typeface="+mn-lt"/>
                  <a:ea typeface="+mn-ea"/>
                </a:endParaRPr>
              </a:p>
            </p:txBody>
          </p:sp>
          <p:cxnSp>
            <p:nvCxnSpPr>
              <p:cNvPr id="111" name="直線コネクタ 110"/>
              <p:cNvCxnSpPr/>
              <p:nvPr/>
            </p:nvCxnSpPr>
            <p:spPr>
              <a:xfrm>
                <a:off x="5365775" y="3687293"/>
                <a:ext cx="321619" cy="0"/>
              </a:xfrm>
              <a:prstGeom prst="line">
                <a:avLst/>
              </a:prstGeom>
              <a:ln w="1905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4" name="グループ化 67"/>
            <p:cNvGrpSpPr>
              <a:grpSpLocks/>
            </p:cNvGrpSpPr>
            <p:nvPr/>
          </p:nvGrpSpPr>
          <p:grpSpPr bwMode="auto">
            <a:xfrm>
              <a:off x="900857" y="2939059"/>
              <a:ext cx="3004823" cy="276999"/>
              <a:chOff x="5365775" y="3808671"/>
              <a:chExt cx="3004823" cy="276999"/>
            </a:xfrm>
          </p:grpSpPr>
          <p:cxnSp>
            <p:nvCxnSpPr>
              <p:cNvPr id="108" name="直線コネクタ 107"/>
              <p:cNvCxnSpPr/>
              <p:nvPr/>
            </p:nvCxnSpPr>
            <p:spPr>
              <a:xfrm>
                <a:off x="5365775" y="3945999"/>
                <a:ext cx="321619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正方形/長方形 23"/>
              <p:cNvSpPr>
                <a:spLocks noChangeArrowheads="1"/>
              </p:cNvSpPr>
              <p:nvPr/>
            </p:nvSpPr>
            <p:spPr bwMode="auto">
              <a:xfrm>
                <a:off x="5724302" y="3807916"/>
                <a:ext cx="2646773" cy="277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ja-JP" sz="1200" dirty="0" smtClean="0">
                    <a:solidFill>
                      <a:srgbClr val="FF0000"/>
                    </a:solidFill>
                    <a:latin typeface="+mn-lt"/>
                    <a:ea typeface="+mn-ea"/>
                  </a:rPr>
                  <a:t>&lt;35  </a:t>
                </a:r>
                <a:r>
                  <a:rPr lang="en-US" altLang="ja-JP" sz="1200" dirty="0">
                    <a:solidFill>
                      <a:srgbClr val="FF0000"/>
                    </a:solidFill>
                    <a:latin typeface="+mn-lt"/>
                    <a:ea typeface="+mn-ea"/>
                  </a:rPr>
                  <a:t>years </a:t>
                </a:r>
                <a:r>
                  <a:rPr lang="en-US" altLang="ja-JP" sz="1200" dirty="0" smtClean="0">
                    <a:solidFill>
                      <a:srgbClr val="FF0000"/>
                    </a:solidFill>
                    <a:latin typeface="+mn-lt"/>
                    <a:ea typeface="+mn-ea"/>
                  </a:rPr>
                  <a:t>old</a:t>
                </a:r>
                <a:endParaRPr lang="en-US" altLang="ja-JP" sz="1200" dirty="0">
                  <a:solidFill>
                    <a:srgbClr val="FF0000"/>
                  </a:solidFill>
                  <a:latin typeface="+mn-lt"/>
                  <a:ea typeface="+mn-ea"/>
                </a:endParaRPr>
              </a:p>
            </p:txBody>
          </p:sp>
        </p:grpSp>
      </p:grpSp>
      <p:grpSp>
        <p:nvGrpSpPr>
          <p:cNvPr id="114" name="グループ化 60"/>
          <p:cNvGrpSpPr>
            <a:grpSpLocks/>
          </p:cNvGrpSpPr>
          <p:nvPr/>
        </p:nvGrpSpPr>
        <p:grpSpPr bwMode="auto">
          <a:xfrm>
            <a:off x="5404297" y="5268665"/>
            <a:ext cx="2990850" cy="795337"/>
            <a:chOff x="900857" y="2420888"/>
            <a:chExt cx="3311103" cy="795170"/>
          </a:xfrm>
        </p:grpSpPr>
        <p:grpSp>
          <p:nvGrpSpPr>
            <p:cNvPr id="115" name="グループ化 61"/>
            <p:cNvGrpSpPr>
              <a:grpSpLocks/>
            </p:cNvGrpSpPr>
            <p:nvPr/>
          </p:nvGrpSpPr>
          <p:grpSpPr bwMode="auto">
            <a:xfrm>
              <a:off x="900857" y="2420888"/>
              <a:ext cx="3004823" cy="276999"/>
              <a:chOff x="5365775" y="3290500"/>
              <a:chExt cx="3004823" cy="276999"/>
            </a:xfrm>
          </p:grpSpPr>
          <p:sp>
            <p:nvSpPr>
              <p:cNvPr id="122" name="正方形/長方形 23"/>
              <p:cNvSpPr>
                <a:spLocks noChangeArrowheads="1"/>
              </p:cNvSpPr>
              <p:nvPr/>
            </p:nvSpPr>
            <p:spPr bwMode="auto">
              <a:xfrm>
                <a:off x="5724302" y="3290500"/>
                <a:ext cx="2646773" cy="277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ja-JP" sz="1200" dirty="0" smtClean="0">
                    <a:solidFill>
                      <a:srgbClr val="00B050"/>
                    </a:solidFill>
                    <a:latin typeface="+mn-lt"/>
                    <a:ea typeface="+mn-ea"/>
                  </a:rPr>
                  <a:t>&gt; 50 </a:t>
                </a:r>
                <a:r>
                  <a:rPr lang="en-US" altLang="ja-JP" sz="1200" dirty="0">
                    <a:solidFill>
                      <a:srgbClr val="00B050"/>
                    </a:solidFill>
                    <a:latin typeface="+mn-lt"/>
                    <a:ea typeface="+mn-ea"/>
                  </a:rPr>
                  <a:t>years </a:t>
                </a:r>
                <a:r>
                  <a:rPr lang="en-US" altLang="ja-JP" sz="1200" dirty="0" smtClean="0">
                    <a:solidFill>
                      <a:srgbClr val="00B050"/>
                    </a:solidFill>
                    <a:latin typeface="+mn-lt"/>
                    <a:ea typeface="+mn-ea"/>
                  </a:rPr>
                  <a:t>old</a:t>
                </a:r>
                <a:endParaRPr lang="en-US" altLang="ja-JP" sz="1200" dirty="0">
                  <a:solidFill>
                    <a:srgbClr val="00B050"/>
                  </a:solidFill>
                  <a:latin typeface="+mn-lt"/>
                  <a:ea typeface="+mn-ea"/>
                </a:endParaRPr>
              </a:p>
            </p:txBody>
          </p:sp>
          <p:cxnSp>
            <p:nvCxnSpPr>
              <p:cNvPr id="123" name="直線コネクタ 122"/>
              <p:cNvCxnSpPr/>
              <p:nvPr/>
            </p:nvCxnSpPr>
            <p:spPr>
              <a:xfrm>
                <a:off x="5365775" y="3428583"/>
                <a:ext cx="321619" cy="0"/>
              </a:xfrm>
              <a:prstGeom prst="line">
                <a:avLst/>
              </a:prstGeom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6" name="グループ化 64"/>
            <p:cNvGrpSpPr>
              <a:grpSpLocks/>
            </p:cNvGrpSpPr>
            <p:nvPr/>
          </p:nvGrpSpPr>
          <p:grpSpPr bwMode="auto">
            <a:xfrm>
              <a:off x="900857" y="2679973"/>
              <a:ext cx="3311103" cy="276999"/>
              <a:chOff x="5365775" y="3549586"/>
              <a:chExt cx="3311103" cy="276999"/>
            </a:xfrm>
          </p:grpSpPr>
          <p:sp>
            <p:nvSpPr>
              <p:cNvPr id="120" name="正方形/長方形 23"/>
              <p:cNvSpPr>
                <a:spLocks noChangeArrowheads="1"/>
              </p:cNvSpPr>
              <p:nvPr/>
            </p:nvSpPr>
            <p:spPr bwMode="auto">
              <a:xfrm>
                <a:off x="5724302" y="3549209"/>
                <a:ext cx="2952576" cy="2777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ja-JP" sz="1200" dirty="0" smtClean="0">
                    <a:solidFill>
                      <a:srgbClr val="0000FF"/>
                    </a:solidFill>
                    <a:latin typeface="+mn-lt"/>
                    <a:ea typeface="+mn-ea"/>
                  </a:rPr>
                  <a:t>35-50 </a:t>
                </a:r>
                <a:r>
                  <a:rPr lang="en-US" altLang="ja-JP" sz="1200" dirty="0">
                    <a:solidFill>
                      <a:srgbClr val="0000FF"/>
                    </a:solidFill>
                    <a:latin typeface="+mn-lt"/>
                    <a:ea typeface="+mn-ea"/>
                  </a:rPr>
                  <a:t>years </a:t>
                </a:r>
                <a:r>
                  <a:rPr lang="en-US" altLang="ja-JP" sz="1200" dirty="0" smtClean="0">
                    <a:solidFill>
                      <a:srgbClr val="0000FF"/>
                    </a:solidFill>
                    <a:latin typeface="+mn-lt"/>
                    <a:ea typeface="+mn-ea"/>
                  </a:rPr>
                  <a:t>old</a:t>
                </a:r>
                <a:r>
                  <a:rPr lang="ja-JP" altLang="en-US" sz="1200" dirty="0">
                    <a:solidFill>
                      <a:srgbClr val="0000FF"/>
                    </a:solidFill>
                    <a:latin typeface="+mn-lt"/>
                    <a:ea typeface="+mn-ea"/>
                  </a:rPr>
                  <a:t>　</a:t>
                </a:r>
                <a:endParaRPr lang="en-US" altLang="ja-JP" sz="1200" dirty="0">
                  <a:solidFill>
                    <a:srgbClr val="0000FF"/>
                  </a:solidFill>
                  <a:latin typeface="+mn-lt"/>
                  <a:ea typeface="+mn-ea"/>
                </a:endParaRPr>
              </a:p>
            </p:txBody>
          </p:sp>
          <p:cxnSp>
            <p:nvCxnSpPr>
              <p:cNvPr id="121" name="直線コネクタ 120"/>
              <p:cNvCxnSpPr/>
              <p:nvPr/>
            </p:nvCxnSpPr>
            <p:spPr>
              <a:xfrm>
                <a:off x="5365775" y="3687293"/>
                <a:ext cx="321619" cy="0"/>
              </a:xfrm>
              <a:prstGeom prst="line">
                <a:avLst/>
              </a:prstGeom>
              <a:ln w="1905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7" name="グループ化 67"/>
            <p:cNvGrpSpPr>
              <a:grpSpLocks/>
            </p:cNvGrpSpPr>
            <p:nvPr/>
          </p:nvGrpSpPr>
          <p:grpSpPr bwMode="auto">
            <a:xfrm>
              <a:off x="900857" y="2939059"/>
              <a:ext cx="3004823" cy="276999"/>
              <a:chOff x="5365775" y="3808671"/>
              <a:chExt cx="3004823" cy="276999"/>
            </a:xfrm>
          </p:grpSpPr>
          <p:cxnSp>
            <p:nvCxnSpPr>
              <p:cNvPr id="118" name="直線コネクタ 117"/>
              <p:cNvCxnSpPr/>
              <p:nvPr/>
            </p:nvCxnSpPr>
            <p:spPr>
              <a:xfrm>
                <a:off x="5365775" y="3945999"/>
                <a:ext cx="321619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9" name="正方形/長方形 23"/>
              <p:cNvSpPr>
                <a:spLocks noChangeArrowheads="1"/>
              </p:cNvSpPr>
              <p:nvPr/>
            </p:nvSpPr>
            <p:spPr bwMode="auto">
              <a:xfrm>
                <a:off x="5724302" y="3807916"/>
                <a:ext cx="2646773" cy="277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ja-JP" sz="1200" dirty="0" smtClean="0">
                    <a:solidFill>
                      <a:srgbClr val="FF0000"/>
                    </a:solidFill>
                    <a:latin typeface="+mn-lt"/>
                    <a:ea typeface="+mn-ea"/>
                  </a:rPr>
                  <a:t>&lt;35  </a:t>
                </a:r>
                <a:r>
                  <a:rPr lang="en-US" altLang="ja-JP" sz="1200" dirty="0">
                    <a:solidFill>
                      <a:srgbClr val="FF0000"/>
                    </a:solidFill>
                    <a:latin typeface="+mn-lt"/>
                    <a:ea typeface="+mn-ea"/>
                  </a:rPr>
                  <a:t>years </a:t>
                </a:r>
                <a:r>
                  <a:rPr lang="en-US" altLang="ja-JP" sz="1200" dirty="0" smtClean="0">
                    <a:solidFill>
                      <a:srgbClr val="FF0000"/>
                    </a:solidFill>
                    <a:latin typeface="+mn-lt"/>
                    <a:ea typeface="+mn-ea"/>
                  </a:rPr>
                  <a:t>old</a:t>
                </a:r>
                <a:endParaRPr lang="en-US" altLang="ja-JP" sz="1200" dirty="0">
                  <a:solidFill>
                    <a:srgbClr val="FF0000"/>
                  </a:solidFill>
                  <a:latin typeface="+mn-lt"/>
                  <a:ea typeface="+mn-ea"/>
                </a:endParaRPr>
              </a:p>
            </p:txBody>
          </p:sp>
        </p:grpSp>
      </p:grpSp>
      <p:grpSp>
        <p:nvGrpSpPr>
          <p:cNvPr id="124" name="グループ化 60"/>
          <p:cNvGrpSpPr>
            <a:grpSpLocks/>
          </p:cNvGrpSpPr>
          <p:nvPr/>
        </p:nvGrpSpPr>
        <p:grpSpPr bwMode="auto">
          <a:xfrm>
            <a:off x="827584" y="5297959"/>
            <a:ext cx="2990850" cy="795337"/>
            <a:chOff x="900857" y="2420888"/>
            <a:chExt cx="3311103" cy="795170"/>
          </a:xfrm>
        </p:grpSpPr>
        <p:grpSp>
          <p:nvGrpSpPr>
            <p:cNvPr id="125" name="グループ化 61"/>
            <p:cNvGrpSpPr>
              <a:grpSpLocks/>
            </p:cNvGrpSpPr>
            <p:nvPr/>
          </p:nvGrpSpPr>
          <p:grpSpPr bwMode="auto">
            <a:xfrm>
              <a:off x="900857" y="2420888"/>
              <a:ext cx="3004823" cy="276999"/>
              <a:chOff x="5365775" y="3290500"/>
              <a:chExt cx="3004823" cy="276999"/>
            </a:xfrm>
          </p:grpSpPr>
          <p:sp>
            <p:nvSpPr>
              <p:cNvPr id="132" name="正方形/長方形 23"/>
              <p:cNvSpPr>
                <a:spLocks noChangeArrowheads="1"/>
              </p:cNvSpPr>
              <p:nvPr/>
            </p:nvSpPr>
            <p:spPr bwMode="auto">
              <a:xfrm>
                <a:off x="5724302" y="3290500"/>
                <a:ext cx="2646773" cy="277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ja-JP" sz="1200" dirty="0" smtClean="0">
                    <a:solidFill>
                      <a:srgbClr val="00B050"/>
                    </a:solidFill>
                    <a:latin typeface="+mn-lt"/>
                    <a:ea typeface="+mn-ea"/>
                  </a:rPr>
                  <a:t>&gt; 50 </a:t>
                </a:r>
                <a:r>
                  <a:rPr lang="en-US" altLang="ja-JP" sz="1200" dirty="0">
                    <a:solidFill>
                      <a:srgbClr val="00B050"/>
                    </a:solidFill>
                    <a:latin typeface="+mn-lt"/>
                    <a:ea typeface="+mn-ea"/>
                  </a:rPr>
                  <a:t>years </a:t>
                </a:r>
                <a:r>
                  <a:rPr lang="en-US" altLang="ja-JP" sz="1200" dirty="0" smtClean="0">
                    <a:solidFill>
                      <a:srgbClr val="00B050"/>
                    </a:solidFill>
                    <a:latin typeface="+mn-lt"/>
                    <a:ea typeface="+mn-ea"/>
                  </a:rPr>
                  <a:t>old</a:t>
                </a:r>
                <a:endParaRPr lang="en-US" altLang="ja-JP" sz="1200" dirty="0">
                  <a:solidFill>
                    <a:srgbClr val="00B050"/>
                  </a:solidFill>
                  <a:latin typeface="+mn-lt"/>
                  <a:ea typeface="+mn-ea"/>
                </a:endParaRPr>
              </a:p>
            </p:txBody>
          </p:sp>
          <p:cxnSp>
            <p:nvCxnSpPr>
              <p:cNvPr id="133" name="直線コネクタ 132"/>
              <p:cNvCxnSpPr/>
              <p:nvPr/>
            </p:nvCxnSpPr>
            <p:spPr>
              <a:xfrm>
                <a:off x="5365775" y="3428583"/>
                <a:ext cx="321619" cy="0"/>
              </a:xfrm>
              <a:prstGeom prst="line">
                <a:avLst/>
              </a:prstGeom>
              <a:ln w="190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6" name="グループ化 64"/>
            <p:cNvGrpSpPr>
              <a:grpSpLocks/>
            </p:cNvGrpSpPr>
            <p:nvPr/>
          </p:nvGrpSpPr>
          <p:grpSpPr bwMode="auto">
            <a:xfrm>
              <a:off x="900857" y="2679973"/>
              <a:ext cx="3311103" cy="276999"/>
              <a:chOff x="5365775" y="3549586"/>
              <a:chExt cx="3311103" cy="276999"/>
            </a:xfrm>
          </p:grpSpPr>
          <p:sp>
            <p:nvSpPr>
              <p:cNvPr id="130" name="正方形/長方形 23"/>
              <p:cNvSpPr>
                <a:spLocks noChangeArrowheads="1"/>
              </p:cNvSpPr>
              <p:nvPr/>
            </p:nvSpPr>
            <p:spPr bwMode="auto">
              <a:xfrm>
                <a:off x="5724302" y="3549209"/>
                <a:ext cx="2952576" cy="2777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ja-JP" sz="1200" dirty="0" smtClean="0">
                    <a:solidFill>
                      <a:srgbClr val="0000FF"/>
                    </a:solidFill>
                    <a:latin typeface="+mn-lt"/>
                    <a:ea typeface="+mn-ea"/>
                  </a:rPr>
                  <a:t>35-50 </a:t>
                </a:r>
                <a:r>
                  <a:rPr lang="en-US" altLang="ja-JP" sz="1200" dirty="0">
                    <a:solidFill>
                      <a:srgbClr val="0000FF"/>
                    </a:solidFill>
                    <a:latin typeface="+mn-lt"/>
                    <a:ea typeface="+mn-ea"/>
                  </a:rPr>
                  <a:t>years </a:t>
                </a:r>
                <a:r>
                  <a:rPr lang="en-US" altLang="ja-JP" sz="1200" dirty="0" smtClean="0">
                    <a:solidFill>
                      <a:srgbClr val="0000FF"/>
                    </a:solidFill>
                    <a:latin typeface="+mn-lt"/>
                    <a:ea typeface="+mn-ea"/>
                  </a:rPr>
                  <a:t>old</a:t>
                </a:r>
                <a:r>
                  <a:rPr lang="ja-JP" altLang="en-US" sz="1200" dirty="0">
                    <a:solidFill>
                      <a:srgbClr val="0000FF"/>
                    </a:solidFill>
                    <a:latin typeface="+mn-lt"/>
                    <a:ea typeface="+mn-ea"/>
                  </a:rPr>
                  <a:t>　</a:t>
                </a:r>
                <a:endParaRPr lang="en-US" altLang="ja-JP" sz="1200" dirty="0">
                  <a:solidFill>
                    <a:srgbClr val="0000FF"/>
                  </a:solidFill>
                  <a:latin typeface="+mn-lt"/>
                  <a:ea typeface="+mn-ea"/>
                </a:endParaRPr>
              </a:p>
            </p:txBody>
          </p:sp>
          <p:cxnSp>
            <p:nvCxnSpPr>
              <p:cNvPr id="131" name="直線コネクタ 130"/>
              <p:cNvCxnSpPr/>
              <p:nvPr/>
            </p:nvCxnSpPr>
            <p:spPr>
              <a:xfrm>
                <a:off x="5365775" y="3687293"/>
                <a:ext cx="321619" cy="0"/>
              </a:xfrm>
              <a:prstGeom prst="line">
                <a:avLst/>
              </a:prstGeom>
              <a:ln w="1905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7" name="グループ化 67"/>
            <p:cNvGrpSpPr>
              <a:grpSpLocks/>
            </p:cNvGrpSpPr>
            <p:nvPr/>
          </p:nvGrpSpPr>
          <p:grpSpPr bwMode="auto">
            <a:xfrm>
              <a:off x="900857" y="2939059"/>
              <a:ext cx="3004823" cy="276999"/>
              <a:chOff x="5365775" y="3808671"/>
              <a:chExt cx="3004823" cy="276999"/>
            </a:xfrm>
          </p:grpSpPr>
          <p:cxnSp>
            <p:nvCxnSpPr>
              <p:cNvPr id="128" name="直線コネクタ 127"/>
              <p:cNvCxnSpPr/>
              <p:nvPr/>
            </p:nvCxnSpPr>
            <p:spPr>
              <a:xfrm>
                <a:off x="5365775" y="3945999"/>
                <a:ext cx="321619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9" name="正方形/長方形 23"/>
              <p:cNvSpPr>
                <a:spLocks noChangeArrowheads="1"/>
              </p:cNvSpPr>
              <p:nvPr/>
            </p:nvSpPr>
            <p:spPr bwMode="auto">
              <a:xfrm>
                <a:off x="5724302" y="3807916"/>
                <a:ext cx="2646773" cy="277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ja-JP" sz="1200" dirty="0" smtClean="0">
                    <a:solidFill>
                      <a:srgbClr val="FF0000"/>
                    </a:solidFill>
                    <a:latin typeface="+mn-lt"/>
                    <a:ea typeface="+mn-ea"/>
                  </a:rPr>
                  <a:t>&lt;35  </a:t>
                </a:r>
                <a:r>
                  <a:rPr lang="en-US" altLang="ja-JP" sz="1200" dirty="0">
                    <a:solidFill>
                      <a:srgbClr val="FF0000"/>
                    </a:solidFill>
                    <a:latin typeface="+mn-lt"/>
                    <a:ea typeface="+mn-ea"/>
                  </a:rPr>
                  <a:t>years </a:t>
                </a:r>
                <a:r>
                  <a:rPr lang="en-US" altLang="ja-JP" sz="1200" dirty="0" smtClean="0">
                    <a:solidFill>
                      <a:srgbClr val="FF0000"/>
                    </a:solidFill>
                    <a:latin typeface="+mn-lt"/>
                    <a:ea typeface="+mn-ea"/>
                  </a:rPr>
                  <a:t>old</a:t>
                </a:r>
                <a:endParaRPr lang="en-US" altLang="ja-JP" sz="1200" dirty="0">
                  <a:solidFill>
                    <a:srgbClr val="FF0000"/>
                  </a:solidFill>
                  <a:latin typeface="+mn-lt"/>
                  <a:ea typeface="+mn-ea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標準デザイン">
  <a:themeElements>
    <a:clrScheme name="1_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18595</TotalTime>
  <Words>117</Words>
  <Application>Microsoft Office PowerPoint</Application>
  <PresentationFormat>On-screen Show (4:3)</PresentationFormat>
  <Paragraphs>30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1_標準デザイン</vt:lpstr>
      <vt:lpstr>Slide 1</vt:lpstr>
    </vt:vector>
  </TitlesOfParts>
  <Company>九州大学病院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徳永 えり子</dc:creator>
  <cp:lastModifiedBy>0012570</cp:lastModifiedBy>
  <cp:revision>855</cp:revision>
  <dcterms:created xsi:type="dcterms:W3CDTF">2010-06-14T12:45:28Z</dcterms:created>
  <dcterms:modified xsi:type="dcterms:W3CDTF">2016-09-16T00:52:05Z</dcterms:modified>
</cp:coreProperties>
</file>