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482" r:id="rId2"/>
    <p:sldId id="506" r:id="rId3"/>
    <p:sldId id="519" r:id="rId4"/>
    <p:sldId id="527" r:id="rId5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 R" initials="IR" lastIdx="1" clrIdx="0">
    <p:extLst>
      <p:ext uri="{19B8F6BF-5375-455C-9EA6-DF929625EA0E}">
        <p15:presenceInfo xmlns:p15="http://schemas.microsoft.com/office/powerpoint/2012/main" userId="b0d6aab8d6b6f150" providerId="Windows Live"/>
      </p:ext>
    </p:extLst>
  </p:cmAuthor>
  <p:cmAuthor id="2" name="増田 慎三" initials="増田" lastIdx="1" clrIdx="1">
    <p:extLst>
      <p:ext uri="{19B8F6BF-5375-455C-9EA6-DF929625EA0E}">
        <p15:presenceInfo xmlns:p15="http://schemas.microsoft.com/office/powerpoint/2012/main" userId="229f2ae821323a5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CC99"/>
    <a:srgbClr val="FFCCFF"/>
    <a:srgbClr val="66FFFF"/>
    <a:srgbClr val="FF99FF"/>
    <a:srgbClr val="FFFF99"/>
    <a:srgbClr val="CCFF99"/>
    <a:srgbClr val="0000FF"/>
    <a:srgbClr val="FF330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5238" autoAdjust="0"/>
  </p:normalViewPr>
  <p:slideViewPr>
    <p:cSldViewPr snapToGrid="0">
      <p:cViewPr varScale="1">
        <p:scale>
          <a:sx n="86" d="100"/>
          <a:sy n="86" d="100"/>
        </p:scale>
        <p:origin x="6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82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増田 慎三" userId="229f2ae821323a5a" providerId="LiveId" clId="{2636BBF8-0EBF-48C6-95E8-0EE3F3222FBD}"/>
    <pc:docChg chg="custSel">
      <pc:chgData name="増田 慎三" userId="229f2ae821323a5a" providerId="LiveId" clId="{2636BBF8-0EBF-48C6-95E8-0EE3F3222FBD}" dt="2020-09-30T14:20:17.613" v="0" actId="1589"/>
      <pc:docMkLst>
        <pc:docMk/>
      </pc:docMkLst>
      <pc:sldChg chg="addCm">
        <pc:chgData name="増田 慎三" userId="229f2ae821323a5a" providerId="LiveId" clId="{2636BBF8-0EBF-48C6-95E8-0EE3F3222FBD}" dt="2020-09-30T14:20:17.613" v="0" actId="1589"/>
        <pc:sldMkLst>
          <pc:docMk/>
          <pc:sldMk cId="2011996349" sldId="50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643" y="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9DD047B7-FCFE-462E-AFEF-C6565FF483E3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085" y="4777027"/>
            <a:ext cx="5437506" cy="3908187"/>
          </a:xfrm>
          <a:prstGeom prst="rect">
            <a:avLst/>
          </a:prstGeom>
        </p:spPr>
        <p:txBody>
          <a:bodyPr vert="horz" lIns="91312" tIns="45656" rIns="91312" bIns="4565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800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643" y="9428800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D4C0FFFC-BE23-4CA9-B5FD-4B48DFB38B2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3669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23509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2397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1841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5057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3208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793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3023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79499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8497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0972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292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C0DA2-B3D8-4A1F-82F0-8EEE7E07F7CD}" type="datetimeFigureOut">
              <a:rPr kumimoji="1" lang="ja-JP" altLang="en-US" smtClean="0"/>
              <a:t>2021/3/22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DF3D5-9763-4B1D-8477-F5B484E0E87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5199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39BB256D-5E0B-4F01-9F37-99307E37EC45}"/>
              </a:ext>
            </a:extLst>
          </p:cNvPr>
          <p:cNvSpPr/>
          <p:nvPr/>
        </p:nvSpPr>
        <p:spPr>
          <a:xfrm>
            <a:off x="1989606" y="1143316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69BC110D-D055-497F-9425-56AE5AE755B8}"/>
              </a:ext>
            </a:extLst>
          </p:cNvPr>
          <p:cNvSpPr/>
          <p:nvPr/>
        </p:nvSpPr>
        <p:spPr>
          <a:xfrm>
            <a:off x="2290052" y="1143316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C6EB3F1A-CAB9-4EEE-AA18-871B4DDCBBA6}"/>
              </a:ext>
            </a:extLst>
          </p:cNvPr>
          <p:cNvSpPr/>
          <p:nvPr/>
        </p:nvSpPr>
        <p:spPr>
          <a:xfrm>
            <a:off x="2890944" y="1143316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02858A19-1F09-4A2C-9E31-A6785BDC7A61}"/>
              </a:ext>
            </a:extLst>
          </p:cNvPr>
          <p:cNvSpPr/>
          <p:nvPr/>
        </p:nvSpPr>
        <p:spPr>
          <a:xfrm>
            <a:off x="3191390" y="1143316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04EB68CA-F7EE-469E-963A-70BE31D10464}"/>
              </a:ext>
            </a:extLst>
          </p:cNvPr>
          <p:cNvSpPr/>
          <p:nvPr/>
        </p:nvSpPr>
        <p:spPr>
          <a:xfrm>
            <a:off x="3792282" y="1143316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158E650-D2DC-4864-A6BA-ADA9801E6F5E}"/>
              </a:ext>
            </a:extLst>
          </p:cNvPr>
          <p:cNvSpPr/>
          <p:nvPr/>
        </p:nvSpPr>
        <p:spPr>
          <a:xfrm>
            <a:off x="4092728" y="1143316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DB150631-748F-4275-8907-DC2163CC0ED4}"/>
              </a:ext>
            </a:extLst>
          </p:cNvPr>
          <p:cNvSpPr/>
          <p:nvPr/>
        </p:nvSpPr>
        <p:spPr>
          <a:xfrm>
            <a:off x="4693620" y="1143316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07CD099D-6761-4335-939D-8D712937B372}"/>
              </a:ext>
            </a:extLst>
          </p:cNvPr>
          <p:cNvSpPr/>
          <p:nvPr/>
        </p:nvSpPr>
        <p:spPr>
          <a:xfrm>
            <a:off x="4994066" y="1143316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0504715D-B11B-424D-B14C-833D440CE294}"/>
              </a:ext>
            </a:extLst>
          </p:cNvPr>
          <p:cNvSpPr/>
          <p:nvPr/>
        </p:nvSpPr>
        <p:spPr>
          <a:xfrm>
            <a:off x="1998314" y="1670185"/>
            <a:ext cx="209005" cy="426720"/>
          </a:xfrm>
          <a:prstGeom prst="rect">
            <a:avLst/>
          </a:prstGeom>
          <a:pattFill prst="zigZag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092E8EB5-CB87-470C-B676-B93A75CFBEC0}"/>
              </a:ext>
            </a:extLst>
          </p:cNvPr>
          <p:cNvSpPr/>
          <p:nvPr/>
        </p:nvSpPr>
        <p:spPr>
          <a:xfrm>
            <a:off x="2890944" y="1670185"/>
            <a:ext cx="209005" cy="426720"/>
          </a:xfrm>
          <a:prstGeom prst="rect">
            <a:avLst/>
          </a:prstGeom>
          <a:pattFill prst="zigZa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DABC9CD7-D89A-4DD3-8BB6-607F8979D2F1}"/>
              </a:ext>
            </a:extLst>
          </p:cNvPr>
          <p:cNvSpPr/>
          <p:nvPr/>
        </p:nvSpPr>
        <p:spPr>
          <a:xfrm>
            <a:off x="3783574" y="1670185"/>
            <a:ext cx="209005" cy="426720"/>
          </a:xfrm>
          <a:prstGeom prst="rect">
            <a:avLst/>
          </a:prstGeom>
          <a:pattFill prst="zigZa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8201EC7D-68EA-4D7E-B858-D002C4DC44A5}"/>
              </a:ext>
            </a:extLst>
          </p:cNvPr>
          <p:cNvSpPr/>
          <p:nvPr/>
        </p:nvSpPr>
        <p:spPr>
          <a:xfrm>
            <a:off x="4676204" y="1670185"/>
            <a:ext cx="209005" cy="426720"/>
          </a:xfrm>
          <a:prstGeom prst="rect">
            <a:avLst/>
          </a:prstGeom>
          <a:pattFill prst="zigZa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4C565E79-108F-44F9-89AA-01DF54C24139}"/>
              </a:ext>
            </a:extLst>
          </p:cNvPr>
          <p:cNvSpPr/>
          <p:nvPr/>
        </p:nvSpPr>
        <p:spPr>
          <a:xfrm>
            <a:off x="5547056" y="1124404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E3D51056-5E93-4AD9-8BC3-7861FEFD50E5}"/>
              </a:ext>
            </a:extLst>
          </p:cNvPr>
          <p:cNvSpPr/>
          <p:nvPr/>
        </p:nvSpPr>
        <p:spPr>
          <a:xfrm>
            <a:off x="5847502" y="1124404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C04A24EA-D7AC-4642-810C-0A8DF67E3B16}"/>
              </a:ext>
            </a:extLst>
          </p:cNvPr>
          <p:cNvSpPr/>
          <p:nvPr/>
        </p:nvSpPr>
        <p:spPr>
          <a:xfrm>
            <a:off x="6448394" y="1124404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64663237-806C-45B7-A938-56209D069B44}"/>
              </a:ext>
            </a:extLst>
          </p:cNvPr>
          <p:cNvSpPr/>
          <p:nvPr/>
        </p:nvSpPr>
        <p:spPr>
          <a:xfrm>
            <a:off x="6748840" y="1124404"/>
            <a:ext cx="209005" cy="426720"/>
          </a:xfrm>
          <a:prstGeom prst="rect">
            <a:avLst/>
          </a:prstGeom>
          <a:pattFill prst="ltVert">
            <a:fgClr>
              <a:schemeClr val="bg1"/>
            </a:fgClr>
            <a:bgClr>
              <a:schemeClr val="tx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6F3738CE-8FAC-4E2C-8DFA-2049D080699A}"/>
              </a:ext>
            </a:extLst>
          </p:cNvPr>
          <p:cNvSpPr/>
          <p:nvPr/>
        </p:nvSpPr>
        <p:spPr>
          <a:xfrm>
            <a:off x="5538348" y="1651273"/>
            <a:ext cx="209005" cy="426720"/>
          </a:xfrm>
          <a:prstGeom prst="rect">
            <a:avLst/>
          </a:prstGeom>
          <a:pattFill prst="zigZa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CE0FC3FF-4DD6-4A1B-B36E-E8B28A43A9F0}"/>
              </a:ext>
            </a:extLst>
          </p:cNvPr>
          <p:cNvSpPr/>
          <p:nvPr/>
        </p:nvSpPr>
        <p:spPr>
          <a:xfrm>
            <a:off x="6430978" y="1651273"/>
            <a:ext cx="209005" cy="426720"/>
          </a:xfrm>
          <a:prstGeom prst="rect">
            <a:avLst/>
          </a:prstGeom>
          <a:pattFill prst="zigZa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550981FF-B63E-4962-A859-CCBE67A10BAD}"/>
              </a:ext>
            </a:extLst>
          </p:cNvPr>
          <p:cNvSpPr txBox="1"/>
          <p:nvPr/>
        </p:nvSpPr>
        <p:spPr>
          <a:xfrm>
            <a:off x="-20045" y="1575395"/>
            <a:ext cx="1965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Cyclophosphamide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600 mg/m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2</a:t>
            </a:r>
            <a:endParaRPr kumimoji="1" lang="ja-JP" altLang="en-US" sz="18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0DDEE74D-5D68-4DAE-9623-DDCA9D25F822}"/>
              </a:ext>
            </a:extLst>
          </p:cNvPr>
          <p:cNvSpPr txBox="1"/>
          <p:nvPr/>
        </p:nvSpPr>
        <p:spPr>
          <a:xfrm>
            <a:off x="788534" y="1014598"/>
            <a:ext cx="1183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Eribulin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1.4 mg/m</a:t>
            </a:r>
            <a:r>
              <a:rPr kumimoji="1" lang="en-US" altLang="ja-JP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2</a:t>
            </a:r>
            <a:endParaRPr kumimoji="1" lang="ja-JP" altLang="en-US" sz="18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B04B51A9-3A9B-4855-9C7D-80446DB3AA2F}"/>
              </a:ext>
            </a:extLst>
          </p:cNvPr>
          <p:cNvSpPr/>
          <p:nvPr/>
        </p:nvSpPr>
        <p:spPr>
          <a:xfrm>
            <a:off x="1945814" y="2299648"/>
            <a:ext cx="1670843" cy="4267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3</a:t>
            </a:r>
            <a:r>
              <a:rPr lang="ja-JP" altLang="en-US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patients</a:t>
            </a:r>
            <a:endParaRPr kumimoji="1"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2D34C334-0F76-49EB-B693-8D3B48EF6046}"/>
              </a:ext>
            </a:extLst>
          </p:cNvPr>
          <p:cNvSpPr/>
          <p:nvPr/>
        </p:nvSpPr>
        <p:spPr>
          <a:xfrm>
            <a:off x="1898768" y="3119603"/>
            <a:ext cx="2585243" cy="4267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1</a:t>
            </a:r>
            <a:r>
              <a:rPr lang="ja-JP" altLang="en-US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patient</a:t>
            </a:r>
            <a:endParaRPr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8A53D58D-7291-49E8-BFAD-73D208F24514}"/>
              </a:ext>
            </a:extLst>
          </p:cNvPr>
          <p:cNvSpPr/>
          <p:nvPr/>
        </p:nvSpPr>
        <p:spPr>
          <a:xfrm>
            <a:off x="1898768" y="3768777"/>
            <a:ext cx="3601242" cy="4267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9</a:t>
            </a:r>
            <a:r>
              <a:rPr lang="ja-JP" altLang="en-US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patients</a:t>
            </a:r>
            <a:endParaRPr kumimoji="1"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77F515E0-060E-4E76-B532-9FF2E8FA72D0}"/>
              </a:ext>
            </a:extLst>
          </p:cNvPr>
          <p:cNvSpPr/>
          <p:nvPr/>
        </p:nvSpPr>
        <p:spPr>
          <a:xfrm>
            <a:off x="1898768" y="5587878"/>
            <a:ext cx="5012031" cy="4267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13</a:t>
            </a:r>
            <a:r>
              <a:rPr lang="ja-JP" altLang="en-US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patients</a:t>
            </a:r>
            <a:endParaRPr kumimoji="1"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4221AE98-DD64-4436-A046-C36EA0D06816}"/>
              </a:ext>
            </a:extLst>
          </p:cNvPr>
          <p:cNvSpPr/>
          <p:nvPr/>
        </p:nvSpPr>
        <p:spPr>
          <a:xfrm>
            <a:off x="7036427" y="5593419"/>
            <a:ext cx="1472951" cy="42672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12)</a:t>
            </a:r>
            <a:endParaRPr lang="ja-JP" altLang="en-US" sz="1400" dirty="0">
              <a:solidFill>
                <a:schemeClr val="bg1"/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DC545ADC-2819-4ED3-A3D9-32F729E7E61C}"/>
              </a:ext>
            </a:extLst>
          </p:cNvPr>
          <p:cNvSpPr/>
          <p:nvPr/>
        </p:nvSpPr>
        <p:spPr>
          <a:xfrm>
            <a:off x="5569525" y="3695997"/>
            <a:ext cx="4180113" cy="1108019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FEC or AC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9)</a:t>
            </a:r>
          </a:p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1</a:t>
            </a:r>
            <a:r>
              <a:rPr lang="ja-JP" altLang="en-US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cycle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 discontinued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= 1)</a:t>
            </a:r>
            <a:endParaRPr lang="en-US" altLang="ja-JP" sz="14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3</a:t>
            </a:r>
            <a:r>
              <a:rPr lang="ja-JP" altLang="en-US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cycles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 s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urgery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2)</a:t>
            </a:r>
          </a:p>
          <a:p>
            <a:pPr algn="ctr"/>
            <a:r>
              <a:rPr kumimoji="1"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4</a:t>
            </a:r>
            <a:r>
              <a:rPr lang="ja-JP" altLang="en-US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cycles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 s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urgery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5), discontinued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1)</a:t>
            </a:r>
          </a:p>
        </p:txBody>
      </p:sp>
      <p:sp>
        <p:nvSpPr>
          <p:cNvPr id="96" name="四角形: 角を丸くする 95">
            <a:extLst>
              <a:ext uri="{FF2B5EF4-FFF2-40B4-BE49-F238E27FC236}">
                <a16:creationId xmlns:a16="http://schemas.microsoft.com/office/drawing/2014/main" id="{29C8878C-A1AF-4AC9-A835-BFDFBC84D25A}"/>
              </a:ext>
            </a:extLst>
          </p:cNvPr>
          <p:cNvSpPr/>
          <p:nvPr/>
        </p:nvSpPr>
        <p:spPr>
          <a:xfrm>
            <a:off x="4676204" y="3109006"/>
            <a:ext cx="1266078" cy="45834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ea typeface="UD Digi Kyokasho NK-R" panose="02020400000000000000" pitchFamily="18" charset="-128"/>
              </a:rPr>
              <a:t>FEC or AC</a:t>
            </a:r>
            <a:br>
              <a:rPr lang="en-US" altLang="ja-JP" sz="1400" dirty="0">
                <a:solidFill>
                  <a:schemeClr val="tx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tx1"/>
                </a:solidFill>
                <a:ea typeface="UD Digi Kyokasho NK-R" panose="02020400000000000000" pitchFamily="18" charset="-128"/>
              </a:rPr>
              <a:t>1</a:t>
            </a:r>
            <a:r>
              <a:rPr lang="ja-JP" altLang="en-US" sz="1400" dirty="0">
                <a:solidFill>
                  <a:schemeClr val="tx1"/>
                </a:solidFill>
                <a:ea typeface="UD Digi Kyokasho NK-R" panose="02020400000000000000" pitchFamily="18" charset="-128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ea typeface="UD Digi Kyokasho NK-R" panose="02020400000000000000" pitchFamily="18" charset="-128"/>
              </a:rPr>
              <a:t>cycle (</a:t>
            </a:r>
            <a:r>
              <a:rPr lang="en-US" altLang="ja-JP" sz="1400" i="1" dirty="0">
                <a:solidFill>
                  <a:schemeClr val="tx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ea typeface="UD Digi Kyokasho NK-R" panose="02020400000000000000" pitchFamily="18" charset="-128"/>
              </a:rPr>
              <a:t>= 1)</a:t>
            </a:r>
          </a:p>
        </p:txBody>
      </p:sp>
      <p:sp>
        <p:nvSpPr>
          <p:cNvPr id="97" name="四角形: 角を丸くする 96">
            <a:extLst>
              <a:ext uri="{FF2B5EF4-FFF2-40B4-BE49-F238E27FC236}">
                <a16:creationId xmlns:a16="http://schemas.microsoft.com/office/drawing/2014/main" id="{3561FC56-5BCE-481A-9132-2B7BD24063E7}"/>
              </a:ext>
            </a:extLst>
          </p:cNvPr>
          <p:cNvSpPr/>
          <p:nvPr/>
        </p:nvSpPr>
        <p:spPr>
          <a:xfrm>
            <a:off x="6056507" y="3128729"/>
            <a:ext cx="1144137" cy="42672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1)</a:t>
            </a:r>
            <a:endParaRPr lang="ja-JP" altLang="en-US" sz="1400" dirty="0">
              <a:solidFill>
                <a:schemeClr val="bg1"/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98" name="四角形: 角を丸くする 97">
            <a:extLst>
              <a:ext uri="{FF2B5EF4-FFF2-40B4-BE49-F238E27FC236}">
                <a16:creationId xmlns:a16="http://schemas.microsoft.com/office/drawing/2014/main" id="{68A361AA-2AD1-4D27-B419-0DAC00EE7293}"/>
              </a:ext>
            </a:extLst>
          </p:cNvPr>
          <p:cNvSpPr/>
          <p:nvPr/>
        </p:nvSpPr>
        <p:spPr>
          <a:xfrm>
            <a:off x="9781677" y="4377295"/>
            <a:ext cx="1266716" cy="426721"/>
          </a:xfrm>
          <a:prstGeom prst="roundRect">
            <a:avLst/>
          </a:prstGeom>
          <a:pattFill prst="pct5"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ea typeface="UD Digi Kyokasho NK-R" panose="02020400000000000000" pitchFamily="18" charset="-128"/>
              </a:rPr>
              <a:t>Discontinued (</a:t>
            </a:r>
            <a:r>
              <a:rPr lang="en-US" altLang="ja-JP" sz="1400" i="1" dirty="0">
                <a:solidFill>
                  <a:schemeClr val="tx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ea typeface="UD Digi Kyokasho NK-R" panose="02020400000000000000" pitchFamily="18" charset="-128"/>
              </a:rPr>
              <a:t>= 2)</a:t>
            </a:r>
            <a:endParaRPr kumimoji="1" lang="ja-JP" altLang="en-US" sz="1400" dirty="0">
              <a:solidFill>
                <a:schemeClr val="tx1"/>
              </a:solidFill>
              <a:ea typeface="UD Digi Kyokasho NK-R" panose="02020400000000000000" pitchFamily="18" charset="-128"/>
            </a:endParaRPr>
          </a:p>
        </p:txBody>
      </p:sp>
      <p:sp>
        <p:nvSpPr>
          <p:cNvPr id="99" name="四角形: 角を丸くする 98">
            <a:extLst>
              <a:ext uri="{FF2B5EF4-FFF2-40B4-BE49-F238E27FC236}">
                <a16:creationId xmlns:a16="http://schemas.microsoft.com/office/drawing/2014/main" id="{EC5F47D4-DD2F-45F6-AFCC-B5E241CB4AD5}"/>
              </a:ext>
            </a:extLst>
          </p:cNvPr>
          <p:cNvSpPr/>
          <p:nvPr/>
        </p:nvSpPr>
        <p:spPr>
          <a:xfrm>
            <a:off x="9781677" y="3683564"/>
            <a:ext cx="1266716" cy="42672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7)</a:t>
            </a:r>
            <a:endParaRPr kumimoji="1" lang="ja-JP" altLang="en-US" sz="1400" dirty="0">
              <a:solidFill>
                <a:schemeClr val="bg1"/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100" name="四角形: 角を丸くする 99">
            <a:extLst>
              <a:ext uri="{FF2B5EF4-FFF2-40B4-BE49-F238E27FC236}">
                <a16:creationId xmlns:a16="http://schemas.microsoft.com/office/drawing/2014/main" id="{516F9D4A-3752-46D5-AC06-F8F0D00227E5}"/>
              </a:ext>
            </a:extLst>
          </p:cNvPr>
          <p:cNvSpPr/>
          <p:nvPr/>
        </p:nvSpPr>
        <p:spPr>
          <a:xfrm>
            <a:off x="3758922" y="2664717"/>
            <a:ext cx="1266077" cy="362642"/>
          </a:xfrm>
          <a:prstGeom prst="roundRect">
            <a:avLst/>
          </a:prstGeom>
          <a:pattFill prst="pct5"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Discontinued </a:t>
            </a:r>
            <a:b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</a:b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1)</a:t>
            </a:r>
            <a:endParaRPr kumimoji="1" lang="ja-JP" altLang="en-US" sz="14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101" name="四角形: 角を丸くする 100">
            <a:extLst>
              <a:ext uri="{FF2B5EF4-FFF2-40B4-BE49-F238E27FC236}">
                <a16:creationId xmlns:a16="http://schemas.microsoft.com/office/drawing/2014/main" id="{54C70DAB-56DE-4D09-96EF-AAD815CD2348}"/>
              </a:ext>
            </a:extLst>
          </p:cNvPr>
          <p:cNvSpPr/>
          <p:nvPr/>
        </p:nvSpPr>
        <p:spPr>
          <a:xfrm>
            <a:off x="3758921" y="2293664"/>
            <a:ext cx="1266077" cy="36264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2)</a:t>
            </a:r>
            <a:endParaRPr kumimoji="1" lang="ja-JP" altLang="en-US" sz="1400" dirty="0">
              <a:solidFill>
                <a:schemeClr val="bg1"/>
              </a:solidFill>
              <a:ea typeface="UD Digi Kyokasho NK-R" panose="02020400000000000000" pitchFamily="18" charset="-128"/>
            </a:endParaRPr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94BC88E7-9D08-4902-8AA4-3D95D5AB5CBC}"/>
              </a:ext>
            </a:extLst>
          </p:cNvPr>
          <p:cNvSpPr/>
          <p:nvPr/>
        </p:nvSpPr>
        <p:spPr>
          <a:xfrm>
            <a:off x="1898769" y="4903314"/>
            <a:ext cx="4276844" cy="4267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1</a:t>
            </a:r>
            <a:r>
              <a:rPr lang="ja-JP" altLang="en-US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patient</a:t>
            </a:r>
            <a:endParaRPr kumimoji="1"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92D61C59-610B-4A30-B10E-846BC8BBBB8A}"/>
              </a:ext>
            </a:extLst>
          </p:cNvPr>
          <p:cNvSpPr/>
          <p:nvPr/>
        </p:nvSpPr>
        <p:spPr>
          <a:xfrm>
            <a:off x="6286524" y="4886610"/>
            <a:ext cx="1185626" cy="42672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1)</a:t>
            </a:r>
            <a:endParaRPr lang="ja-JP" altLang="en-US" sz="1400" dirty="0">
              <a:solidFill>
                <a:schemeClr val="bg1"/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id="{3DD7EB62-1EED-4A71-99C9-FD5A2CA80E28}"/>
              </a:ext>
            </a:extLst>
          </p:cNvPr>
          <p:cNvSpPr/>
          <p:nvPr/>
        </p:nvSpPr>
        <p:spPr>
          <a:xfrm>
            <a:off x="7036427" y="6150450"/>
            <a:ext cx="3526940" cy="45834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FEC or AC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1)</a:t>
            </a:r>
            <a:b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</a:b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4</a:t>
            </a:r>
            <a:r>
              <a:rPr lang="ja-JP" altLang="en-US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cycles</a:t>
            </a:r>
          </a:p>
        </p:txBody>
      </p:sp>
      <p:sp>
        <p:nvSpPr>
          <p:cNvPr id="44" name="四角形: 角を丸くする 43">
            <a:extLst>
              <a:ext uri="{FF2B5EF4-FFF2-40B4-BE49-F238E27FC236}">
                <a16:creationId xmlns:a16="http://schemas.microsoft.com/office/drawing/2014/main" id="{864CB372-5B3A-4633-B6B5-98DA90E542FF}"/>
              </a:ext>
            </a:extLst>
          </p:cNvPr>
          <p:cNvSpPr/>
          <p:nvPr/>
        </p:nvSpPr>
        <p:spPr>
          <a:xfrm>
            <a:off x="10750539" y="6132112"/>
            <a:ext cx="1144137" cy="42672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1)</a:t>
            </a:r>
            <a:endParaRPr lang="ja-JP" altLang="en-US" sz="1400" dirty="0">
              <a:solidFill>
                <a:schemeClr val="bg1"/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E5C6871B-1572-4291-B7E4-191F742CA100}"/>
              </a:ext>
            </a:extLst>
          </p:cNvPr>
          <p:cNvSpPr txBox="1"/>
          <p:nvPr/>
        </p:nvSpPr>
        <p:spPr>
          <a:xfrm>
            <a:off x="7697055" y="1317879"/>
            <a:ext cx="15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FEC: 4</a:t>
            </a:r>
            <a:r>
              <a:rPr lang="ja-JP" altLang="en-US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patients</a:t>
            </a:r>
          </a:p>
          <a:p>
            <a:r>
              <a:rPr lang="en-US" altLang="ja-JP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AC: 6 patients</a:t>
            </a:r>
            <a:endParaRPr kumimoji="1" lang="ja-JP" altLang="en-US" dirty="0"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42" name="テキスト ボックス 11">
            <a:extLst>
              <a:ext uri="{FF2B5EF4-FFF2-40B4-BE49-F238E27FC236}">
                <a16:creationId xmlns:a16="http://schemas.microsoft.com/office/drawing/2014/main" id="{54F24CF5-02BE-4096-BDE9-43487A8D53F0}"/>
              </a:ext>
            </a:extLst>
          </p:cNvPr>
          <p:cNvSpPr txBox="1"/>
          <p:nvPr/>
        </p:nvSpPr>
        <p:spPr>
          <a:xfrm>
            <a:off x="32696" y="28995"/>
            <a:ext cx="1159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Supplementary Fig. S1</a:t>
            </a:r>
            <a:r>
              <a:rPr kumimoji="1" lang="ja-JP" altLang="en-US" b="1" dirty="0"/>
              <a:t> </a:t>
            </a:r>
            <a:r>
              <a:rPr kumimoji="1" lang="en-US" altLang="ja-JP" dirty="0"/>
              <a:t>Completion of planned treatment for patients in group B1 (a) and group B2 (b). </a:t>
            </a:r>
            <a:endParaRPr kumimoji="1" lang="ja-JP" altLang="en-US" dirty="0"/>
          </a:p>
        </p:txBody>
      </p:sp>
      <p:sp>
        <p:nvSpPr>
          <p:cNvPr id="45" name="テキスト ボックス 11">
            <a:extLst>
              <a:ext uri="{FF2B5EF4-FFF2-40B4-BE49-F238E27FC236}">
                <a16:creationId xmlns:a16="http://schemas.microsoft.com/office/drawing/2014/main" id="{1D0A58CE-9C4C-4ACF-8BF6-21003365940F}"/>
              </a:ext>
            </a:extLst>
          </p:cNvPr>
          <p:cNvSpPr txBox="1"/>
          <p:nvPr/>
        </p:nvSpPr>
        <p:spPr>
          <a:xfrm>
            <a:off x="117327" y="581573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a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522554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B04B51A9-3A9B-4855-9C7D-80446DB3AA2F}"/>
              </a:ext>
            </a:extLst>
          </p:cNvPr>
          <p:cNvSpPr/>
          <p:nvPr/>
        </p:nvSpPr>
        <p:spPr>
          <a:xfrm>
            <a:off x="1911748" y="2299648"/>
            <a:ext cx="1670843" cy="64633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1 patient</a:t>
            </a:r>
            <a:endParaRPr kumimoji="1"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2D34C334-0F76-49EB-B693-8D3B48EF6046}"/>
              </a:ext>
            </a:extLst>
          </p:cNvPr>
          <p:cNvSpPr/>
          <p:nvPr/>
        </p:nvSpPr>
        <p:spPr>
          <a:xfrm>
            <a:off x="1941347" y="3118051"/>
            <a:ext cx="2585243" cy="64633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2</a:t>
            </a:r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patients</a:t>
            </a:r>
            <a:endParaRPr kumimoji="1"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8A53D58D-7291-49E8-BFAD-73D208F24514}"/>
              </a:ext>
            </a:extLst>
          </p:cNvPr>
          <p:cNvSpPr/>
          <p:nvPr/>
        </p:nvSpPr>
        <p:spPr>
          <a:xfrm>
            <a:off x="1945814" y="4014380"/>
            <a:ext cx="3601242" cy="64633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9 patients</a:t>
            </a:r>
            <a:endParaRPr kumimoji="1"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77F515E0-060E-4E76-B532-9FF2E8FA72D0}"/>
              </a:ext>
            </a:extLst>
          </p:cNvPr>
          <p:cNvSpPr/>
          <p:nvPr/>
        </p:nvSpPr>
        <p:spPr>
          <a:xfrm>
            <a:off x="1974809" y="5703702"/>
            <a:ext cx="5012031" cy="64633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15</a:t>
            </a:r>
            <a:r>
              <a:rPr lang="ja-JP" altLang="en-US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6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patients</a:t>
            </a:r>
            <a:endParaRPr kumimoji="1" lang="ja-JP" altLang="en-US" sz="16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4221AE98-DD64-4436-A046-C36EA0D06816}"/>
              </a:ext>
            </a:extLst>
          </p:cNvPr>
          <p:cNvSpPr/>
          <p:nvPr/>
        </p:nvSpPr>
        <p:spPr>
          <a:xfrm>
            <a:off x="7091099" y="5715227"/>
            <a:ext cx="1404632" cy="64633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15)</a:t>
            </a:r>
            <a:endParaRPr kumimoji="1" lang="ja-JP" altLang="en-US" sz="1400" dirty="0">
              <a:solidFill>
                <a:schemeClr val="bg1"/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DC545ADC-2819-4ED3-A3D9-32F729E7E61C}"/>
              </a:ext>
            </a:extLst>
          </p:cNvPr>
          <p:cNvSpPr/>
          <p:nvPr/>
        </p:nvSpPr>
        <p:spPr>
          <a:xfrm>
            <a:off x="5723848" y="4014380"/>
            <a:ext cx="3699107" cy="1131869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FEC or AC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9)</a:t>
            </a:r>
          </a:p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1 cycle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 surgery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= 1), discontinued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= 1)</a:t>
            </a:r>
            <a:endParaRPr lang="en-US" altLang="ja-JP" sz="14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4 cycles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 surgery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  <a:sym typeface="Symbol" panose="05050102010706020507" pitchFamily="18" charset="2"/>
              </a:rPr>
              <a:t>= 7)</a:t>
            </a:r>
            <a:endParaRPr lang="en-US" altLang="ja-JP" sz="14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96" name="四角形: 角を丸くする 95">
            <a:extLst>
              <a:ext uri="{FF2B5EF4-FFF2-40B4-BE49-F238E27FC236}">
                <a16:creationId xmlns:a16="http://schemas.microsoft.com/office/drawing/2014/main" id="{29C8878C-A1AF-4AC9-A835-BFDFBC84D25A}"/>
              </a:ext>
            </a:extLst>
          </p:cNvPr>
          <p:cNvSpPr/>
          <p:nvPr/>
        </p:nvSpPr>
        <p:spPr>
          <a:xfrm>
            <a:off x="4663827" y="3091946"/>
            <a:ext cx="1752353" cy="694234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FEC or AC</a:t>
            </a:r>
          </a:p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2</a:t>
            </a:r>
            <a:r>
              <a:rPr lang="ja-JP" altLang="en-US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cycles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1)</a:t>
            </a:r>
          </a:p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4</a:t>
            </a:r>
            <a:r>
              <a:rPr lang="ja-JP" altLang="en-US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cycles 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1)</a:t>
            </a:r>
          </a:p>
        </p:txBody>
      </p:sp>
      <p:sp>
        <p:nvSpPr>
          <p:cNvPr id="97" name="四角形: 角を丸くする 96">
            <a:extLst>
              <a:ext uri="{FF2B5EF4-FFF2-40B4-BE49-F238E27FC236}">
                <a16:creationId xmlns:a16="http://schemas.microsoft.com/office/drawing/2014/main" id="{3561FC56-5BCE-481A-9132-2B7BD24063E7}"/>
              </a:ext>
            </a:extLst>
          </p:cNvPr>
          <p:cNvSpPr/>
          <p:nvPr/>
        </p:nvSpPr>
        <p:spPr>
          <a:xfrm>
            <a:off x="6553416" y="3065514"/>
            <a:ext cx="1354451" cy="69423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2)</a:t>
            </a:r>
            <a:endParaRPr lang="en-US" altLang="ja-JP" sz="1400" dirty="0">
              <a:solidFill>
                <a:schemeClr val="bg1"/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98" name="四角形: 角を丸くする 97">
            <a:extLst>
              <a:ext uri="{FF2B5EF4-FFF2-40B4-BE49-F238E27FC236}">
                <a16:creationId xmlns:a16="http://schemas.microsoft.com/office/drawing/2014/main" id="{68A361AA-2AD1-4D27-B419-0DAC00EE7293}"/>
              </a:ext>
            </a:extLst>
          </p:cNvPr>
          <p:cNvSpPr/>
          <p:nvPr/>
        </p:nvSpPr>
        <p:spPr>
          <a:xfrm>
            <a:off x="9666001" y="4747440"/>
            <a:ext cx="1318673" cy="646331"/>
          </a:xfrm>
          <a:prstGeom prst="roundRect">
            <a:avLst/>
          </a:prstGeom>
          <a:pattFill prst="pct5"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Discontinued </a:t>
            </a:r>
            <a:b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</a:b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1)</a:t>
            </a:r>
            <a:endParaRPr lang="ja-JP" altLang="en-US" sz="14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99" name="四角形: 角を丸くする 98">
            <a:extLst>
              <a:ext uri="{FF2B5EF4-FFF2-40B4-BE49-F238E27FC236}">
                <a16:creationId xmlns:a16="http://schemas.microsoft.com/office/drawing/2014/main" id="{EC5F47D4-DD2F-45F6-AFCC-B5E241CB4AD5}"/>
              </a:ext>
            </a:extLst>
          </p:cNvPr>
          <p:cNvSpPr/>
          <p:nvPr/>
        </p:nvSpPr>
        <p:spPr>
          <a:xfrm>
            <a:off x="9656597" y="4014379"/>
            <a:ext cx="1318673" cy="64633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Surgery </a:t>
            </a:r>
            <a:b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</a:b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(</a:t>
            </a:r>
            <a:r>
              <a:rPr lang="en-US" altLang="ja-JP" sz="1400" i="1" dirty="0">
                <a:solidFill>
                  <a:schemeClr val="bg1"/>
                </a:solidFill>
                <a:ea typeface="UD Digi Kyokasho NK-R" panose="02020400000000000000" pitchFamily="18" charset="-128"/>
              </a:rPr>
              <a:t>n </a:t>
            </a:r>
            <a:r>
              <a:rPr lang="en-US" altLang="ja-JP" sz="1400" dirty="0">
                <a:solidFill>
                  <a:schemeClr val="bg1"/>
                </a:solidFill>
                <a:ea typeface="UD Digi Kyokasho NK-R" panose="02020400000000000000" pitchFamily="18" charset="-128"/>
              </a:rPr>
              <a:t>= 8)</a:t>
            </a:r>
            <a:endParaRPr kumimoji="1" lang="ja-JP" altLang="en-US" sz="1400" dirty="0">
              <a:solidFill>
                <a:schemeClr val="bg1"/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100" name="四角形: 角を丸くする 99">
            <a:extLst>
              <a:ext uri="{FF2B5EF4-FFF2-40B4-BE49-F238E27FC236}">
                <a16:creationId xmlns:a16="http://schemas.microsoft.com/office/drawing/2014/main" id="{516F9D4A-3752-46D5-AC06-F8F0D00227E5}"/>
              </a:ext>
            </a:extLst>
          </p:cNvPr>
          <p:cNvSpPr/>
          <p:nvPr/>
        </p:nvSpPr>
        <p:spPr>
          <a:xfrm>
            <a:off x="3761998" y="2299648"/>
            <a:ext cx="1324869" cy="646331"/>
          </a:xfrm>
          <a:prstGeom prst="roundRect">
            <a:avLst/>
          </a:pr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Discontinued </a:t>
            </a:r>
            <a:b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</a:b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(</a:t>
            </a:r>
            <a:r>
              <a:rPr lang="en-US" altLang="ja-JP" sz="1400" i="1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n </a:t>
            </a:r>
            <a:r>
              <a:rPr lang="en-US" altLang="ja-JP" sz="1400" dirty="0">
                <a:solidFill>
                  <a:schemeClr val="tx1"/>
                </a:solidFill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= 1)</a:t>
            </a:r>
            <a:endParaRPr lang="ja-JP" altLang="en-US" sz="1400" dirty="0">
              <a:solidFill>
                <a:schemeClr val="tx1"/>
              </a:solidFill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2B1C46B1-3B6C-4F67-BDD8-E39F0F247025}"/>
              </a:ext>
            </a:extLst>
          </p:cNvPr>
          <p:cNvGrpSpPr/>
          <p:nvPr/>
        </p:nvGrpSpPr>
        <p:grpSpPr>
          <a:xfrm>
            <a:off x="537949" y="862599"/>
            <a:ext cx="6387683" cy="1201002"/>
            <a:chOff x="2079518" y="3827518"/>
            <a:chExt cx="6387683" cy="1201002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53CCA786-FCC3-4C8B-ACC8-3ACEE058A9D9}"/>
                </a:ext>
              </a:extLst>
            </p:cNvPr>
            <p:cNvSpPr/>
            <p:nvPr/>
          </p:nvSpPr>
          <p:spPr>
            <a:xfrm>
              <a:off x="3507670" y="3951293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804FE1B3-B0C8-4389-8187-28CFCA7641F7}"/>
                </a:ext>
              </a:extLst>
            </p:cNvPr>
            <p:cNvSpPr/>
            <p:nvPr/>
          </p:nvSpPr>
          <p:spPr>
            <a:xfrm>
              <a:off x="3808116" y="3951293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AD126B69-D137-4E5A-AAB4-D2C05E692BA2}"/>
                </a:ext>
              </a:extLst>
            </p:cNvPr>
            <p:cNvSpPr/>
            <p:nvPr/>
          </p:nvSpPr>
          <p:spPr>
            <a:xfrm>
              <a:off x="4409008" y="3951293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BCAC332E-41B9-4780-8F92-ACCEB2276955}"/>
                </a:ext>
              </a:extLst>
            </p:cNvPr>
            <p:cNvSpPr/>
            <p:nvPr/>
          </p:nvSpPr>
          <p:spPr>
            <a:xfrm>
              <a:off x="4709454" y="3951293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ED192CB4-4C5A-4776-B018-3E5C5FFE5B26}"/>
                </a:ext>
              </a:extLst>
            </p:cNvPr>
            <p:cNvSpPr/>
            <p:nvPr/>
          </p:nvSpPr>
          <p:spPr>
            <a:xfrm>
              <a:off x="5310346" y="3951293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7366C338-1892-4F98-AFDB-D22B8E05EB0A}"/>
                </a:ext>
              </a:extLst>
            </p:cNvPr>
            <p:cNvSpPr/>
            <p:nvPr/>
          </p:nvSpPr>
          <p:spPr>
            <a:xfrm>
              <a:off x="5610792" y="3951293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1A7D8DC2-DB7C-4ECE-A221-E8E3E65C5F78}"/>
                </a:ext>
              </a:extLst>
            </p:cNvPr>
            <p:cNvSpPr/>
            <p:nvPr/>
          </p:nvSpPr>
          <p:spPr>
            <a:xfrm>
              <a:off x="6211684" y="3951293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E57B72A4-4D50-4E86-8057-13F7CA1EEE1A}"/>
                </a:ext>
              </a:extLst>
            </p:cNvPr>
            <p:cNvSpPr/>
            <p:nvPr/>
          </p:nvSpPr>
          <p:spPr>
            <a:xfrm>
              <a:off x="6512130" y="3951293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E0D9D9E-918B-4574-B5DC-7CF51312A497}"/>
                </a:ext>
              </a:extLst>
            </p:cNvPr>
            <p:cNvSpPr/>
            <p:nvPr/>
          </p:nvSpPr>
          <p:spPr>
            <a:xfrm>
              <a:off x="3516378" y="4478162"/>
              <a:ext cx="500743" cy="426720"/>
            </a:xfrm>
            <a:prstGeom prst="rect">
              <a:avLst/>
            </a:prstGeom>
            <a:pattFill prst="ltDn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B59A0CD8-DA82-4319-95F7-C5BD11C30364}"/>
                </a:ext>
              </a:extLst>
            </p:cNvPr>
            <p:cNvSpPr/>
            <p:nvPr/>
          </p:nvSpPr>
          <p:spPr>
            <a:xfrm>
              <a:off x="4417716" y="4478162"/>
              <a:ext cx="500743" cy="426720"/>
            </a:xfrm>
            <a:prstGeom prst="rect">
              <a:avLst/>
            </a:prstGeom>
            <a:pattFill prst="ltDn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15D4CD51-8CD5-4B30-8E75-E421D4E8C5EE}"/>
                </a:ext>
              </a:extLst>
            </p:cNvPr>
            <p:cNvSpPr/>
            <p:nvPr/>
          </p:nvSpPr>
          <p:spPr>
            <a:xfrm>
              <a:off x="5319054" y="4478162"/>
              <a:ext cx="500743" cy="426720"/>
            </a:xfrm>
            <a:prstGeom prst="rect">
              <a:avLst/>
            </a:prstGeom>
            <a:pattFill prst="ltDn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55FD4B4C-315A-40B4-8900-A135FCBF0EBA}"/>
                </a:ext>
              </a:extLst>
            </p:cNvPr>
            <p:cNvSpPr/>
            <p:nvPr/>
          </p:nvSpPr>
          <p:spPr>
            <a:xfrm>
              <a:off x="6220392" y="4478162"/>
              <a:ext cx="500743" cy="426720"/>
            </a:xfrm>
            <a:prstGeom prst="rect">
              <a:avLst/>
            </a:prstGeom>
            <a:pattFill prst="ltDn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2D4BD962-47EB-4695-AFA6-39A8225305B2}"/>
                </a:ext>
              </a:extLst>
            </p:cNvPr>
            <p:cNvSpPr/>
            <p:nvPr/>
          </p:nvSpPr>
          <p:spPr>
            <a:xfrm>
              <a:off x="7056412" y="3937324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B951CF3F-2D96-45A7-B8FF-218AE724579D}"/>
                </a:ext>
              </a:extLst>
            </p:cNvPr>
            <p:cNvSpPr/>
            <p:nvPr/>
          </p:nvSpPr>
          <p:spPr>
            <a:xfrm>
              <a:off x="7356858" y="3937324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5A332A2C-AB88-4A1F-9EA7-3847FD7DA6BE}"/>
                </a:ext>
              </a:extLst>
            </p:cNvPr>
            <p:cNvSpPr/>
            <p:nvPr/>
          </p:nvSpPr>
          <p:spPr>
            <a:xfrm>
              <a:off x="7957750" y="3937324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46588938-9D29-4B07-924F-94F9BAF40D84}"/>
                </a:ext>
              </a:extLst>
            </p:cNvPr>
            <p:cNvSpPr/>
            <p:nvPr/>
          </p:nvSpPr>
          <p:spPr>
            <a:xfrm>
              <a:off x="8258196" y="3937324"/>
              <a:ext cx="209005" cy="426720"/>
            </a:xfrm>
            <a:prstGeom prst="rect">
              <a:avLst/>
            </a:prstGeom>
            <a:pattFill prst="ltVert">
              <a:fgClr>
                <a:schemeClr val="bg1"/>
              </a:fgClr>
              <a:bgClr>
                <a:schemeClr val="tx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583924D9-C017-4FD1-BC04-230BAA73A2F6}"/>
                </a:ext>
              </a:extLst>
            </p:cNvPr>
            <p:cNvSpPr/>
            <p:nvPr/>
          </p:nvSpPr>
          <p:spPr>
            <a:xfrm>
              <a:off x="7065120" y="4464193"/>
              <a:ext cx="500743" cy="426720"/>
            </a:xfrm>
            <a:prstGeom prst="rect">
              <a:avLst/>
            </a:prstGeom>
            <a:pattFill prst="ltDn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8B1BE966-46CC-47DF-A673-C1A2AA579CDF}"/>
                </a:ext>
              </a:extLst>
            </p:cNvPr>
            <p:cNvSpPr/>
            <p:nvPr/>
          </p:nvSpPr>
          <p:spPr>
            <a:xfrm>
              <a:off x="7966458" y="4464193"/>
              <a:ext cx="500743" cy="426720"/>
            </a:xfrm>
            <a:prstGeom prst="rect">
              <a:avLst/>
            </a:prstGeom>
            <a:pattFill prst="ltDnDiag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CE1106DA-FDC6-4A9D-BF38-A8EE06F51779}"/>
                </a:ext>
              </a:extLst>
            </p:cNvPr>
            <p:cNvSpPr txBox="1"/>
            <p:nvPr/>
          </p:nvSpPr>
          <p:spPr>
            <a:xfrm>
              <a:off x="2079518" y="4382189"/>
              <a:ext cx="14033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Capecitabine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2000</a:t>
              </a: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 </a:t>
              </a: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mg/m</a:t>
              </a:r>
              <a:r>
                <a:rPr kumimoji="1" lang="en-US" altLang="ja-JP" sz="1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2</a:t>
              </a:r>
              <a:endParaRPr kumimoji="1" lang="ja-JP" alt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B631022F-32E5-4FDC-B914-8A807462AB38}"/>
                </a:ext>
              </a:extLst>
            </p:cNvPr>
            <p:cNvSpPr txBox="1"/>
            <p:nvPr/>
          </p:nvSpPr>
          <p:spPr>
            <a:xfrm>
              <a:off x="2289240" y="3827518"/>
              <a:ext cx="11835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Eribulin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1.4 mg/m</a:t>
              </a:r>
              <a:r>
                <a:rPr kumimoji="1" lang="en-US" altLang="ja-JP" sz="18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50" charset="-128"/>
                  <a:cs typeface="+mn-cs"/>
                </a:rPr>
                <a:t>2</a:t>
              </a:r>
              <a:endParaRPr kumimoji="1" lang="ja-JP" alt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1504525A-B7D4-407F-9C91-5F54B58E0D88}"/>
                </a:ext>
              </a:extLst>
            </p:cNvPr>
            <p:cNvSpPr txBox="1"/>
            <p:nvPr/>
          </p:nvSpPr>
          <p:spPr>
            <a:xfrm>
              <a:off x="4094325" y="4520688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53" name="テキスト ボックス 11">
            <a:extLst>
              <a:ext uri="{FF2B5EF4-FFF2-40B4-BE49-F238E27FC236}">
                <a16:creationId xmlns:a16="http://schemas.microsoft.com/office/drawing/2014/main" id="{E89F6374-EAC3-4E88-B0F7-26C78EB5B107}"/>
              </a:ext>
            </a:extLst>
          </p:cNvPr>
          <p:cNvSpPr txBox="1"/>
          <p:nvPr/>
        </p:nvSpPr>
        <p:spPr>
          <a:xfrm>
            <a:off x="145902" y="40059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b</a:t>
            </a:r>
            <a:endParaRPr kumimoji="1" lang="ja-JP" altLang="en-US" b="1" dirty="0"/>
          </a:p>
        </p:txBody>
      </p:sp>
      <p:sp>
        <p:nvSpPr>
          <p:cNvPr id="55" name="テキスト ボックス 74">
            <a:extLst>
              <a:ext uri="{FF2B5EF4-FFF2-40B4-BE49-F238E27FC236}">
                <a16:creationId xmlns:a16="http://schemas.microsoft.com/office/drawing/2014/main" id="{FEFB2527-AEEA-4E3F-BA56-A87A28C0F859}"/>
              </a:ext>
            </a:extLst>
          </p:cNvPr>
          <p:cNvSpPr txBox="1"/>
          <p:nvPr/>
        </p:nvSpPr>
        <p:spPr>
          <a:xfrm>
            <a:off x="7697055" y="1317879"/>
            <a:ext cx="1570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FEC: </a:t>
            </a:r>
            <a:r>
              <a:rPr lang="en-US" altLang="ja-JP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5</a:t>
            </a:r>
            <a:r>
              <a:rPr lang="ja-JP" altLang="en-US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ja-JP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patients</a:t>
            </a:r>
          </a:p>
          <a:p>
            <a:r>
              <a:rPr lang="en-US" altLang="ja-JP" dirty="0">
                <a:latin typeface="Calibri" panose="020F0502020204030204" pitchFamily="34" charset="0"/>
                <a:ea typeface="UD Digi Kyokasho NK-R" panose="02020400000000000000" pitchFamily="18" charset="-128"/>
                <a:cs typeface="Calibri" panose="020F0502020204030204" pitchFamily="34" charset="0"/>
              </a:rPr>
              <a:t>AC: 6 patients</a:t>
            </a:r>
            <a:endParaRPr kumimoji="1" lang="ja-JP" altLang="en-US" dirty="0">
              <a:latin typeface="Calibri" panose="020F0502020204030204" pitchFamily="34" charset="0"/>
              <a:ea typeface="UD Digi Kyokasho NK-R" panose="020204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A017873-458F-447F-B327-00120442888B}"/>
              </a:ext>
            </a:extLst>
          </p:cNvPr>
          <p:cNvSpPr txBox="1"/>
          <p:nvPr/>
        </p:nvSpPr>
        <p:spPr>
          <a:xfrm>
            <a:off x="1493671" y="6507579"/>
            <a:ext cx="102887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dirty="0"/>
              <a:t>AC, doxorubicin–cyclophosphamide regimen; FEC, 5-fluorouracil–</a:t>
            </a:r>
            <a:r>
              <a:rPr kumimoji="1" lang="en-US" altLang="ja-JP" dirty="0" err="1"/>
              <a:t>epirubicin</a:t>
            </a:r>
            <a:r>
              <a:rPr kumimoji="1" lang="en-US" altLang="ja-JP"/>
              <a:t>–cyclophosphamide </a:t>
            </a:r>
            <a:r>
              <a:rPr kumimoji="1" lang="en-US" altLang="ja-JP" dirty="0"/>
              <a:t>regimen.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1996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84C2F503-6F1C-4554-BFC1-418961D4334B}"/>
              </a:ext>
            </a:extLst>
          </p:cNvPr>
          <p:cNvGrpSpPr/>
          <p:nvPr/>
        </p:nvGrpSpPr>
        <p:grpSpPr>
          <a:xfrm>
            <a:off x="10825833" y="1750469"/>
            <a:ext cx="701015" cy="369332"/>
            <a:chOff x="8924461" y="2492896"/>
            <a:chExt cx="701015" cy="369332"/>
          </a:xfrm>
        </p:grpSpPr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BA6CF144-E6D9-444C-9F71-4C0DE7FF03FD}"/>
                </a:ext>
              </a:extLst>
            </p:cNvPr>
            <p:cNvSpPr/>
            <p:nvPr/>
          </p:nvSpPr>
          <p:spPr>
            <a:xfrm>
              <a:off x="8924461" y="2605562"/>
              <a:ext cx="216000" cy="1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30D9F84B-ECBD-4E4E-B9E8-102685B7B6D1}"/>
                </a:ext>
              </a:extLst>
            </p:cNvPr>
            <p:cNvSpPr txBox="1"/>
            <p:nvPr/>
          </p:nvSpPr>
          <p:spPr>
            <a:xfrm>
              <a:off x="9192344" y="2492896"/>
              <a:ext cx="433132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en-US" altLang="ja-JP" dirty="0"/>
                <a:t>CR</a:t>
              </a:r>
              <a:endParaRPr kumimoji="1" lang="ja-JP" altLang="en-US" dirty="0"/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9EAE3961-A9E7-4003-8CA2-A7B8470C2801}"/>
              </a:ext>
            </a:extLst>
          </p:cNvPr>
          <p:cNvGrpSpPr/>
          <p:nvPr/>
        </p:nvGrpSpPr>
        <p:grpSpPr>
          <a:xfrm>
            <a:off x="10825833" y="2026240"/>
            <a:ext cx="696205" cy="369332"/>
            <a:chOff x="8924461" y="2492896"/>
            <a:chExt cx="696205" cy="369332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E55410E9-1731-4789-8132-F260EA61F497}"/>
                </a:ext>
              </a:extLst>
            </p:cNvPr>
            <p:cNvSpPr/>
            <p:nvPr/>
          </p:nvSpPr>
          <p:spPr>
            <a:xfrm>
              <a:off x="8924461" y="2605562"/>
              <a:ext cx="216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CD3A7045-E7B8-430B-9148-E0F728C3FFA5}"/>
                </a:ext>
              </a:extLst>
            </p:cNvPr>
            <p:cNvSpPr txBox="1"/>
            <p:nvPr/>
          </p:nvSpPr>
          <p:spPr>
            <a:xfrm>
              <a:off x="9192344" y="2492896"/>
              <a:ext cx="428322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en-US" altLang="ja-JP" dirty="0"/>
                <a:t>PR</a:t>
              </a:r>
              <a:endParaRPr kumimoji="1" lang="ja-JP" altLang="en-US" dirty="0"/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B441CFB2-757A-4201-9240-47A66D89BAEC}"/>
              </a:ext>
            </a:extLst>
          </p:cNvPr>
          <p:cNvGrpSpPr/>
          <p:nvPr/>
        </p:nvGrpSpPr>
        <p:grpSpPr>
          <a:xfrm>
            <a:off x="10825833" y="2302011"/>
            <a:ext cx="701015" cy="369332"/>
            <a:chOff x="8924461" y="2492896"/>
            <a:chExt cx="701015" cy="369332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345D1296-DDD9-442D-8D6D-0ED5C1F360B0}"/>
                </a:ext>
              </a:extLst>
            </p:cNvPr>
            <p:cNvSpPr/>
            <p:nvPr/>
          </p:nvSpPr>
          <p:spPr>
            <a:xfrm>
              <a:off x="8924461" y="2605562"/>
              <a:ext cx="216000" cy="144000"/>
            </a:xfrm>
            <a:prstGeom prst="rect">
              <a:avLst/>
            </a:prstGeom>
            <a:solidFill>
              <a:srgbClr val="808080"/>
            </a:solidFill>
            <a:ln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AE2A52CF-3029-4941-97D1-87C0F55705C2}"/>
                </a:ext>
              </a:extLst>
            </p:cNvPr>
            <p:cNvSpPr txBox="1"/>
            <p:nvPr/>
          </p:nvSpPr>
          <p:spPr>
            <a:xfrm>
              <a:off x="9192344" y="2492896"/>
              <a:ext cx="433132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en-US" altLang="ja-JP" dirty="0"/>
                <a:t>SD</a:t>
              </a:r>
              <a:endParaRPr kumimoji="1" lang="ja-JP" altLang="en-US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7721BC97-C0E5-4C16-A2A8-8EA0094268AA}"/>
              </a:ext>
            </a:extLst>
          </p:cNvPr>
          <p:cNvGrpSpPr/>
          <p:nvPr/>
        </p:nvGrpSpPr>
        <p:grpSpPr>
          <a:xfrm>
            <a:off x="10825833" y="2577782"/>
            <a:ext cx="713839" cy="369332"/>
            <a:chOff x="8924461" y="2492896"/>
            <a:chExt cx="713839" cy="369332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CAB27AA8-3F32-40C2-9246-7B435E4D2776}"/>
                </a:ext>
              </a:extLst>
            </p:cNvPr>
            <p:cNvSpPr/>
            <p:nvPr/>
          </p:nvSpPr>
          <p:spPr>
            <a:xfrm>
              <a:off x="8924461" y="2605562"/>
              <a:ext cx="216000" cy="144000"/>
            </a:xfrm>
            <a:prstGeom prst="rect">
              <a:avLst/>
            </a:prstGeom>
            <a:pattFill prst="dkUpDiag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11551A85-621E-4473-A0E2-9B7C8DA53FCC}"/>
                </a:ext>
              </a:extLst>
            </p:cNvPr>
            <p:cNvSpPr txBox="1"/>
            <p:nvPr/>
          </p:nvSpPr>
          <p:spPr>
            <a:xfrm>
              <a:off x="9192344" y="2492896"/>
              <a:ext cx="445956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en-US" altLang="ja-JP" dirty="0"/>
                <a:t>NE</a:t>
              </a:r>
              <a:endParaRPr kumimoji="1" lang="ja-JP" altLang="en-US" dirty="0"/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FD9A3B8-FE86-40BC-8747-F6075CA2A4D7}"/>
              </a:ext>
            </a:extLst>
          </p:cNvPr>
          <p:cNvSpPr txBox="1"/>
          <p:nvPr/>
        </p:nvSpPr>
        <p:spPr>
          <a:xfrm>
            <a:off x="1141921" y="5053748"/>
            <a:ext cx="42159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altLang="ja-JP" dirty="0"/>
              <a:t>-100</a:t>
            </a:r>
            <a:endParaRPr kumimoji="1" lang="ja-JP" altLang="en-US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40AC2AC-F686-49B4-8829-05DC4442C26C}"/>
              </a:ext>
            </a:extLst>
          </p:cNvPr>
          <p:cNvSpPr txBox="1"/>
          <p:nvPr/>
        </p:nvSpPr>
        <p:spPr>
          <a:xfrm>
            <a:off x="3454189" y="940187"/>
            <a:ext cx="85095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en-US" altLang="ja-JP" dirty="0"/>
              <a:t>Group A1</a:t>
            </a:r>
            <a:endParaRPr kumimoji="1" lang="ja-JP" altLang="en-US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21D96F9-4546-41AF-AF24-B54D9B6A47BB}"/>
              </a:ext>
            </a:extLst>
          </p:cNvPr>
          <p:cNvSpPr txBox="1"/>
          <p:nvPr/>
        </p:nvSpPr>
        <p:spPr>
          <a:xfrm>
            <a:off x="7878146" y="940187"/>
            <a:ext cx="85095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en-US" altLang="ja-JP" dirty="0"/>
              <a:t>Group A2</a:t>
            </a:r>
            <a:endParaRPr kumimoji="1" lang="ja-JP" altLang="en-US" dirty="0"/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AF703CC-60CF-4620-8A65-A1498681BF8E}"/>
              </a:ext>
            </a:extLst>
          </p:cNvPr>
          <p:cNvCxnSpPr>
            <a:cxnSpLocks/>
          </p:cNvCxnSpPr>
          <p:nvPr/>
        </p:nvCxnSpPr>
        <p:spPr>
          <a:xfrm>
            <a:off x="1595686" y="5192151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5C8E18FB-001C-4F7B-ABA3-5C47ED9D58AE}"/>
              </a:ext>
            </a:extLst>
          </p:cNvPr>
          <p:cNvSpPr/>
          <p:nvPr/>
        </p:nvSpPr>
        <p:spPr>
          <a:xfrm>
            <a:off x="6827155" y="2420484"/>
            <a:ext cx="252000" cy="2772000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2CF6141-D22C-4E17-8707-1B4248680680}"/>
              </a:ext>
            </a:extLst>
          </p:cNvPr>
          <p:cNvGrpSpPr/>
          <p:nvPr/>
        </p:nvGrpSpPr>
        <p:grpSpPr>
          <a:xfrm>
            <a:off x="1860645" y="2420483"/>
            <a:ext cx="5808234" cy="2772000"/>
            <a:chOff x="1860645" y="3537036"/>
            <a:chExt cx="5808234" cy="2772000"/>
          </a:xfrm>
        </p:grpSpPr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1B3D1941-627E-4B47-8324-AAFF7557E76B}"/>
                </a:ext>
              </a:extLst>
            </p:cNvPr>
            <p:cNvSpPr/>
            <p:nvPr/>
          </p:nvSpPr>
          <p:spPr>
            <a:xfrm>
              <a:off x="1860645" y="3537036"/>
              <a:ext cx="288000" cy="27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C9BEF1DB-023E-43E1-A5A8-90DE798E5C21}"/>
                </a:ext>
              </a:extLst>
            </p:cNvPr>
            <p:cNvSpPr/>
            <p:nvPr/>
          </p:nvSpPr>
          <p:spPr>
            <a:xfrm>
              <a:off x="2205846" y="3537036"/>
              <a:ext cx="288000" cy="27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63392C69-6FA9-4ADB-98FE-730EAF0AC87D}"/>
                </a:ext>
              </a:extLst>
            </p:cNvPr>
            <p:cNvSpPr/>
            <p:nvPr/>
          </p:nvSpPr>
          <p:spPr>
            <a:xfrm>
              <a:off x="2551047" y="3537036"/>
              <a:ext cx="288000" cy="27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837034BD-D3AC-4049-A4C4-99B70BA34D7D}"/>
                </a:ext>
              </a:extLst>
            </p:cNvPr>
            <p:cNvSpPr/>
            <p:nvPr/>
          </p:nvSpPr>
          <p:spPr>
            <a:xfrm>
              <a:off x="2896248" y="3537036"/>
              <a:ext cx="288000" cy="27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298D2276-DEEA-4E7B-80CD-6380D8920873}"/>
                </a:ext>
              </a:extLst>
            </p:cNvPr>
            <p:cNvSpPr/>
            <p:nvPr/>
          </p:nvSpPr>
          <p:spPr>
            <a:xfrm>
              <a:off x="6237431" y="3537036"/>
              <a:ext cx="252000" cy="27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4113D38F-1F74-4744-853B-3EF58B1AF60B}"/>
                </a:ext>
              </a:extLst>
            </p:cNvPr>
            <p:cNvSpPr/>
            <p:nvPr/>
          </p:nvSpPr>
          <p:spPr>
            <a:xfrm>
              <a:off x="6532293" y="3537036"/>
              <a:ext cx="252000" cy="27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184F3E27-7231-4B18-8F09-F806B921F5D8}"/>
                </a:ext>
              </a:extLst>
            </p:cNvPr>
            <p:cNvSpPr/>
            <p:nvPr/>
          </p:nvSpPr>
          <p:spPr>
            <a:xfrm>
              <a:off x="7122017" y="3537036"/>
              <a:ext cx="252000" cy="27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1B8CF4A4-8E24-4D6F-92AA-A012F5561C5E}"/>
                </a:ext>
              </a:extLst>
            </p:cNvPr>
            <p:cNvSpPr/>
            <p:nvPr/>
          </p:nvSpPr>
          <p:spPr>
            <a:xfrm>
              <a:off x="7416879" y="3537036"/>
              <a:ext cx="252000" cy="27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A9586EA6-9413-4535-AD4A-EB1CBB695982}"/>
              </a:ext>
            </a:extLst>
          </p:cNvPr>
          <p:cNvGrpSpPr/>
          <p:nvPr/>
        </p:nvGrpSpPr>
        <p:grpSpPr>
          <a:xfrm>
            <a:off x="5657855" y="2420484"/>
            <a:ext cx="4664786" cy="307888"/>
            <a:chOff x="5657855" y="3537037"/>
            <a:chExt cx="4664786" cy="307888"/>
          </a:xfrm>
        </p:grpSpPr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ED9C6FB4-C763-4E3F-BDE1-F8845F07D2B6}"/>
                </a:ext>
              </a:extLst>
            </p:cNvPr>
            <p:cNvSpPr/>
            <p:nvPr/>
          </p:nvSpPr>
          <p:spPr>
            <a:xfrm>
              <a:off x="5657855" y="3537037"/>
              <a:ext cx="288000" cy="307888"/>
            </a:xfrm>
            <a:prstGeom prst="rect">
              <a:avLst/>
            </a:prstGeom>
            <a:solidFill>
              <a:srgbClr val="808080"/>
            </a:solidFill>
            <a:ln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315E6C04-1308-471B-BB19-7CBE76ABD615}"/>
                </a:ext>
              </a:extLst>
            </p:cNvPr>
            <p:cNvSpPr/>
            <p:nvPr/>
          </p:nvSpPr>
          <p:spPr>
            <a:xfrm>
              <a:off x="10070641" y="3537037"/>
              <a:ext cx="252000" cy="12946"/>
            </a:xfrm>
            <a:prstGeom prst="rect">
              <a:avLst/>
            </a:prstGeom>
            <a:solidFill>
              <a:srgbClr val="808080"/>
            </a:solidFill>
            <a:ln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2DE5AD46-B147-4A78-AF16-7F6A15D6E767}"/>
              </a:ext>
            </a:extLst>
          </p:cNvPr>
          <p:cNvSpPr/>
          <p:nvPr/>
        </p:nvSpPr>
        <p:spPr>
          <a:xfrm>
            <a:off x="3241448" y="2420484"/>
            <a:ext cx="288000" cy="125833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1AC0B6CB-C7A8-4FCC-8254-53FC8363AEE0}"/>
              </a:ext>
            </a:extLst>
          </p:cNvPr>
          <p:cNvSpPr/>
          <p:nvPr/>
        </p:nvSpPr>
        <p:spPr>
          <a:xfrm>
            <a:off x="3586649" y="2420483"/>
            <a:ext cx="288000" cy="122979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85FF1936-2149-4739-9A5D-C6EBCEED06B6}"/>
              </a:ext>
            </a:extLst>
          </p:cNvPr>
          <p:cNvSpPr/>
          <p:nvPr/>
        </p:nvSpPr>
        <p:spPr>
          <a:xfrm>
            <a:off x="3931850" y="2420483"/>
            <a:ext cx="288000" cy="118697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631F12E6-B591-4DC3-8CE4-86381FF1B5B6}"/>
              </a:ext>
            </a:extLst>
          </p:cNvPr>
          <p:cNvSpPr/>
          <p:nvPr/>
        </p:nvSpPr>
        <p:spPr>
          <a:xfrm>
            <a:off x="4277051" y="2420484"/>
            <a:ext cx="288000" cy="1167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19E4F1A-A3E4-473C-BD8D-A804214B043F}"/>
              </a:ext>
            </a:extLst>
          </p:cNvPr>
          <p:cNvSpPr/>
          <p:nvPr/>
        </p:nvSpPr>
        <p:spPr>
          <a:xfrm>
            <a:off x="4622252" y="2420484"/>
            <a:ext cx="288000" cy="9215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5911D896-86E4-4641-AB2E-FFDE7EEED17D}"/>
              </a:ext>
            </a:extLst>
          </p:cNvPr>
          <p:cNvSpPr/>
          <p:nvPr/>
        </p:nvSpPr>
        <p:spPr>
          <a:xfrm>
            <a:off x="4967453" y="2420484"/>
            <a:ext cx="288000" cy="8130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E9D62443-17CC-464B-9848-B7661DDB348C}"/>
              </a:ext>
            </a:extLst>
          </p:cNvPr>
          <p:cNvSpPr/>
          <p:nvPr/>
        </p:nvSpPr>
        <p:spPr>
          <a:xfrm>
            <a:off x="5312654" y="2420484"/>
            <a:ext cx="288000" cy="6475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62B77570-8C23-4980-91EF-65F11D632748}"/>
              </a:ext>
            </a:extLst>
          </p:cNvPr>
          <p:cNvSpPr/>
          <p:nvPr/>
        </p:nvSpPr>
        <p:spPr>
          <a:xfrm>
            <a:off x="7711741" y="2420484"/>
            <a:ext cx="252000" cy="17620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9C567421-9A05-4692-9616-92F9C00E6D19}"/>
              </a:ext>
            </a:extLst>
          </p:cNvPr>
          <p:cNvSpPr/>
          <p:nvPr/>
        </p:nvSpPr>
        <p:spPr>
          <a:xfrm>
            <a:off x="8006603" y="2420484"/>
            <a:ext cx="252000" cy="14766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A4F8CF5F-40B0-4A7F-BE6D-2806547BC55F}"/>
              </a:ext>
            </a:extLst>
          </p:cNvPr>
          <p:cNvSpPr/>
          <p:nvPr/>
        </p:nvSpPr>
        <p:spPr>
          <a:xfrm>
            <a:off x="8301465" y="2420484"/>
            <a:ext cx="252000" cy="1319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9E3B2587-B77E-4957-886D-2367E5615587}"/>
              </a:ext>
            </a:extLst>
          </p:cNvPr>
          <p:cNvSpPr/>
          <p:nvPr/>
        </p:nvSpPr>
        <p:spPr>
          <a:xfrm>
            <a:off x="8596327" y="2420484"/>
            <a:ext cx="252000" cy="7545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F52D6B22-8AC1-4B37-B10C-1BE17CFDC10D}"/>
              </a:ext>
            </a:extLst>
          </p:cNvPr>
          <p:cNvSpPr/>
          <p:nvPr/>
        </p:nvSpPr>
        <p:spPr>
          <a:xfrm>
            <a:off x="9186051" y="2420484"/>
            <a:ext cx="252000" cy="5005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6EB46CBA-3792-4402-8993-F5E879094FC5}"/>
              </a:ext>
            </a:extLst>
          </p:cNvPr>
          <p:cNvSpPr/>
          <p:nvPr/>
        </p:nvSpPr>
        <p:spPr>
          <a:xfrm>
            <a:off x="9775775" y="2420484"/>
            <a:ext cx="252000" cy="129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8525B5A6-71C3-42D2-9AE8-8D794CE00C3E}"/>
              </a:ext>
            </a:extLst>
          </p:cNvPr>
          <p:cNvSpPr/>
          <p:nvPr/>
        </p:nvSpPr>
        <p:spPr>
          <a:xfrm>
            <a:off x="8891189" y="2420484"/>
            <a:ext cx="252000" cy="73887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FA5F28F1-6863-44C7-90F2-65850F179B88}"/>
              </a:ext>
            </a:extLst>
          </p:cNvPr>
          <p:cNvSpPr/>
          <p:nvPr/>
        </p:nvSpPr>
        <p:spPr>
          <a:xfrm>
            <a:off x="9480913" y="2420484"/>
            <a:ext cx="252000" cy="3464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A4200B0F-F7B3-4289-B52E-2227D4AB6289}"/>
              </a:ext>
            </a:extLst>
          </p:cNvPr>
          <p:cNvCxnSpPr>
            <a:cxnSpLocks/>
          </p:cNvCxnSpPr>
          <p:nvPr/>
        </p:nvCxnSpPr>
        <p:spPr>
          <a:xfrm>
            <a:off x="1667686" y="1311811"/>
            <a:ext cx="0" cy="3879683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3123B5B5-9335-41FD-8E03-C0BD59E7C81C}"/>
              </a:ext>
            </a:extLst>
          </p:cNvPr>
          <p:cNvCxnSpPr>
            <a:cxnSpLocks/>
          </p:cNvCxnSpPr>
          <p:nvPr/>
        </p:nvCxnSpPr>
        <p:spPr>
          <a:xfrm>
            <a:off x="1595686" y="4637820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7626817-3A4C-4D8A-90AD-B0C4305704CF}"/>
              </a:ext>
            </a:extLst>
          </p:cNvPr>
          <p:cNvSpPr txBox="1"/>
          <p:nvPr/>
        </p:nvSpPr>
        <p:spPr>
          <a:xfrm>
            <a:off x="1258940" y="4500806"/>
            <a:ext cx="30457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altLang="ja-JP" dirty="0"/>
              <a:t>-80</a:t>
            </a:r>
            <a:endParaRPr kumimoji="1" lang="ja-JP" altLang="en-US" dirty="0"/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C946FA2-F305-4F79-B3AF-C6DFF5D1AC15}"/>
              </a:ext>
            </a:extLst>
          </p:cNvPr>
          <p:cNvCxnSpPr>
            <a:cxnSpLocks/>
          </p:cNvCxnSpPr>
          <p:nvPr/>
        </p:nvCxnSpPr>
        <p:spPr>
          <a:xfrm>
            <a:off x="1595686" y="4083485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01C34E3-C227-47E7-8816-55E0193D6361}"/>
              </a:ext>
            </a:extLst>
          </p:cNvPr>
          <p:cNvSpPr txBox="1"/>
          <p:nvPr/>
        </p:nvSpPr>
        <p:spPr>
          <a:xfrm>
            <a:off x="1258940" y="3946394"/>
            <a:ext cx="30457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altLang="ja-JP" dirty="0"/>
              <a:t>-60</a:t>
            </a:r>
            <a:endParaRPr kumimoji="1" lang="ja-JP" altLang="en-US" dirty="0"/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2F0032AF-0DC3-4276-B01C-5254D31E224C}"/>
              </a:ext>
            </a:extLst>
          </p:cNvPr>
          <p:cNvCxnSpPr>
            <a:cxnSpLocks/>
          </p:cNvCxnSpPr>
          <p:nvPr/>
        </p:nvCxnSpPr>
        <p:spPr>
          <a:xfrm>
            <a:off x="1595686" y="3529150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7618C8E-3616-4513-98FD-E5FAE1770FEE}"/>
              </a:ext>
            </a:extLst>
          </p:cNvPr>
          <p:cNvSpPr txBox="1"/>
          <p:nvPr/>
        </p:nvSpPr>
        <p:spPr>
          <a:xfrm>
            <a:off x="1258940" y="3391979"/>
            <a:ext cx="30457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altLang="ja-JP" dirty="0"/>
              <a:t>-40</a:t>
            </a:r>
            <a:endParaRPr kumimoji="1" lang="ja-JP" altLang="en-US" dirty="0"/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FDB7EAA0-6892-4308-B2B9-0355D733E421}"/>
              </a:ext>
            </a:extLst>
          </p:cNvPr>
          <p:cNvCxnSpPr>
            <a:cxnSpLocks/>
          </p:cNvCxnSpPr>
          <p:nvPr/>
        </p:nvCxnSpPr>
        <p:spPr>
          <a:xfrm>
            <a:off x="1595686" y="2974815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83C05BA-0387-4FBD-9223-916CE8D70C70}"/>
              </a:ext>
            </a:extLst>
          </p:cNvPr>
          <p:cNvSpPr txBox="1"/>
          <p:nvPr/>
        </p:nvSpPr>
        <p:spPr>
          <a:xfrm>
            <a:off x="1258940" y="2837566"/>
            <a:ext cx="304571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altLang="ja-JP" dirty="0"/>
              <a:t>-20</a:t>
            </a:r>
            <a:endParaRPr kumimoji="1" lang="ja-JP" altLang="en-US" dirty="0"/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24AAA7B3-1E9A-483B-AC70-AFD26477D9D9}"/>
              </a:ext>
            </a:extLst>
          </p:cNvPr>
          <p:cNvCxnSpPr>
            <a:cxnSpLocks/>
          </p:cNvCxnSpPr>
          <p:nvPr/>
        </p:nvCxnSpPr>
        <p:spPr>
          <a:xfrm>
            <a:off x="1595686" y="2420482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20843E2-95B4-44DA-A6F5-774E9B2C0A3F}"/>
              </a:ext>
            </a:extLst>
          </p:cNvPr>
          <p:cNvSpPr txBox="1"/>
          <p:nvPr/>
        </p:nvSpPr>
        <p:spPr>
          <a:xfrm>
            <a:off x="1446491" y="2283153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2FC6542-B7F6-4AD5-AACC-35951E1545D1}"/>
              </a:ext>
            </a:extLst>
          </p:cNvPr>
          <p:cNvSpPr txBox="1"/>
          <p:nvPr/>
        </p:nvSpPr>
        <p:spPr>
          <a:xfrm rot="16200000">
            <a:off x="-953808" y="3103789"/>
            <a:ext cx="3717364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ja-JP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in tumor size (%)</a:t>
            </a:r>
          </a:p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ja-JP" sz="1400" kern="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from the start of anthracycline-based regimen)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C0AB483F-5A0F-49FB-BC1E-8F048BB3D7C2}"/>
              </a:ext>
            </a:extLst>
          </p:cNvPr>
          <p:cNvCxnSpPr>
            <a:cxnSpLocks/>
          </p:cNvCxnSpPr>
          <p:nvPr/>
        </p:nvCxnSpPr>
        <p:spPr>
          <a:xfrm>
            <a:off x="1595686" y="1866146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367B5DBC-FF12-40E2-9201-A9783CF821C8}"/>
              </a:ext>
            </a:extLst>
          </p:cNvPr>
          <p:cNvSpPr txBox="1"/>
          <p:nvPr/>
        </p:nvSpPr>
        <p:spPr>
          <a:xfrm>
            <a:off x="1329472" y="1728739"/>
            <a:ext cx="234039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altLang="ja-JP" dirty="0"/>
              <a:t>20</a:t>
            </a:r>
            <a:endParaRPr kumimoji="1" lang="ja-JP" altLang="en-US" dirty="0"/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E4B86259-F771-44E4-90DB-9CF91BB9E8C6}"/>
              </a:ext>
            </a:extLst>
          </p:cNvPr>
          <p:cNvCxnSpPr>
            <a:cxnSpLocks/>
          </p:cNvCxnSpPr>
          <p:nvPr/>
        </p:nvCxnSpPr>
        <p:spPr>
          <a:xfrm>
            <a:off x="1595686" y="1311811"/>
            <a:ext cx="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A87F88FB-01A7-4210-88F4-82B45CF2D2A3}"/>
              </a:ext>
            </a:extLst>
          </p:cNvPr>
          <p:cNvSpPr txBox="1"/>
          <p:nvPr/>
        </p:nvSpPr>
        <p:spPr>
          <a:xfrm>
            <a:off x="1329472" y="1174325"/>
            <a:ext cx="234039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altLang="ja-JP" dirty="0"/>
              <a:t>40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2FF844-8382-47D4-9E03-21F46194ED02}"/>
              </a:ext>
            </a:extLst>
          </p:cNvPr>
          <p:cNvSpPr txBox="1"/>
          <p:nvPr/>
        </p:nvSpPr>
        <p:spPr>
          <a:xfrm>
            <a:off x="9806396" y="2168688"/>
            <a:ext cx="190758" cy="251795"/>
          </a:xfrm>
          <a:prstGeom prst="rect">
            <a:avLst/>
          </a:prstGeom>
          <a:noFill/>
        </p:spPr>
        <p:txBody>
          <a:bodyPr wrap="none" lIns="0" tIns="0" rIns="0" bIns="36000" rtlCol="0" anchor="b">
            <a:spAutoFit/>
          </a:bodyPr>
          <a:lstStyle/>
          <a:p>
            <a:pPr algn="ctr"/>
            <a:r>
              <a:rPr kumimoji="1" lang="en-US" altLang="ja-JP" sz="1400" dirty="0"/>
              <a:t>PR</a:t>
            </a:r>
            <a:endParaRPr kumimoji="1" lang="ja-JP" altLang="en-US" sz="14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DA5BF-66CE-4562-94B1-3C1A90A0F9B2}"/>
              </a:ext>
            </a:extLst>
          </p:cNvPr>
          <p:cNvSpPr txBox="1"/>
          <p:nvPr/>
        </p:nvSpPr>
        <p:spPr>
          <a:xfrm>
            <a:off x="10100461" y="2168688"/>
            <a:ext cx="192360" cy="251795"/>
          </a:xfrm>
          <a:prstGeom prst="rect">
            <a:avLst/>
          </a:prstGeom>
          <a:noFill/>
        </p:spPr>
        <p:txBody>
          <a:bodyPr wrap="none" lIns="0" tIns="0" rIns="0" bIns="36000" rtlCol="0" anchor="b">
            <a:spAutoFit/>
          </a:bodyPr>
          <a:lstStyle/>
          <a:p>
            <a:pPr algn="ctr"/>
            <a:r>
              <a:rPr lang="en-US" altLang="ja-JP" sz="1400" dirty="0"/>
              <a:t>SD</a:t>
            </a:r>
            <a:endParaRPr kumimoji="1" lang="ja-JP" altLang="en-US" sz="1400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5DB8DD7F-999D-4520-A776-8B52CFBC96A8}"/>
              </a:ext>
            </a:extLst>
          </p:cNvPr>
          <p:cNvCxnSpPr>
            <a:cxnSpLocks/>
          </p:cNvCxnSpPr>
          <p:nvPr/>
        </p:nvCxnSpPr>
        <p:spPr>
          <a:xfrm>
            <a:off x="1667686" y="2420482"/>
            <a:ext cx="8847914" cy="0"/>
          </a:xfrm>
          <a:prstGeom prst="line">
            <a:avLst/>
          </a:prstGeom>
          <a:ln w="19050" cap="flat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11">
            <a:extLst>
              <a:ext uri="{FF2B5EF4-FFF2-40B4-BE49-F238E27FC236}">
                <a16:creationId xmlns:a16="http://schemas.microsoft.com/office/drawing/2014/main" id="{E32D83A8-CF87-48FD-99E0-6E43D756026B}"/>
              </a:ext>
            </a:extLst>
          </p:cNvPr>
          <p:cNvSpPr txBox="1"/>
          <p:nvPr/>
        </p:nvSpPr>
        <p:spPr>
          <a:xfrm>
            <a:off x="70796" y="39782"/>
            <a:ext cx="11968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Supplementary Fig. S2</a:t>
            </a:r>
            <a:r>
              <a:rPr kumimoji="1" lang="ja-JP" altLang="en-US" b="1" dirty="0"/>
              <a:t> </a:t>
            </a:r>
            <a:r>
              <a:rPr kumimoji="1" lang="en-US" altLang="ja-JP" dirty="0"/>
              <a:t>Waterfall plots showing change in tumor size (from the start of the anthracycline-based regimen to completion of neoadjuvant chemotherapy) in patients in group A1 (n = 12) and group A2 (n = 14) for whom data were available. 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0FE286-60BC-4237-B52D-C092C73BFA4E}"/>
              </a:ext>
            </a:extLst>
          </p:cNvPr>
          <p:cNvSpPr txBox="1"/>
          <p:nvPr/>
        </p:nvSpPr>
        <p:spPr>
          <a:xfrm>
            <a:off x="266701" y="5600702"/>
            <a:ext cx="118871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Data from patients with tumor size 0 mm (–100%) before the start of FEC or AC (group A1 n = 9; group A2 n = 6) and data unavailable at the start of anthracycline-based regimen (n = 1 each in groups A1 and A2) or at completion of neoadjuvant chemotherapy (n = 1 each in groups A1 and A2) are not included. In group A2, 1 patient was classified as not evaluable (NE) because, although the target lesion disappeared, the target lesion lymph node was located outside the imaging area and could not be measured.</a:t>
            </a:r>
          </a:p>
          <a:p>
            <a:r>
              <a:rPr kumimoji="1" lang="en-US" altLang="ja-JP" sz="1400" dirty="0"/>
              <a:t>CR, complete response; NE, not evaluable; PR, partial response; PD, progressive disease; SD, stable disease.</a:t>
            </a:r>
          </a:p>
          <a:p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54083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32" y="1519226"/>
            <a:ext cx="8535142" cy="512108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D0162E6-EC92-4101-8372-1F30EFB6A6FB}"/>
              </a:ext>
            </a:extLst>
          </p:cNvPr>
          <p:cNvSpPr txBox="1"/>
          <p:nvPr/>
        </p:nvSpPr>
        <p:spPr>
          <a:xfrm rot="16200000">
            <a:off x="480979" y="3115063"/>
            <a:ext cx="2680221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from baseline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(%)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BE97C11-48B6-436B-A00C-E5ACD7C1EC29}"/>
              </a:ext>
            </a:extLst>
          </p:cNvPr>
          <p:cNvSpPr/>
          <p:nvPr/>
        </p:nvSpPr>
        <p:spPr>
          <a:xfrm>
            <a:off x="2635046" y="1160207"/>
            <a:ext cx="7387728" cy="58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397101-8931-4D6A-8EE3-8AFA7F015E65}"/>
              </a:ext>
            </a:extLst>
          </p:cNvPr>
          <p:cNvSpPr/>
          <p:nvPr/>
        </p:nvSpPr>
        <p:spPr>
          <a:xfrm>
            <a:off x="9756028" y="1579580"/>
            <a:ext cx="904565" cy="3347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FBBC845-654B-496C-87AD-CF881FD7AB00}"/>
              </a:ext>
            </a:extLst>
          </p:cNvPr>
          <p:cNvSpPr txBox="1"/>
          <p:nvPr/>
        </p:nvSpPr>
        <p:spPr>
          <a:xfrm>
            <a:off x="8429166" y="903673"/>
            <a:ext cx="128753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+mj-ea"/>
                <a:ea typeface="+mj-ea"/>
                <a:cs typeface="Arial" panose="020B0604020202020204" pitchFamily="34" charset="0"/>
              </a:rPr>
              <a:t>♢ 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：　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ean</a:t>
            </a:r>
          </a:p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+/</a:t>
            </a:r>
            <a:r>
              <a:rPr lang="ja-JP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〇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ja-JP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ja-JP" sz="16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utlier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1">
            <a:extLst>
              <a:ext uri="{FF2B5EF4-FFF2-40B4-BE49-F238E27FC236}">
                <a16:creationId xmlns:a16="http://schemas.microsoft.com/office/drawing/2014/main" id="{4945CAEB-37FD-4B53-AB22-CD054F375F81}"/>
              </a:ext>
            </a:extLst>
          </p:cNvPr>
          <p:cNvSpPr txBox="1"/>
          <p:nvPr/>
        </p:nvSpPr>
        <p:spPr>
          <a:xfrm>
            <a:off x="70796" y="39782"/>
            <a:ext cx="11968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Supplementary Fig. S3 </a:t>
            </a:r>
            <a:r>
              <a:rPr lang="en-US" altLang="ja-JP" dirty="0"/>
              <a:t>Mean change in tumor size from baseline at the start of FEC or AC and at completion of neoadjuvant chemotherapy in group A1 (n = 23) and group A2 (n = 22).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6688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3052</TotalTime>
  <Words>568</Words>
  <Application>Microsoft Office PowerPoint</Application>
  <PresentationFormat>ワイド画面</PresentationFormat>
  <Paragraphs>75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ＭＳ Ｐゴシック</vt:lpstr>
      <vt:lpstr>UD Digi Kyokasho NK-R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増田慎三</dc:creator>
  <cp:lastModifiedBy>I R</cp:lastModifiedBy>
  <cp:revision>252</cp:revision>
  <cp:lastPrinted>2020-03-29T06:02:06Z</cp:lastPrinted>
  <dcterms:created xsi:type="dcterms:W3CDTF">2014-11-16T01:09:56Z</dcterms:created>
  <dcterms:modified xsi:type="dcterms:W3CDTF">2021-03-22T02:00:40Z</dcterms:modified>
</cp:coreProperties>
</file>