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91" r:id="rId1"/>
  </p:sldMasterIdLst>
  <p:notesMasterIdLst>
    <p:notesMasterId r:id="rId15"/>
  </p:notesMasterIdLst>
  <p:sldIdLst>
    <p:sldId id="26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</p:sldIdLst>
  <p:sldSz cx="12192000" cy="6858000"/>
  <p:notesSz cx="7010400" cy="9296400"/>
  <p:embeddedFontLst>
    <p:embeddedFont>
      <p:font typeface="Montserrat" pitchFamily="2" charset="77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08">
          <p15:clr>
            <a:srgbClr val="A4A3A4"/>
          </p15:clr>
        </p15:guide>
        <p15:guide id="2" pos="7248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1" roundtripDataSignature="AMtx7mgYfHK01VSZr1O7qcxF2HBYIj3xi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eera Prasad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7C328A-9CFD-A84E-8E54-BFA755AC32C3}" v="20" dt="2024-04-11T19:25:13.010"/>
  </p1510:revLst>
</p1510:revInfo>
</file>

<file path=ppt/tableStyles.xml><?xml version="1.0" encoding="utf-8"?>
<a:tblStyleLst xmlns:a="http://schemas.openxmlformats.org/drawingml/2006/main" def="{633E41C2-94C5-44B2-B323-6E28DEAA064A}">
  <a:tblStyle styleId="{633E41C2-94C5-44B2-B323-6E28DEAA064A}" styleName="Table_0">
    <a:wholeTbl>
      <a:tcTxStyle b="off" i="off">
        <a:font>
          <a:latin typeface="Gotham Book"/>
          <a:ea typeface="Gotham Book"/>
          <a:cs typeface="Gotham Book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tcBdr/>
        <a:fill>
          <a:solidFill>
            <a:srgbClr val="E7E8E8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7E8E8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Gotham Book"/>
          <a:ea typeface="Gotham Book"/>
          <a:cs typeface="Gotham Book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Gotham Book"/>
          <a:ea typeface="Gotham Book"/>
          <a:cs typeface="Gotham Book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 b="on" i="off">
        <a:font>
          <a:latin typeface="Gotham Book"/>
          <a:ea typeface="Gotham Book"/>
          <a:cs typeface="Gotham Book"/>
        </a:font>
        <a:schemeClr val="dk1"/>
      </a:tcTxStyle>
      <a:tcStyle>
        <a:tcBdr/>
      </a:tcStyle>
    </a:seCell>
    <a:swCell>
      <a:tcTxStyle b="on" i="off">
        <a:font>
          <a:latin typeface="Gotham Book"/>
          <a:ea typeface="Gotham Book"/>
          <a:cs typeface="Gotham Book"/>
        </a:font>
        <a:schemeClr val="dk1"/>
      </a:tcTxStyle>
      <a:tcStyle>
        <a:tcBdr/>
      </a:tcStyle>
    </a:swCell>
    <a:firstRow>
      <a:tcTxStyle b="on" i="off">
        <a:font>
          <a:latin typeface="Gotham Book"/>
          <a:ea typeface="Gotham Book"/>
          <a:cs typeface="Gotham Book"/>
        </a:font>
        <a:schemeClr val="lt1"/>
      </a:tcTxStyle>
      <a:tcStyle>
        <a:tcBdr>
          <a:bottom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C385875-93DB-4323-932E-BDD0430E097A}" styleName="Table_1">
    <a:wholeTbl>
      <a:tcTxStyle b="off" i="off">
        <a:font>
          <a:latin typeface="Gotham Book"/>
          <a:ea typeface="Gotham Book"/>
          <a:cs typeface="Gotham Book"/>
        </a:font>
        <a:schemeClr val="dk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</a:tcBdr>
      </a:tcStyle>
    </a:band1H>
    <a:band2H>
      <a:tcTxStyle/>
      <a:tcStyle>
        <a:tcBdr/>
      </a:tcStyle>
    </a:band2H>
    <a:band1V>
      <a:tcTxStyle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1V>
    <a:band2V>
      <a:tcTxStyle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</a:tcBdr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Gotham Book"/>
          <a:ea typeface="Gotham Book"/>
          <a:cs typeface="Gotham Book"/>
        </a:font>
        <a:schemeClr val="lt1"/>
      </a:tcTxStyle>
      <a:tcStyle>
        <a:tcBdr/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85"/>
    <p:restoredTop sz="94693"/>
  </p:normalViewPr>
  <p:slideViewPr>
    <p:cSldViewPr snapToGrid="0">
      <p:cViewPr varScale="1">
        <p:scale>
          <a:sx n="141" d="100"/>
          <a:sy n="141" d="100"/>
        </p:scale>
        <p:origin x="1040" y="176"/>
      </p:cViewPr>
      <p:guideLst>
        <p:guide orient="horz" pos="4008"/>
        <p:guide pos="72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commentAuthors" Target="commentAuthors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coln Pasquina" userId="9a36d1e4-706f-4785-b8b1-88ca851b6fd6" providerId="ADAL" clId="{9861CB29-4046-41D1-B037-DCA4825F3146}"/>
    <pc:docChg chg="undo custSel modSld">
      <pc:chgData name="Lincoln Pasquina" userId="9a36d1e4-706f-4785-b8b1-88ca851b6fd6" providerId="ADAL" clId="{9861CB29-4046-41D1-B037-DCA4825F3146}" dt="2024-04-11T19:30:41.053" v="212" actId="20577"/>
      <pc:docMkLst>
        <pc:docMk/>
      </pc:docMkLst>
      <pc:sldChg chg="modSp mod">
        <pc:chgData name="Lincoln Pasquina" userId="9a36d1e4-706f-4785-b8b1-88ca851b6fd6" providerId="ADAL" clId="{9861CB29-4046-41D1-B037-DCA4825F3146}" dt="2024-04-11T19:23:45.432" v="111" actId="20577"/>
        <pc:sldMkLst>
          <pc:docMk/>
          <pc:sldMk cId="0" sldId="273"/>
        </pc:sldMkLst>
        <pc:spChg chg="mod">
          <ac:chgData name="Lincoln Pasquina" userId="9a36d1e4-706f-4785-b8b1-88ca851b6fd6" providerId="ADAL" clId="{9861CB29-4046-41D1-B037-DCA4825F3146}" dt="2024-04-11T19:10:30.341" v="80" actId="114"/>
          <ac:spMkLst>
            <pc:docMk/>
            <pc:sldMk cId="0" sldId="273"/>
            <ac:spMk id="724" creationId="{00000000-0000-0000-0000-000000000000}"/>
          </ac:spMkLst>
        </pc:spChg>
        <pc:spChg chg="mod">
          <ac:chgData name="Lincoln Pasquina" userId="9a36d1e4-706f-4785-b8b1-88ca851b6fd6" providerId="ADAL" clId="{9861CB29-4046-41D1-B037-DCA4825F3146}" dt="2024-04-11T19:10:32.613" v="81" actId="114"/>
          <ac:spMkLst>
            <pc:docMk/>
            <pc:sldMk cId="0" sldId="273"/>
            <ac:spMk id="726" creationId="{00000000-0000-0000-0000-000000000000}"/>
          </ac:spMkLst>
        </pc:spChg>
        <pc:spChg chg="mod">
          <ac:chgData name="Lincoln Pasquina" userId="9a36d1e4-706f-4785-b8b1-88ca851b6fd6" providerId="ADAL" clId="{9861CB29-4046-41D1-B037-DCA4825F3146}" dt="2024-04-11T19:02:33.683" v="1" actId="114"/>
          <ac:spMkLst>
            <pc:docMk/>
            <pc:sldMk cId="0" sldId="273"/>
            <ac:spMk id="742" creationId="{00000000-0000-0000-0000-000000000000}"/>
          </ac:spMkLst>
        </pc:spChg>
        <pc:spChg chg="mod">
          <ac:chgData name="Lincoln Pasquina" userId="9a36d1e4-706f-4785-b8b1-88ca851b6fd6" providerId="ADAL" clId="{9861CB29-4046-41D1-B037-DCA4825F3146}" dt="2024-04-11T19:02:39.972" v="3" actId="114"/>
          <ac:spMkLst>
            <pc:docMk/>
            <pc:sldMk cId="0" sldId="273"/>
            <ac:spMk id="743" creationId="{00000000-0000-0000-0000-000000000000}"/>
          </ac:spMkLst>
        </pc:spChg>
        <pc:spChg chg="mod">
          <ac:chgData name="Lincoln Pasquina" userId="9a36d1e4-706f-4785-b8b1-88ca851b6fd6" providerId="ADAL" clId="{9861CB29-4046-41D1-B037-DCA4825F3146}" dt="2024-04-11T19:11:02.500" v="93" actId="114"/>
          <ac:spMkLst>
            <pc:docMk/>
            <pc:sldMk cId="0" sldId="273"/>
            <ac:spMk id="744" creationId="{00000000-0000-0000-0000-000000000000}"/>
          </ac:spMkLst>
        </pc:spChg>
        <pc:spChg chg="mod">
          <ac:chgData name="Lincoln Pasquina" userId="9a36d1e4-706f-4785-b8b1-88ca851b6fd6" providerId="ADAL" clId="{9861CB29-4046-41D1-B037-DCA4825F3146}" dt="2024-04-11T19:23:45.432" v="111" actId="20577"/>
          <ac:spMkLst>
            <pc:docMk/>
            <pc:sldMk cId="0" sldId="273"/>
            <ac:spMk id="747" creationId="{00000000-0000-0000-0000-000000000000}"/>
          </ac:spMkLst>
        </pc:spChg>
      </pc:sldChg>
      <pc:sldChg chg="modSp mod">
        <pc:chgData name="Lincoln Pasquina" userId="9a36d1e4-706f-4785-b8b1-88ca851b6fd6" providerId="ADAL" clId="{9861CB29-4046-41D1-B037-DCA4825F3146}" dt="2024-04-11T19:24:02.374" v="115" actId="2711"/>
        <pc:sldMkLst>
          <pc:docMk/>
          <pc:sldMk cId="0" sldId="274"/>
        </pc:sldMkLst>
        <pc:spChg chg="mod">
          <ac:chgData name="Lincoln Pasquina" userId="9a36d1e4-706f-4785-b8b1-88ca851b6fd6" providerId="ADAL" clId="{9861CB29-4046-41D1-B037-DCA4825F3146}" dt="2024-04-11T19:24:02.374" v="115" actId="2711"/>
          <ac:spMkLst>
            <pc:docMk/>
            <pc:sldMk cId="0" sldId="274"/>
            <ac:spMk id="766" creationId="{00000000-0000-0000-0000-000000000000}"/>
          </ac:spMkLst>
        </pc:spChg>
      </pc:sldChg>
      <pc:sldChg chg="modSp mod">
        <pc:chgData name="Lincoln Pasquina" userId="9a36d1e4-706f-4785-b8b1-88ca851b6fd6" providerId="ADAL" clId="{9861CB29-4046-41D1-B037-DCA4825F3146}" dt="2024-04-11T19:25:04.339" v="133" actId="20577"/>
        <pc:sldMkLst>
          <pc:docMk/>
          <pc:sldMk cId="0" sldId="275"/>
        </pc:sldMkLst>
        <pc:spChg chg="mod">
          <ac:chgData name="Lincoln Pasquina" userId="9a36d1e4-706f-4785-b8b1-88ca851b6fd6" providerId="ADAL" clId="{9861CB29-4046-41D1-B037-DCA4825F3146}" dt="2024-04-11T19:25:04.339" v="133" actId="20577"/>
          <ac:spMkLst>
            <pc:docMk/>
            <pc:sldMk cId="0" sldId="275"/>
            <ac:spMk id="772" creationId="{00000000-0000-0000-0000-000000000000}"/>
          </ac:spMkLst>
        </pc:spChg>
      </pc:sldChg>
      <pc:sldChg chg="modSp mod">
        <pc:chgData name="Lincoln Pasquina" userId="9a36d1e4-706f-4785-b8b1-88ca851b6fd6" providerId="ADAL" clId="{9861CB29-4046-41D1-B037-DCA4825F3146}" dt="2024-04-11T19:24:48.062" v="126" actId="14100"/>
        <pc:sldMkLst>
          <pc:docMk/>
          <pc:sldMk cId="0" sldId="276"/>
        </pc:sldMkLst>
        <pc:spChg chg="mod">
          <ac:chgData name="Lincoln Pasquina" userId="9a36d1e4-706f-4785-b8b1-88ca851b6fd6" providerId="ADAL" clId="{9861CB29-4046-41D1-B037-DCA4825F3146}" dt="2024-04-11T19:24:48.062" v="126" actId="14100"/>
          <ac:spMkLst>
            <pc:docMk/>
            <pc:sldMk cId="0" sldId="276"/>
            <ac:spMk id="788" creationId="{00000000-0000-0000-0000-000000000000}"/>
          </ac:spMkLst>
        </pc:spChg>
      </pc:sldChg>
      <pc:sldChg chg="modSp mod">
        <pc:chgData name="Lincoln Pasquina" userId="9a36d1e4-706f-4785-b8b1-88ca851b6fd6" providerId="ADAL" clId="{9861CB29-4046-41D1-B037-DCA4825F3146}" dt="2024-04-11T19:24:26.859" v="119" actId="1076"/>
        <pc:sldMkLst>
          <pc:docMk/>
          <pc:sldMk cId="0" sldId="277"/>
        </pc:sldMkLst>
        <pc:spChg chg="mod">
          <ac:chgData name="Lincoln Pasquina" userId="9a36d1e4-706f-4785-b8b1-88ca851b6fd6" providerId="ADAL" clId="{9861CB29-4046-41D1-B037-DCA4825F3146}" dt="2024-04-11T19:24:26.859" v="119" actId="1076"/>
          <ac:spMkLst>
            <pc:docMk/>
            <pc:sldMk cId="0" sldId="277"/>
            <ac:spMk id="802" creationId="{00000000-0000-0000-0000-000000000000}"/>
          </ac:spMkLst>
        </pc:spChg>
      </pc:sldChg>
      <pc:sldChg chg="modSp mod">
        <pc:chgData name="Lincoln Pasquina" userId="9a36d1e4-706f-4785-b8b1-88ca851b6fd6" providerId="ADAL" clId="{9861CB29-4046-41D1-B037-DCA4825F3146}" dt="2024-04-11T19:25:40.758" v="138" actId="255"/>
        <pc:sldMkLst>
          <pc:docMk/>
          <pc:sldMk cId="0" sldId="278"/>
        </pc:sldMkLst>
        <pc:spChg chg="mod">
          <ac:chgData name="Lincoln Pasquina" userId="9a36d1e4-706f-4785-b8b1-88ca851b6fd6" providerId="ADAL" clId="{9861CB29-4046-41D1-B037-DCA4825F3146}" dt="2024-04-11T19:25:40.758" v="138" actId="255"/>
          <ac:spMkLst>
            <pc:docMk/>
            <pc:sldMk cId="0" sldId="278"/>
            <ac:spMk id="819" creationId="{00000000-0000-0000-0000-000000000000}"/>
          </ac:spMkLst>
        </pc:spChg>
      </pc:sldChg>
      <pc:sldChg chg="modSp mod">
        <pc:chgData name="Lincoln Pasquina" userId="9a36d1e4-706f-4785-b8b1-88ca851b6fd6" providerId="ADAL" clId="{9861CB29-4046-41D1-B037-DCA4825F3146}" dt="2024-04-11T19:25:57.016" v="146" actId="2711"/>
        <pc:sldMkLst>
          <pc:docMk/>
          <pc:sldMk cId="3640774013" sldId="279"/>
        </pc:sldMkLst>
        <pc:spChg chg="mod">
          <ac:chgData name="Lincoln Pasquina" userId="9a36d1e4-706f-4785-b8b1-88ca851b6fd6" providerId="ADAL" clId="{9861CB29-4046-41D1-B037-DCA4825F3146}" dt="2024-04-11T19:25:57.016" v="146" actId="2711"/>
          <ac:spMkLst>
            <pc:docMk/>
            <pc:sldMk cId="3640774013" sldId="279"/>
            <ac:spMk id="4" creationId="{5E49E098-7298-DD90-B553-49D3481A3B6E}"/>
          </ac:spMkLst>
        </pc:spChg>
      </pc:sldChg>
      <pc:sldChg chg="modSp mod">
        <pc:chgData name="Lincoln Pasquina" userId="9a36d1e4-706f-4785-b8b1-88ca851b6fd6" providerId="ADAL" clId="{9861CB29-4046-41D1-B037-DCA4825F3146}" dt="2024-04-11T19:26:28.742" v="151" actId="6549"/>
        <pc:sldMkLst>
          <pc:docMk/>
          <pc:sldMk cId="2776125627" sldId="280"/>
        </pc:sldMkLst>
        <pc:spChg chg="mod">
          <ac:chgData name="Lincoln Pasquina" userId="9a36d1e4-706f-4785-b8b1-88ca851b6fd6" providerId="ADAL" clId="{9861CB29-4046-41D1-B037-DCA4825F3146}" dt="2024-04-11T19:26:28.742" v="151" actId="6549"/>
          <ac:spMkLst>
            <pc:docMk/>
            <pc:sldMk cId="2776125627" sldId="280"/>
            <ac:spMk id="21" creationId="{0B0C2602-0D25-EB67-0E26-0311DD81ED21}"/>
          </ac:spMkLst>
        </pc:spChg>
      </pc:sldChg>
      <pc:sldChg chg="modSp mod">
        <pc:chgData name="Lincoln Pasquina" userId="9a36d1e4-706f-4785-b8b1-88ca851b6fd6" providerId="ADAL" clId="{9861CB29-4046-41D1-B037-DCA4825F3146}" dt="2024-04-11T19:27:16.212" v="162" actId="114"/>
        <pc:sldMkLst>
          <pc:docMk/>
          <pc:sldMk cId="0" sldId="281"/>
        </pc:sldMkLst>
        <pc:spChg chg="mod">
          <ac:chgData name="Lincoln Pasquina" userId="9a36d1e4-706f-4785-b8b1-88ca851b6fd6" providerId="ADAL" clId="{9861CB29-4046-41D1-B037-DCA4825F3146}" dt="2024-04-11T19:27:16.212" v="162" actId="114"/>
          <ac:spMkLst>
            <pc:docMk/>
            <pc:sldMk cId="0" sldId="281"/>
            <ac:spMk id="832" creationId="{00000000-0000-0000-0000-000000000000}"/>
          </ac:spMkLst>
        </pc:spChg>
      </pc:sldChg>
      <pc:sldChg chg="delSp modSp mod">
        <pc:chgData name="Lincoln Pasquina" userId="9a36d1e4-706f-4785-b8b1-88ca851b6fd6" providerId="ADAL" clId="{9861CB29-4046-41D1-B037-DCA4825F3146}" dt="2024-04-11T19:29:29.926" v="192" actId="255"/>
        <pc:sldMkLst>
          <pc:docMk/>
          <pc:sldMk cId="0" sldId="282"/>
        </pc:sldMkLst>
        <pc:spChg chg="mod">
          <ac:chgData name="Lincoln Pasquina" userId="9a36d1e4-706f-4785-b8b1-88ca851b6fd6" providerId="ADAL" clId="{9861CB29-4046-41D1-B037-DCA4825F3146}" dt="2024-04-11T19:29:29.926" v="192" actId="255"/>
          <ac:spMkLst>
            <pc:docMk/>
            <pc:sldMk cId="0" sldId="282"/>
            <ac:spMk id="842" creationId="{00000000-0000-0000-0000-000000000000}"/>
          </ac:spMkLst>
        </pc:spChg>
        <pc:spChg chg="del mod">
          <ac:chgData name="Lincoln Pasquina" userId="9a36d1e4-706f-4785-b8b1-88ca851b6fd6" providerId="ADAL" clId="{9861CB29-4046-41D1-B037-DCA4825F3146}" dt="2024-04-11T19:29:10.563" v="187" actId="478"/>
          <ac:spMkLst>
            <pc:docMk/>
            <pc:sldMk cId="0" sldId="282"/>
            <ac:spMk id="843" creationId="{00000000-0000-0000-0000-000000000000}"/>
          </ac:spMkLst>
        </pc:spChg>
        <pc:graphicFrameChg chg="modGraphic">
          <ac:chgData name="Lincoln Pasquina" userId="9a36d1e4-706f-4785-b8b1-88ca851b6fd6" providerId="ADAL" clId="{9861CB29-4046-41D1-B037-DCA4825F3146}" dt="2024-04-11T19:29:24.617" v="190" actId="2711"/>
          <ac:graphicFrameMkLst>
            <pc:docMk/>
            <pc:sldMk cId="0" sldId="282"/>
            <ac:graphicFrameMk id="841" creationId="{00000000-0000-0000-0000-000000000000}"/>
          </ac:graphicFrameMkLst>
        </pc:graphicFrameChg>
      </pc:sldChg>
      <pc:sldChg chg="delSp modSp mod">
        <pc:chgData name="Lincoln Pasquina" userId="9a36d1e4-706f-4785-b8b1-88ca851b6fd6" providerId="ADAL" clId="{9861CB29-4046-41D1-B037-DCA4825F3146}" dt="2024-04-11T19:30:15.460" v="204" actId="20577"/>
        <pc:sldMkLst>
          <pc:docMk/>
          <pc:sldMk cId="0" sldId="283"/>
        </pc:sldMkLst>
        <pc:spChg chg="mod">
          <ac:chgData name="Lincoln Pasquina" userId="9a36d1e4-706f-4785-b8b1-88ca851b6fd6" providerId="ADAL" clId="{9861CB29-4046-41D1-B037-DCA4825F3146}" dt="2024-04-11T19:29:45.861" v="194" actId="255"/>
          <ac:spMkLst>
            <pc:docMk/>
            <pc:sldMk cId="0" sldId="283"/>
            <ac:spMk id="850" creationId="{00000000-0000-0000-0000-000000000000}"/>
          </ac:spMkLst>
        </pc:spChg>
        <pc:spChg chg="del">
          <ac:chgData name="Lincoln Pasquina" userId="9a36d1e4-706f-4785-b8b1-88ca851b6fd6" providerId="ADAL" clId="{9861CB29-4046-41D1-B037-DCA4825F3146}" dt="2024-04-11T19:29:12.291" v="188" actId="478"/>
          <ac:spMkLst>
            <pc:docMk/>
            <pc:sldMk cId="0" sldId="283"/>
            <ac:spMk id="851" creationId="{00000000-0000-0000-0000-000000000000}"/>
          </ac:spMkLst>
        </pc:spChg>
        <pc:graphicFrameChg chg="mod modGraphic">
          <ac:chgData name="Lincoln Pasquina" userId="9a36d1e4-706f-4785-b8b1-88ca851b6fd6" providerId="ADAL" clId="{9861CB29-4046-41D1-B037-DCA4825F3146}" dt="2024-04-11T19:30:15.460" v="204" actId="20577"/>
          <ac:graphicFrameMkLst>
            <pc:docMk/>
            <pc:sldMk cId="0" sldId="283"/>
            <ac:graphicFrameMk id="849" creationId="{00000000-0000-0000-0000-000000000000}"/>
          </ac:graphicFrameMkLst>
        </pc:graphicFrameChg>
      </pc:sldChg>
      <pc:sldChg chg="modSp mod">
        <pc:chgData name="Lincoln Pasquina" userId="9a36d1e4-706f-4785-b8b1-88ca851b6fd6" providerId="ADAL" clId="{9861CB29-4046-41D1-B037-DCA4825F3146}" dt="2024-04-11T19:30:41.053" v="212" actId="20577"/>
        <pc:sldMkLst>
          <pc:docMk/>
          <pc:sldMk cId="0" sldId="284"/>
        </pc:sldMkLst>
        <pc:spChg chg="mod">
          <ac:chgData name="Lincoln Pasquina" userId="9a36d1e4-706f-4785-b8b1-88ca851b6fd6" providerId="ADAL" clId="{9861CB29-4046-41D1-B037-DCA4825F3146}" dt="2024-04-11T19:30:41.053" v="212" actId="20577"/>
          <ac:spMkLst>
            <pc:docMk/>
            <pc:sldMk cId="0" sldId="284"/>
            <ac:spMk id="863" creationId="{00000000-0000-0000-0000-000000000000}"/>
          </ac:spMkLst>
        </pc:spChg>
      </pc:sldChg>
    </pc:docChg>
  </pc:docChgLst>
  <pc:docChgLst>
    <pc:chgData name="Julia Quintanilha" userId="c2bb46bc-320b-4d68-ae76-3d1e186a62f2" providerId="ADAL" clId="{207C328A-9CFD-A84E-8E54-BFA755AC32C3}"/>
    <pc:docChg chg="modSld">
      <pc:chgData name="Julia Quintanilha" userId="c2bb46bc-320b-4d68-ae76-3d1e186a62f2" providerId="ADAL" clId="{207C328A-9CFD-A84E-8E54-BFA755AC32C3}" dt="2024-04-16T12:42:36.164" v="20" actId="20577"/>
      <pc:docMkLst>
        <pc:docMk/>
      </pc:docMkLst>
      <pc:sldChg chg="modSp mod">
        <pc:chgData name="Julia Quintanilha" userId="c2bb46bc-320b-4d68-ae76-3d1e186a62f2" providerId="ADAL" clId="{207C328A-9CFD-A84E-8E54-BFA755AC32C3}" dt="2024-04-11T19:25:13.011" v="18" actId="20577"/>
        <pc:sldMkLst>
          <pc:docMk/>
          <pc:sldMk cId="0" sldId="273"/>
        </pc:sldMkLst>
        <pc:spChg chg="mod">
          <ac:chgData name="Julia Quintanilha" userId="c2bb46bc-320b-4d68-ae76-3d1e186a62f2" providerId="ADAL" clId="{207C328A-9CFD-A84E-8E54-BFA755AC32C3}" dt="2024-04-11T19:24:56.132" v="8" actId="20577"/>
          <ac:spMkLst>
            <pc:docMk/>
            <pc:sldMk cId="0" sldId="273"/>
            <ac:spMk id="724" creationId="{00000000-0000-0000-0000-000000000000}"/>
          </ac:spMkLst>
        </pc:spChg>
        <pc:spChg chg="mod">
          <ac:chgData name="Julia Quintanilha" userId="c2bb46bc-320b-4d68-ae76-3d1e186a62f2" providerId="ADAL" clId="{207C328A-9CFD-A84E-8E54-BFA755AC32C3}" dt="2024-04-11T19:25:13.011" v="18" actId="20577"/>
          <ac:spMkLst>
            <pc:docMk/>
            <pc:sldMk cId="0" sldId="273"/>
            <ac:spMk id="726" creationId="{00000000-0000-0000-0000-000000000000}"/>
          </ac:spMkLst>
        </pc:spChg>
      </pc:sldChg>
      <pc:sldChg chg="modSp mod">
        <pc:chgData name="Julia Quintanilha" userId="c2bb46bc-320b-4d68-ae76-3d1e186a62f2" providerId="ADAL" clId="{207C328A-9CFD-A84E-8E54-BFA755AC32C3}" dt="2024-04-16T12:42:36.164" v="20" actId="20577"/>
        <pc:sldMkLst>
          <pc:docMk/>
          <pc:sldMk cId="3640774013" sldId="279"/>
        </pc:sldMkLst>
        <pc:spChg chg="mod">
          <ac:chgData name="Julia Quintanilha" userId="c2bb46bc-320b-4d68-ae76-3d1e186a62f2" providerId="ADAL" clId="{207C328A-9CFD-A84E-8E54-BFA755AC32C3}" dt="2024-04-16T12:42:36.164" v="20" actId="20577"/>
          <ac:spMkLst>
            <pc:docMk/>
            <pc:sldMk cId="3640774013" sldId="279"/>
            <ac:spMk id="4" creationId="{5E49E098-7298-DD90-B553-49D3481A3B6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0938" y="0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7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16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17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8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1" name="Google Shape;751;p9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0" name="Google Shape;770;p10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5" name="Google Shape;785;p11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0" name="Google Shape;800;p12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3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4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15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8" name="Google Shape;83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1A270-05BE-D5F8-1684-DC700B3B7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11AD47-9A66-FA37-C218-857968D3F8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D84D7-3945-DFB7-55E3-0B2E57F80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0E6B96-E51E-6A84-9320-9862B9A2F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B4D958-3EE0-EF2A-BD88-46DE775A3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EB92-CD55-2847-B7D4-31AED43CB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46140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166CC-A7A8-64F5-D3BD-D9DD6B1D5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33AB33-F069-7EBD-4D14-CB6C96431F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AC64E-1843-9929-F0D8-D2B2A012B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D087B6-592C-021F-DFE2-2026AAE20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48CFB-DE22-52BD-1B86-CCA165CFF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EB92-CD55-2847-B7D4-31AED43CB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6847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76C085-87F4-76C1-688B-E32F98DD75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E7A804-BA53-B832-5BB7-3EF7C676A4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A92A0F-D04B-B8E3-7343-3F4161D81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7D590C-CE15-20DE-9AD0-112F0DE7C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F78AF4-073B-C145-C0F4-561BDFBC7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EB92-CD55-2847-B7D4-31AED43CB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00060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0D109-787D-414C-DC2E-09E78C082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238105-BEF7-7B5F-6200-22E394710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A6522-1BF0-7FCC-0A38-16120DA66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A5B1A-0F5E-7AE1-41DE-C086F5E55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65492-70B1-28DB-CEC9-73D1C97F6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EB92-CD55-2847-B7D4-31AED43CB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24605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B16B1-E24A-A76B-9EDC-3F44BAE93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71E0E-614B-1F26-02AE-9684CD7BB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E848E-3D02-0B3F-FC96-39FD073CB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60378-6428-49FE-B8D1-ACE8C422D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DF06B7-3A37-8CBF-720A-D51F91E6B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EB92-CD55-2847-B7D4-31AED43CB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53815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CFE0F-CA52-0BA4-D96D-F09ADDEFC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846C9-32BE-79EB-8283-AA3A86F262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542DDF-B695-C016-DC66-D9C1355490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346F6E-EF2C-2E0F-E588-35ED01EBE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BD1B37-8586-0B86-95D3-B6212F50E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E566B4-6010-3746-6A88-A756B1A12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EB92-CD55-2847-B7D4-31AED43CB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25543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23CD8-8F7D-3C03-3E4D-86B573CE3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A31C96-733B-C197-1199-049D8067D1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78EE0C-3C79-BE9A-84F0-1A2743F4B4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0C5E8C-1200-5343-2284-7A8C1FD7EA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8E66DE-1254-4E6C-3010-C41EF5A74C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2D0C7F-5858-8200-393F-A678B7821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8F9E86-28A3-66A7-3422-6C2B4E30E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20EBB5-0177-B3B3-2D7D-12169A34F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EB92-CD55-2847-B7D4-31AED43CB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25224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42126-2744-4EBA-5EAA-41364E9ED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409DCB-23F4-D3BF-0D71-F3C96B6BF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EA864-0D67-3044-A40A-EF1F1BB4BAE0}" type="datetimeFigureOut">
              <a:rPr lang="en-US" smtClean="0"/>
              <a:t>4/16/24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6E33F2-EEC2-2C5D-50B8-3B2644820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DEA14D-119D-4B2D-3F7E-4723EF9A4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EB92-CD55-2847-B7D4-31AED43CB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847083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1D3BD6-7388-05E7-4493-71B1182A5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EA864-0D67-3044-A40A-EF1F1BB4BAE0}" type="datetimeFigureOut">
              <a:rPr lang="en-US" smtClean="0"/>
              <a:t>4/16/24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5FE296-6A83-975C-0A63-F248D8827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51ABB7-1688-BA56-DB98-EF12B3AA6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EB92-CD55-2847-B7D4-31AED43CB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119474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5155C-227C-7F48-767E-92FE08D90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1248D-5AAC-65FE-E219-92AB329AB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4EDFE5-9745-43AE-EA26-5E83DDDFB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5BB5A1-D864-C760-5393-6F77FD56C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BD3022-5484-793A-E661-C4280449F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451A4A-5381-DE0E-E991-0DDE39112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EB92-CD55-2847-B7D4-31AED43CB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38819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8EF76-46CE-48B9-704A-DB022AC40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0557AB-D62B-D78F-DDE4-72451D4726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708D77-7FCC-BE35-932A-D7DD31AFD9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95D005-582E-530C-5A4F-CC9F8E3D9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4A7342-0EF1-DF73-4F8D-0FE8C4C6B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3F719A-5489-FFC1-459E-9FF4054A9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EB92-CD55-2847-B7D4-31AED43CB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36001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C420DD-0D23-99F9-3326-4A3E7A9A0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4FE2F-F6CB-FFC6-ED95-0E95BF290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379E6-083D-759B-C334-22F6564BF0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6F4247-872A-0DF3-C8A7-01C3917534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D6893B-DFD4-54B1-83E0-210C88525A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18EB92-CD55-2847-B7D4-31AED43CB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212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7"/>
          <p:cNvSpPr txBox="1">
            <a:spLocks noGrp="1"/>
          </p:cNvSpPr>
          <p:nvPr>
            <p:ph type="title"/>
          </p:nvPr>
        </p:nvSpPr>
        <p:spPr>
          <a:xfrm>
            <a:off x="547477" y="5670937"/>
            <a:ext cx="10962290" cy="512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 fontScale="90000"/>
          </a:bodyPr>
          <a:lstStyle/>
          <a:p>
            <a:pPr marL="0" lvl="0" indent="0" algn="l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/>
              <a:t>SUPPLEMENTARY FIGURES AND TABLES</a:t>
            </a:r>
            <a:endParaRPr/>
          </a:p>
        </p:txBody>
      </p:sp>
      <p:sp>
        <p:nvSpPr>
          <p:cNvPr id="706" name="Google Shape;706;p7"/>
          <p:cNvSpPr/>
          <p:nvPr/>
        </p:nvSpPr>
        <p:spPr>
          <a:xfrm>
            <a:off x="562234" y="6106923"/>
            <a:ext cx="2402007" cy="66750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7"/>
          <p:cNvSpPr/>
          <p:nvPr/>
        </p:nvSpPr>
        <p:spPr>
          <a:xfrm>
            <a:off x="9789993" y="6183193"/>
            <a:ext cx="2402007" cy="66750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14"/>
          <p:cNvSpPr txBox="1"/>
          <p:nvPr/>
        </p:nvSpPr>
        <p:spPr>
          <a:xfrm>
            <a:off x="1327793" y="1767464"/>
            <a:ext cx="3059203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(A) PI3K pathway alterations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co-occurrence in 1</a:t>
            </a:r>
            <a:r>
              <a:rPr lang="en-US" sz="1100" b="1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</a:t>
            </a:r>
            <a:r>
              <a:rPr lang="en-US" sz="11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line (n=2,154)</a:t>
            </a:r>
            <a:endParaRPr/>
          </a:p>
        </p:txBody>
      </p:sp>
      <p:sp>
        <p:nvSpPr>
          <p:cNvPr id="830" name="Google Shape;830;p14"/>
          <p:cNvSpPr txBox="1"/>
          <p:nvPr/>
        </p:nvSpPr>
        <p:spPr>
          <a:xfrm>
            <a:off x="4689462" y="1786870"/>
            <a:ext cx="3059203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(B) PI3K pathway alterations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co-occurrence in 2</a:t>
            </a:r>
            <a:r>
              <a:rPr lang="en-US" sz="1100" b="1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</a:t>
            </a:r>
            <a:r>
              <a:rPr lang="en-US" sz="11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line (n=269)</a:t>
            </a:r>
            <a:endParaRPr/>
          </a:p>
        </p:txBody>
      </p:sp>
      <p:sp>
        <p:nvSpPr>
          <p:cNvPr id="831" name="Google Shape;831;p14"/>
          <p:cNvSpPr txBox="1"/>
          <p:nvPr/>
        </p:nvSpPr>
        <p:spPr>
          <a:xfrm>
            <a:off x="8093912" y="1762036"/>
            <a:ext cx="3059203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(C) PI3K pathway alterations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co-occurrence in 3</a:t>
            </a:r>
            <a:r>
              <a:rPr lang="en-US" sz="1100" b="1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rd</a:t>
            </a:r>
            <a:r>
              <a:rPr lang="en-US" sz="11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line (n=216)</a:t>
            </a:r>
            <a:endParaRPr/>
          </a:p>
        </p:txBody>
      </p:sp>
      <p:sp>
        <p:nvSpPr>
          <p:cNvPr id="832" name="Google Shape;832;p14"/>
          <p:cNvSpPr txBox="1"/>
          <p:nvPr/>
        </p:nvSpPr>
        <p:spPr>
          <a:xfrm>
            <a:off x="1034980" y="4787045"/>
            <a:ext cx="4638233" cy="938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SUPPLEMENTARY FIGURE S9. Co-occurrence of PI3K pathway alterations detected in tissue specimens of HR(+)HER2(-) </a:t>
            </a:r>
            <a:r>
              <a:rPr lang="en-US" sz="1100" b="1" dirty="0" err="1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mBC</a:t>
            </a:r>
            <a:r>
              <a:rPr lang="en-US" sz="1100" b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in the first three metastatic lines of therapy.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L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oss: copy loss; mut: mutation; PI3K alterations include </a:t>
            </a:r>
            <a:r>
              <a:rPr lang="en-US" sz="11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AKT1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mut, </a:t>
            </a:r>
            <a:r>
              <a:rPr lang="en-US" sz="11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PIK3CA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mut, </a:t>
            </a:r>
            <a:r>
              <a:rPr lang="en-US" sz="1100" i="1" dirty="0" err="1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PTEN</a:t>
            </a:r>
            <a:r>
              <a:rPr lang="en-US" sz="1100" dirty="0" err="1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mut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and </a:t>
            </a:r>
            <a:r>
              <a:rPr lang="en-US" sz="1100" i="1" dirty="0" err="1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PTEN</a:t>
            </a:r>
            <a:r>
              <a:rPr lang="en-US" sz="1100" dirty="0" err="1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loss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.</a:t>
            </a:r>
            <a:endParaRPr sz="1100" dirty="0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833" name="Google Shape;833;p14" descr="A diagram of a he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4987" t="18193" b="7131"/>
          <a:stretch/>
        </p:blipFill>
        <p:spPr>
          <a:xfrm>
            <a:off x="1251225" y="2289291"/>
            <a:ext cx="2850200" cy="2240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" name="Google Shape;834;p14" descr="A diagram of a hear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5452" t="17459" b="7090"/>
          <a:stretch/>
        </p:blipFill>
        <p:spPr>
          <a:xfrm>
            <a:off x="4493322" y="2272095"/>
            <a:ext cx="2850201" cy="2274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5" name="Google Shape;835;p14" descr="A diagram of a hear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l="5452" t="18193" b="6511"/>
          <a:stretch/>
        </p:blipFill>
        <p:spPr>
          <a:xfrm>
            <a:off x="7961290" y="2272095"/>
            <a:ext cx="2856069" cy="22744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15"/>
          <p:cNvSpPr/>
          <p:nvPr/>
        </p:nvSpPr>
        <p:spPr>
          <a:xfrm>
            <a:off x="9661989" y="6106923"/>
            <a:ext cx="2402007" cy="66750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41" name="Google Shape;841;p15"/>
          <p:cNvGraphicFramePr/>
          <p:nvPr>
            <p:extLst>
              <p:ext uri="{D42A27DB-BD31-4B8C-83A1-F6EECF244321}">
                <p14:modId xmlns:p14="http://schemas.microsoft.com/office/powerpoint/2010/main" val="2821086011"/>
              </p:ext>
            </p:extLst>
          </p:nvPr>
        </p:nvGraphicFramePr>
        <p:xfrm>
          <a:off x="4031311" y="212320"/>
          <a:ext cx="7588000" cy="6455664"/>
        </p:xfrm>
        <a:graphic>
          <a:graphicData uri="http://schemas.openxmlformats.org/drawingml/2006/table">
            <a:tbl>
              <a:tblPr firstRow="1" bandRow="1">
                <a:noFill/>
                <a:tableStyleId>{633E41C2-94C5-44B2-B323-6E28DEAA064A}</a:tableStyleId>
              </a:tblPr>
              <a:tblGrid>
                <a:gridCol w="2994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9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2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1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17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100" b="1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i="1" u="none" strike="noStrike" cap="none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ESR1</a:t>
                      </a:r>
                      <a:r>
                        <a:rPr lang="en-US" sz="1100" b="1" u="none" strike="noStrike" cap="none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 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(N=551)</a:t>
                      </a:r>
                      <a:endParaRPr sz="1100" b="1" i="0" u="none" strike="noStrike" cap="none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i="1" u="none" strike="noStrike" cap="none">
                          <a:solidFill>
                            <a:schemeClr val="l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ESR1</a:t>
                      </a:r>
                      <a:r>
                        <a:rPr lang="en-US" sz="1100" b="1" u="none" strike="noStrike" cap="none">
                          <a:solidFill>
                            <a:schemeClr val="l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 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>
                          <a:solidFill>
                            <a:schemeClr val="l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(N=22)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i="0" u="none" strike="noStrike" cap="none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P-value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75" marR="6075" marT="9144" marB="9144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 at Tx Start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0.465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Median (Q1, Q3)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63.0 (54.0, 70.0)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   61.0 (58.2, 74.2)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0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Gender</a:t>
                      </a:r>
                      <a:endParaRPr sz="1100" b="1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0.595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  Female</a:t>
                      </a: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544 (98.7%)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22 (100.0%)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  Male</a:t>
                      </a: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7 (1.3%)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0 (0.0%)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0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Areal socioeconomic status (quintile)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0.449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0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 1 - Lowest SES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86 (17.0%)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0"/>
                            </a:ext>
                          </a:extLst>
                        </a:rPr>
                        <a:t>≤</a:t>
                      </a: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  <a:extLst>
                            <a:ext uri="http://customooxmlschemas.google.com/">
          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          </a:ext>
                          </a:extLst>
                        </a:rPr>
                        <a:t>5</a:t>
                      </a:r>
                      <a:endParaRPr lang="en-US" sz="1100" b="0" i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  <a:sym typeface="Arial"/>
                        <a:extLst>
                          <a:ext uri="http://customooxmlschemas.google.com/">
        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        </a:ext>
                        </a:extLst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0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 2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91 (17.9%)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          </a:ext>
                          </a:extLst>
                        </a:rPr>
                        <a:t>≤</a:t>
                      </a: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          </a:ext>
                          </a:extLst>
                        </a:rPr>
                        <a:t>5</a:t>
                      </a:r>
                      <a:endParaRPr sz="1100" b="0" i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  <a:sym typeface="Arial"/>
                        <a:extLst>
                          <a:ext uri="http://customooxmlschemas.google.com/">
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        </a:ext>
                        </a:extLst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0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 3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103 (20.3%)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0"/>
                            </a:ext>
                          </a:extLst>
                        </a:rPr>
                        <a:t>≤</a:t>
                      </a: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  <a:extLst>
                            <a:ext uri="http://customooxmlschemas.google.com/">
          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          </a:ext>
                          </a:extLst>
                        </a:rPr>
                        <a:t>5</a:t>
                      </a:r>
                      <a:endParaRPr lang="en-US" sz="1100" b="0" i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  <a:sym typeface="Arial"/>
                        <a:extLst>
                          <a:ext uri="http://customooxmlschemas.google.com/">
        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        </a:ext>
                        </a:extLst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0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 4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110 (21.7%)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8 (38.1%)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0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 5 - Highest SES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117 (23.1%)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  <a:extLst>
                            <a:ext uri="http://customooxmlschemas.google.com/">
          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          </a:ext>
                          </a:extLst>
                        </a:rPr>
                        <a:t>≤</a:t>
                      </a: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  <a:extLst>
                            <a:ext uri="http://customooxmlschemas.google.com/">
                              <go:slidesCustomData xmlns:lc="http://schemas.openxmlformats.org/drawingml/2006/lockedCanvas"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          </a:ext>
                          </a:extLst>
                        </a:rPr>
                        <a:t>5</a:t>
                      </a:r>
                      <a:endParaRPr lang="en-US" sz="1100" b="0" i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  <a:sym typeface="Arial"/>
                        <a:extLst>
                          <a:ext uri="http://customooxmlschemas.google.com/">
                            <go:slidesCustomData xmlns:lc="http://schemas.openxmlformats.org/drawingml/2006/lockedCanvas"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        </a:ext>
                        </a:extLst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0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 Missing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44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          </a:ext>
                          </a:extLst>
                        </a:rPr>
                        <a:t>1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0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ECOG PS</a:t>
                      </a:r>
                      <a:endParaRPr sz="1100" b="1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0.137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  0</a:t>
                      </a: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234 (52.5%)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10 (52.6%)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  1</a:t>
                      </a: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158 (35.4%)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  <a:extLst>
                            <a:ext uri="http://customooxmlschemas.google.com/">
          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          </a:ext>
                          </a:extLst>
                        </a:rPr>
                        <a:t>≤</a:t>
                      </a: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  <a:extLst>
                            <a:ext uri="http://customooxmlschemas.google.com/">
                              <go:slidesCustomData xmlns:lc="http://schemas.openxmlformats.org/drawingml/2006/lockedCanvas"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          </a:ext>
                          </a:extLst>
                        </a:rPr>
                        <a:t>5</a:t>
                      </a:r>
                      <a:endParaRPr lang="en-US" sz="1100" b="0" i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  <a:sym typeface="Arial"/>
                        <a:extLst>
                          <a:ext uri="http://customooxmlschemas.google.com/">
                            <go:slidesCustomData xmlns:lc="http://schemas.openxmlformats.org/drawingml/2006/lockedCanvas"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        </a:ext>
                        </a:extLst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  2 +</a:t>
                      </a: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54 (12.1%)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  <a:extLst>
                            <a:ext uri="http://customooxmlschemas.google.com/">
          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          </a:ext>
                          </a:extLst>
                        </a:rPr>
                        <a:t>≤</a:t>
                      </a: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  <a:extLst>
                            <a:ext uri="http://customooxmlschemas.google.com/">
                              <go:slidesCustomData xmlns:lc="http://schemas.openxmlformats.org/drawingml/2006/lockedCanvas"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          </a:ext>
                          </a:extLst>
                        </a:rPr>
                        <a:t>5</a:t>
                      </a:r>
                      <a:endParaRPr lang="en-US" sz="1100" b="0" i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  <a:sym typeface="Arial"/>
                        <a:extLst>
                          <a:ext uri="http://customooxmlschemas.google.com/">
                            <go:slidesCustomData xmlns:lc="http://schemas.openxmlformats.org/drawingml/2006/lockedCanvas"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        </a:ext>
                        </a:extLst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  Missing</a:t>
                      </a:r>
                      <a:endParaRPr sz="1100" b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105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3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0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Adjuvant Tx</a:t>
                      </a:r>
                      <a:endParaRPr sz="1100" b="1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0.013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Adjuvant ET with AI</a:t>
                      </a: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95 (17.2%)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9 (40.9%)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 Adjuvant ET with Tamoxifen</a:t>
                      </a: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32 (5.8%)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0 (0.0%)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 No adjuvant ET / de novo met/ unknown</a:t>
                      </a:r>
                      <a:endParaRPr sz="1100" b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424 (77.0%)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13 (59.1%)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Menopause status*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0.026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 Postmenopausal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117 (21.2%)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10 (45.5%)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 Premenopausal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89 (16.2%)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3 (13.6%)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 Unknown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345 (62.6%)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9 (40.9%)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Histology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0.82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 Invasive ductal carcinoma (IDC)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185 (33.6%)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8 (36.4%)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 Invasive lobular carcinoma (ILC)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45 (8.2%)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  <a:extLst>
                            <a:ext uri="http://customooxmlschemas.google.com/">
          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          </a:ext>
                          </a:extLst>
                        </a:rPr>
                        <a:t>≤</a:t>
                      </a: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  <a:extLst>
                            <a:ext uri="http://customooxmlschemas.google.com/">
                              <go:slidesCustomData xmlns:lc="http://schemas.openxmlformats.org/drawingml/2006/lockedCanvas"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          </a:ext>
                          </a:extLst>
                        </a:rPr>
                        <a:t>5</a:t>
                      </a:r>
                      <a:endParaRPr lang="en-US" sz="1100" b="0" i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  <a:sym typeface="Arial"/>
                        <a:extLst>
                          <a:ext uri="http://customooxmlschemas.google.com/">
                            <go:slidesCustomData xmlns:lc="http://schemas.openxmlformats.org/drawingml/2006/lockedCanvas"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        </a:ext>
                        </a:extLst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 Other/unknown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321 (58.3%)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13 (59.1%)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Metastasis Site(s)</a:t>
                      </a:r>
                      <a:endParaRPr sz="1100" b="1" i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0.290</a:t>
                      </a:r>
                      <a:endParaRPr sz="1100" b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Bone only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190 (34.5%)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10 (45.5%)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100" b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b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Visceral (CNS, liver, adrenal, other) with or without bone</a:t>
                      </a:r>
                      <a:endParaRPr sz="1050" b="0" i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361 (65.5%)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12 (54.5%)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100" b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</a:tbl>
          </a:graphicData>
        </a:graphic>
      </p:graphicFrame>
      <p:sp>
        <p:nvSpPr>
          <p:cNvPr id="842" name="Google Shape;842;p15"/>
          <p:cNvSpPr txBox="1"/>
          <p:nvPr/>
        </p:nvSpPr>
        <p:spPr>
          <a:xfrm>
            <a:off x="187653" y="1189337"/>
            <a:ext cx="3710444" cy="1677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</a:pPr>
            <a:r>
              <a:rPr lang="en-US" sz="1100" b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SUPPLEMENTARY TABLE 1: Comparison of baseline characteristics of patients receiving 1</a:t>
            </a:r>
            <a:r>
              <a:rPr lang="en-US" sz="1100" b="1" baseline="300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st</a:t>
            </a:r>
            <a:r>
              <a:rPr lang="en-US" sz="1100" b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line AI + CDK4/6i.</a:t>
            </a:r>
            <a:endParaRPr sz="1100" b="1" dirty="0">
              <a:solidFill>
                <a:schemeClr val="dk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CDK4/6i: CDK 4/6 inhibitors; CNS: central nervous system; ECOG PS: Eastern Cooperative Oncology Group performance status; </a:t>
            </a:r>
            <a:r>
              <a:rPr lang="en-US" sz="11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ESR1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mut: </a:t>
            </a:r>
            <a:r>
              <a:rPr lang="en-US" sz="11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ESR1 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mutations; </a:t>
            </a:r>
            <a:r>
              <a:rPr lang="en-US" sz="11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ESR1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wt:</a:t>
            </a:r>
            <a:r>
              <a:rPr lang="en-US" sz="11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ESR1 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wild type; ET: endocrine therapy; SES: socioeconomic status; Tx: therapy. *Menopausal status only abstracted for patients diagnosed at stage I-III.</a:t>
            </a:r>
            <a:endParaRPr sz="1100" dirty="0">
              <a:solidFill>
                <a:schemeClr val="dk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16"/>
          <p:cNvSpPr/>
          <p:nvPr/>
        </p:nvSpPr>
        <p:spPr>
          <a:xfrm>
            <a:off x="9524337" y="6106922"/>
            <a:ext cx="2402007" cy="66750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49" name="Google Shape;849;p16"/>
          <p:cNvGraphicFramePr/>
          <p:nvPr>
            <p:extLst>
              <p:ext uri="{D42A27DB-BD31-4B8C-83A1-F6EECF244321}">
                <p14:modId xmlns:p14="http://schemas.microsoft.com/office/powerpoint/2010/main" val="2027204548"/>
              </p:ext>
            </p:extLst>
          </p:nvPr>
        </p:nvGraphicFramePr>
        <p:xfrm>
          <a:off x="4245429" y="119854"/>
          <a:ext cx="7373875" cy="6470904"/>
        </p:xfrm>
        <a:graphic>
          <a:graphicData uri="http://schemas.openxmlformats.org/drawingml/2006/table">
            <a:tbl>
              <a:tblPr firstRow="1" bandRow="1">
                <a:noFill/>
                <a:tableStyleId>{633E41C2-94C5-44B2-B323-6E28DEAA064A}</a:tableStyleId>
              </a:tblPr>
              <a:tblGrid>
                <a:gridCol w="2780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9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2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1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17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100" b="1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i="1" u="none" strike="noStrike" cap="none">
                          <a:solidFill>
                            <a:schemeClr val="l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ESR1</a:t>
                      </a:r>
                      <a:r>
                        <a:rPr lang="en-US" sz="1100" b="1" u="none" strike="noStrike" cap="none">
                          <a:solidFill>
                            <a:schemeClr val="l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 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>
                          <a:solidFill>
                            <a:schemeClr val="l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(N=289)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i="1" u="none" strike="noStrike" cap="none">
                          <a:solidFill>
                            <a:schemeClr val="l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ESR1</a:t>
                      </a:r>
                      <a:r>
                        <a:rPr lang="en-US" sz="1100" b="1" u="none" strike="noStrike" cap="none">
                          <a:solidFill>
                            <a:schemeClr val="l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 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>
                          <a:solidFill>
                            <a:schemeClr val="l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(N=59)</a:t>
                      </a:r>
                      <a:endParaRPr sz="1100" b="1" i="0" u="none" strike="noStrike" cap="none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i="0" u="none" strike="noStrike" cap="none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P-value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75" marR="6075" marT="9144" marB="9144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 at Tx Start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0.236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Median (Q1, Q3)</a:t>
                      </a:r>
                      <a:endParaRPr sz="1100" b="0" i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64.0 (56.0, 71.0)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   66.0 (57.5, 73.0)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0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Gender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0.363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Male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285 (98.6%)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59 (100.0%)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Female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4 (1.4%)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0 (0.0%)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5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Areal socioeconomic status (quintile)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0.485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5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 1 - Lowest SES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41 (15.1%)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8 (14.0%)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5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 2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41 (15.1%)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9 (15.8%)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5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 3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55 (20.3%)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7 (12.3%)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5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 4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66 (24.4%)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13 (22.8%)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5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 5 - Highest SES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68 (25.1%)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20 (35.1%)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5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 Missing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18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5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ECOG PS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0.954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0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124 (49.6%)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27 (51.9%)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1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101 (40.4%)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20 (38.5%)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2 +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25 (10.0%)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5 (9.6%)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Missing</a:t>
                      </a:r>
                      <a:endParaRPr sz="1100" b="0" i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39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7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0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Adjuvant Tx</a:t>
                      </a:r>
                      <a:endParaRPr sz="1100" b="1" i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0.065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Adjuvant ET with AI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149 (51.6%)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40 (67.8%)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Adjuvant ET with Tamoxifen</a:t>
                      </a:r>
                      <a:endParaRPr sz="1100" b="0" i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13 (4.5%)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 (1.7%)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No adjuvant ET / de novo met/ unknown</a:t>
                      </a:r>
                      <a:endParaRPr sz="1100" b="0" i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127 (43.9%)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18 (30.5%)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69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Menopause status*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0.826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 Postmenopausal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156 (54.0%)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34 (57.6%)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 Premenopausal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64 (22.1%)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13 (22.0%)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 Unknown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69 (23.9%)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12 (20.3%)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Histology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0.115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 Invasive ductal carcinoma (IDC)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175 (60.6%)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38 (64.4%)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 Invasive lobular carcinoma (ILC)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48 (16.6%)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14 (23.7%)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 Other/unknown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66 (22.8%)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7 (11.9%)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Metastasis Site(s)</a:t>
                      </a:r>
                      <a:endParaRPr sz="1100" b="1" i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0.533</a:t>
                      </a: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Bone only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80 (27.7%)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14 (23.7%)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100" b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7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Visceral (CNS, liver, adrenal, other) with or without bone</a:t>
                      </a:r>
                      <a:endParaRPr sz="1100" b="0" i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6075" marR="607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209 (72.3%)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45 (76.3%)</a:t>
                      </a:r>
                      <a:endParaRPr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144" marB="9144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100" b="0" u="none" strike="noStrike" cap="non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525" marR="9525" marT="9144" marB="9144" anchor="b"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</a:tbl>
          </a:graphicData>
        </a:graphic>
      </p:graphicFrame>
      <p:sp>
        <p:nvSpPr>
          <p:cNvPr id="850" name="Google Shape;850;p16"/>
          <p:cNvSpPr txBox="1"/>
          <p:nvPr/>
        </p:nvSpPr>
        <p:spPr>
          <a:xfrm>
            <a:off x="187653" y="1189337"/>
            <a:ext cx="3710444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</a:pPr>
            <a:r>
              <a:rPr lang="en-US" sz="1100" b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SUPPLEMENTARY TABLE 2: Comparison of baseline characteristics of patients receiving 1</a:t>
            </a:r>
            <a:r>
              <a:rPr lang="en-US" sz="1100" b="1" baseline="300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st</a:t>
            </a:r>
            <a:r>
              <a:rPr lang="en-US" sz="1100" b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line </a:t>
            </a:r>
            <a:r>
              <a:rPr lang="en-US" sz="1100" b="1" dirty="0" err="1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fulvestrant</a:t>
            </a:r>
            <a:r>
              <a:rPr lang="en-US" sz="1100" b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+ CDK4/6i.</a:t>
            </a:r>
            <a:endParaRPr sz="1100" b="1" dirty="0">
              <a:solidFill>
                <a:schemeClr val="dk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u="sng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Caption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: CDK4/6i: CDK 4/6 inhibitors; CNS: central nervous system; ECOG PS: Eastern Cooperative Oncology Group performance status; </a:t>
            </a:r>
            <a:r>
              <a:rPr lang="en-US" sz="11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ESR1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mut: </a:t>
            </a:r>
            <a:r>
              <a:rPr lang="en-US" sz="11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ESR1 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mutations; </a:t>
            </a:r>
            <a:r>
              <a:rPr lang="en-US" sz="11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ESR1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wt:</a:t>
            </a:r>
            <a:r>
              <a:rPr lang="en-US" sz="11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ESR1 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wild type; ET: endocrine therapy; SES: socioeconomic status; Tx: therapy. *Menopausal status only abstracted for patients diagnosed at stage I-III.</a:t>
            </a:r>
            <a:endParaRPr sz="1100" dirty="0">
              <a:solidFill>
                <a:schemeClr val="dk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6" name="Google Shape;856;p17" descr="A table with numbers and a number of items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07771" y="2615370"/>
            <a:ext cx="3212514" cy="1927508"/>
          </a:xfrm>
          <a:prstGeom prst="rect">
            <a:avLst/>
          </a:prstGeom>
          <a:noFill/>
          <a:ln>
            <a:noFill/>
          </a:ln>
        </p:spPr>
      </p:pic>
      <p:sp>
        <p:nvSpPr>
          <p:cNvPr id="857" name="Google Shape;857;p17"/>
          <p:cNvSpPr/>
          <p:nvPr/>
        </p:nvSpPr>
        <p:spPr>
          <a:xfrm>
            <a:off x="9711150" y="6190497"/>
            <a:ext cx="2402007" cy="66750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17"/>
          <p:cNvSpPr txBox="1"/>
          <p:nvPr/>
        </p:nvSpPr>
        <p:spPr>
          <a:xfrm>
            <a:off x="4191677" y="4503005"/>
            <a:ext cx="2189458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(C) </a:t>
            </a:r>
            <a:r>
              <a:rPr lang="en-US" sz="1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rwOS</a:t>
            </a: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AI + CDK4/6i</a:t>
            </a:r>
            <a:endParaRPr sz="1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17"/>
          <p:cNvSpPr txBox="1"/>
          <p:nvPr/>
        </p:nvSpPr>
        <p:spPr>
          <a:xfrm>
            <a:off x="4131395" y="2294588"/>
            <a:ext cx="2611501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(B) </a:t>
            </a:r>
            <a:r>
              <a:rPr lang="en-US" sz="1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rwPFS</a:t>
            </a: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AI + CDK4/6i</a:t>
            </a:r>
            <a:endParaRPr sz="1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17"/>
          <p:cNvSpPr txBox="1"/>
          <p:nvPr/>
        </p:nvSpPr>
        <p:spPr>
          <a:xfrm>
            <a:off x="7832261" y="4482458"/>
            <a:ext cx="289855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(F) </a:t>
            </a:r>
            <a:r>
              <a:rPr lang="en-US" sz="1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rwOS</a:t>
            </a: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Fulvestrant</a:t>
            </a: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+ CDK4/6i</a:t>
            </a:r>
            <a:endParaRPr sz="1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7"/>
          <p:cNvSpPr txBox="1"/>
          <p:nvPr/>
        </p:nvSpPr>
        <p:spPr>
          <a:xfrm>
            <a:off x="7832261" y="2317403"/>
            <a:ext cx="298030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(E) </a:t>
            </a:r>
            <a:r>
              <a:rPr lang="en-US" sz="1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rwPFS</a:t>
            </a: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Fulvestrant</a:t>
            </a: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+ CDK4/6i</a:t>
            </a:r>
            <a:endParaRPr sz="1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7"/>
          <p:cNvSpPr/>
          <p:nvPr/>
        </p:nvSpPr>
        <p:spPr>
          <a:xfrm>
            <a:off x="562234" y="6106923"/>
            <a:ext cx="2402007" cy="66750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7"/>
          <p:cNvSpPr txBox="1"/>
          <p:nvPr/>
        </p:nvSpPr>
        <p:spPr>
          <a:xfrm>
            <a:off x="407038" y="1395969"/>
            <a:ext cx="3349219" cy="330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</a:pPr>
            <a:r>
              <a:rPr lang="en-US" sz="1100" b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SUPPLEMENTARY FIGURE S10: Multivariable models for HR(+)HER2(-) metastatic breast cancer patients receiving AI + CDK4/6i or </a:t>
            </a:r>
            <a:r>
              <a:rPr lang="en-US" sz="1100" b="1" dirty="0" err="1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fulvestrant</a:t>
            </a:r>
            <a:r>
              <a:rPr lang="en-US" sz="1100" b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+ CDK4/6i.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Multivariable models for </a:t>
            </a:r>
            <a:r>
              <a:rPr lang="en-US" sz="11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ESR1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mut vs. </a:t>
            </a:r>
            <a:r>
              <a:rPr lang="en-US" sz="11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ESR1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wt in patients receiving AI + CDK4/6i: </a:t>
            </a:r>
            <a:r>
              <a:rPr lang="en-US" sz="1100" dirty="0" err="1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rwTTD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(A), </a:t>
            </a:r>
            <a:r>
              <a:rPr lang="en-US" sz="1100" dirty="0" err="1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rwPFS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(B) and </a:t>
            </a:r>
            <a:r>
              <a:rPr lang="en-US" sz="1100" dirty="0" err="1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rwOS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(C). Multivariable models for </a:t>
            </a:r>
            <a:r>
              <a:rPr lang="en-US" sz="11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ESR1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mut vs. </a:t>
            </a:r>
            <a:r>
              <a:rPr lang="en-US" sz="11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ESR1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wt in patients receiving fulvestrant + CDK4/6i: </a:t>
            </a:r>
            <a:r>
              <a:rPr lang="en-US" sz="1100" dirty="0" err="1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rwTTD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(D), </a:t>
            </a:r>
            <a:r>
              <a:rPr lang="en-US" sz="1100" dirty="0" err="1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rwPFS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(E) and </a:t>
            </a:r>
            <a:r>
              <a:rPr lang="en-US" sz="1100" dirty="0" err="1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rwOS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(F). AI: aromatase inhibitors; CI: confidence interval; CDK4/6i: CDK4/6 inhibitors; ECOG PS: Eastern Cooperative Oncology Group performance score; ET: endocrine therapy; </a:t>
            </a:r>
            <a:r>
              <a:rPr lang="en-US" sz="11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ESR1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mut: </a:t>
            </a:r>
            <a:r>
              <a:rPr lang="en-US" sz="11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ESR1 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mutations; </a:t>
            </a:r>
            <a:r>
              <a:rPr lang="en-US" sz="11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ESR1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wt:</a:t>
            </a:r>
            <a:r>
              <a:rPr lang="en-US" sz="11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ESR1 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wild type;  HR: hazard ratio; IDC:  Invasive ductal carcinoma; ILC:  Invasive lobular carcinoma; Met; metastasis; OS: overall survival; PFS: progression-free survival; </a:t>
            </a:r>
            <a:r>
              <a:rPr lang="en-US" sz="1100" dirty="0" err="1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rw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: real-world; TBx: tissue biopsy; Tx: therapy.</a:t>
            </a:r>
            <a:endParaRPr sz="1100" dirty="0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864" name="Google Shape;864;p17" descr="A table with numbers and a lin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07772" y="4759696"/>
            <a:ext cx="3212514" cy="1927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5" name="Google Shape;865;p17" descr="A table with numbers and a number of items&#10;&#10;Description automatically generated with medium confidenc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21040" y="2602365"/>
            <a:ext cx="3133489" cy="1880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6" name="Google Shape;866;p17" descr="A table with numbers and a number of items&#10;&#10;Description automatically generated with medium confidenc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33989" y="4759697"/>
            <a:ext cx="3133489" cy="1880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7" name="Google Shape;867;p17" descr="A table with numbers and symbols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91677" y="414495"/>
            <a:ext cx="3133490" cy="1880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8" name="Google Shape;868;p17" descr="A table with numbers and black dots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907771" y="414495"/>
            <a:ext cx="3212515" cy="1927510"/>
          </a:xfrm>
          <a:prstGeom prst="rect">
            <a:avLst/>
          </a:prstGeom>
          <a:noFill/>
          <a:ln>
            <a:noFill/>
          </a:ln>
        </p:spPr>
      </p:pic>
      <p:sp>
        <p:nvSpPr>
          <p:cNvPr id="869" name="Google Shape;869;p17"/>
          <p:cNvSpPr txBox="1"/>
          <p:nvPr/>
        </p:nvSpPr>
        <p:spPr>
          <a:xfrm>
            <a:off x="4113763" y="83534"/>
            <a:ext cx="2611502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(A) </a:t>
            </a:r>
            <a:r>
              <a:rPr lang="en-US" sz="1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rwTTD</a:t>
            </a: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AI + CDK4/6i</a:t>
            </a:r>
            <a:endParaRPr sz="1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17"/>
          <p:cNvSpPr txBox="1"/>
          <p:nvPr/>
        </p:nvSpPr>
        <p:spPr>
          <a:xfrm>
            <a:off x="7832261" y="63832"/>
            <a:ext cx="299793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(D) </a:t>
            </a:r>
            <a:r>
              <a:rPr lang="en-US" sz="1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rwTTD</a:t>
            </a: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Fulvestrant</a:t>
            </a: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+ CDK4/6i</a:t>
            </a:r>
            <a:endParaRPr sz="1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7" name="Google Shape;737;p8"/>
          <p:cNvCxnSpPr>
            <a:cxnSpLocks/>
            <a:endCxn id="733" idx="1"/>
          </p:cNvCxnSpPr>
          <p:nvPr/>
        </p:nvCxnSpPr>
        <p:spPr>
          <a:xfrm>
            <a:off x="6136673" y="424295"/>
            <a:ext cx="550722" cy="444509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36" name="Google Shape;736;p8"/>
          <p:cNvCxnSpPr>
            <a:cxnSpLocks/>
            <a:endCxn id="732" idx="3"/>
          </p:cNvCxnSpPr>
          <p:nvPr/>
        </p:nvCxnSpPr>
        <p:spPr>
          <a:xfrm rot="10800000" flipV="1">
            <a:off x="5202394" y="331303"/>
            <a:ext cx="737075" cy="535413"/>
          </a:xfrm>
          <a:prstGeom prst="bentConnector3">
            <a:avLst>
              <a:gd name="adj1" fmla="val 64674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712" name="Google Shape;712;p8"/>
          <p:cNvSpPr/>
          <p:nvPr/>
        </p:nvSpPr>
        <p:spPr>
          <a:xfrm>
            <a:off x="562234" y="6106923"/>
            <a:ext cx="2402007" cy="66750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8"/>
          <p:cNvSpPr/>
          <p:nvPr/>
        </p:nvSpPr>
        <p:spPr>
          <a:xfrm>
            <a:off x="2133602" y="5382804"/>
            <a:ext cx="3736256" cy="1268116"/>
          </a:xfrm>
          <a:prstGeom prst="rect">
            <a:avLst/>
          </a:prstGeom>
          <a:gradFill>
            <a:gsLst>
              <a:gs pos="0">
                <a:srgbClr val="B2E4E2"/>
              </a:gs>
              <a:gs pos="50000">
                <a:srgbClr val="A5DEDC"/>
              </a:gs>
              <a:gs pos="100000">
                <a:srgbClr val="95DCDA"/>
              </a:gs>
            </a:gsLst>
            <a:lin ang="5400000" scaled="0"/>
          </a:gradFill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8"/>
          <p:cNvSpPr/>
          <p:nvPr/>
        </p:nvSpPr>
        <p:spPr>
          <a:xfrm>
            <a:off x="3752610" y="64182"/>
            <a:ext cx="4373710" cy="444101"/>
          </a:xfrm>
          <a:prstGeom prst="rect">
            <a:avLst/>
          </a:prstGeom>
          <a:solidFill>
            <a:srgbClr val="313F4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u="sng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61,970</a:t>
            </a:r>
            <a:r>
              <a:rPr lang="en-US" sz="1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LOT associated with BC specimens profiled with CGP with </a:t>
            </a:r>
            <a:r>
              <a:rPr lang="en-US" sz="11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clinico</a:t>
            </a:r>
            <a:r>
              <a:rPr lang="en-US" sz="1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-pathological features and outcomes  (Q1 2024)</a:t>
            </a:r>
            <a:endParaRPr dirty="0"/>
          </a:p>
        </p:txBody>
      </p:sp>
      <p:sp>
        <p:nvSpPr>
          <p:cNvPr id="715" name="Google Shape;715;p8"/>
          <p:cNvSpPr/>
          <p:nvPr/>
        </p:nvSpPr>
        <p:spPr>
          <a:xfrm>
            <a:off x="2964242" y="1475196"/>
            <a:ext cx="2238151" cy="409162"/>
          </a:xfrm>
          <a:prstGeom prst="rect">
            <a:avLst/>
          </a:prstGeom>
          <a:solidFill>
            <a:srgbClr val="313F4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50,273</a:t>
            </a: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LOT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u="sng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10,918 patients</a:t>
            </a:r>
            <a:endParaRPr/>
          </a:p>
        </p:txBody>
      </p:sp>
      <p:sp>
        <p:nvSpPr>
          <p:cNvPr id="716" name="Google Shape;716;p8"/>
          <p:cNvSpPr/>
          <p:nvPr/>
        </p:nvSpPr>
        <p:spPr>
          <a:xfrm>
            <a:off x="6687395" y="1463519"/>
            <a:ext cx="2238152" cy="451844"/>
          </a:xfrm>
          <a:prstGeom prst="rect">
            <a:avLst/>
          </a:prstGeom>
          <a:solidFill>
            <a:srgbClr val="313F4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13,234</a:t>
            </a: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LOT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u="sng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2,874 patients</a:t>
            </a:r>
            <a:endParaRPr/>
          </a:p>
        </p:txBody>
      </p:sp>
      <p:sp>
        <p:nvSpPr>
          <p:cNvPr id="717" name="Google Shape;717;p8"/>
          <p:cNvSpPr/>
          <p:nvPr/>
        </p:nvSpPr>
        <p:spPr>
          <a:xfrm>
            <a:off x="690540" y="1190413"/>
            <a:ext cx="3304050" cy="171045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Filtering 181 LOT (49 patients) associated with older tissue baitsets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8"/>
          <p:cNvSpPr/>
          <p:nvPr/>
        </p:nvSpPr>
        <p:spPr>
          <a:xfrm>
            <a:off x="8478758" y="127949"/>
            <a:ext cx="1392829" cy="368857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3,334 LOT associated with both TBx and LBx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8"/>
          <p:cNvSpPr/>
          <p:nvPr/>
        </p:nvSpPr>
        <p:spPr>
          <a:xfrm>
            <a:off x="1064340" y="2003407"/>
            <a:ext cx="2915277" cy="194518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Filtering 17,479 LOT (2,012 patients) non-metastatic </a:t>
            </a:r>
            <a:endParaRPr/>
          </a:p>
        </p:txBody>
      </p:sp>
      <p:sp>
        <p:nvSpPr>
          <p:cNvPr id="720" name="Google Shape;720;p8"/>
          <p:cNvSpPr/>
          <p:nvPr/>
        </p:nvSpPr>
        <p:spPr>
          <a:xfrm>
            <a:off x="2957244" y="2253719"/>
            <a:ext cx="2238148" cy="451844"/>
          </a:xfrm>
          <a:prstGeom prst="rect">
            <a:avLst/>
          </a:prstGeom>
          <a:solidFill>
            <a:srgbClr val="313F4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32,794 LOT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u="sng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8,906 patients</a:t>
            </a:r>
            <a:endParaRPr/>
          </a:p>
        </p:txBody>
      </p:sp>
      <p:sp>
        <p:nvSpPr>
          <p:cNvPr id="721" name="Google Shape;721;p8"/>
          <p:cNvSpPr/>
          <p:nvPr/>
        </p:nvSpPr>
        <p:spPr>
          <a:xfrm>
            <a:off x="6687412" y="2256516"/>
            <a:ext cx="2238135" cy="446249"/>
          </a:xfrm>
          <a:prstGeom prst="rect">
            <a:avLst/>
          </a:prstGeom>
          <a:solidFill>
            <a:srgbClr val="313F4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8,847 LOT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u="sng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2,425 patients</a:t>
            </a:r>
            <a:endParaRPr sz="11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8"/>
          <p:cNvSpPr/>
          <p:nvPr/>
        </p:nvSpPr>
        <p:spPr>
          <a:xfrm>
            <a:off x="7970216" y="1996263"/>
            <a:ext cx="2634998" cy="18165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Filtering 4,387 LOT (449 patients) non-metastatic</a:t>
            </a:r>
            <a:endParaRPr/>
          </a:p>
        </p:txBody>
      </p:sp>
      <p:sp>
        <p:nvSpPr>
          <p:cNvPr id="723" name="Google Shape;723;p8"/>
          <p:cNvSpPr/>
          <p:nvPr/>
        </p:nvSpPr>
        <p:spPr>
          <a:xfrm>
            <a:off x="1498172" y="2797016"/>
            <a:ext cx="2464612" cy="17947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Filtering 3,126 patients non HR(+)HER2(-)</a:t>
            </a:r>
            <a:endParaRPr/>
          </a:p>
        </p:txBody>
      </p:sp>
      <p:sp>
        <p:nvSpPr>
          <p:cNvPr id="724" name="Google Shape;724;p8"/>
          <p:cNvSpPr/>
          <p:nvPr/>
        </p:nvSpPr>
        <p:spPr>
          <a:xfrm>
            <a:off x="2964241" y="3064169"/>
            <a:ext cx="2218490" cy="569203"/>
          </a:xfrm>
          <a:prstGeom prst="rect">
            <a:avLst/>
          </a:prstGeom>
          <a:solidFill>
            <a:srgbClr val="313F4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u="sng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5,780 patients HR(+) HER2(-)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associated with at least one LOT and one TBx (</a:t>
            </a:r>
            <a:r>
              <a:rPr lang="en-US" sz="1100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Fig. 1A, </a:t>
            </a:r>
            <a:r>
              <a:rPr lang="en-US" sz="11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2A, and </a:t>
            </a:r>
            <a:r>
              <a:rPr lang="en-US" sz="1100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)*</a:t>
            </a:r>
            <a:endParaRPr dirty="0"/>
          </a:p>
        </p:txBody>
      </p:sp>
      <p:sp>
        <p:nvSpPr>
          <p:cNvPr id="725" name="Google Shape;725;p8"/>
          <p:cNvSpPr/>
          <p:nvPr/>
        </p:nvSpPr>
        <p:spPr>
          <a:xfrm>
            <a:off x="8001978" y="2735697"/>
            <a:ext cx="2088063" cy="30988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Filtering 555 patients non HR(+)HER2(-)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Filtering 200 TF unavailable</a:t>
            </a:r>
            <a:endParaRPr dirty="0"/>
          </a:p>
        </p:txBody>
      </p:sp>
      <p:sp>
        <p:nvSpPr>
          <p:cNvPr id="726" name="Google Shape;726;p8"/>
          <p:cNvSpPr/>
          <p:nvPr/>
        </p:nvSpPr>
        <p:spPr>
          <a:xfrm>
            <a:off x="6687395" y="3077338"/>
            <a:ext cx="2336018" cy="569203"/>
          </a:xfrm>
          <a:prstGeom prst="rect">
            <a:avLst/>
          </a:prstGeom>
          <a:solidFill>
            <a:srgbClr val="313F4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u="sng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1,670 patients HR(+) HER2(-)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associated with at least one LOT and one LBx (</a:t>
            </a:r>
            <a:r>
              <a:rPr lang="en-US" sz="1100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Fig. 1B</a:t>
            </a:r>
            <a:r>
              <a:rPr lang="en-US" sz="11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and 2A-B</a:t>
            </a:r>
            <a:r>
              <a:rPr lang="en-US" sz="1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)*</a:t>
            </a:r>
            <a:endParaRPr dirty="0"/>
          </a:p>
        </p:txBody>
      </p:sp>
      <p:sp>
        <p:nvSpPr>
          <p:cNvPr id="727" name="Google Shape;727;p8"/>
          <p:cNvSpPr/>
          <p:nvPr/>
        </p:nvSpPr>
        <p:spPr>
          <a:xfrm>
            <a:off x="7970216" y="1179032"/>
            <a:ext cx="3513229" cy="18165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Filtering 1,616 LOT (279 patients) associated with older liquid baitsets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28" name="Google Shape;728;p8"/>
          <p:cNvCxnSpPr>
            <a:stCxn id="715" idx="2"/>
          </p:cNvCxnSpPr>
          <p:nvPr/>
        </p:nvCxnSpPr>
        <p:spPr>
          <a:xfrm>
            <a:off x="4083318" y="1884358"/>
            <a:ext cx="0" cy="341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29" name="Google Shape;729;p8"/>
          <p:cNvCxnSpPr>
            <a:stCxn id="720" idx="2"/>
          </p:cNvCxnSpPr>
          <p:nvPr/>
        </p:nvCxnSpPr>
        <p:spPr>
          <a:xfrm flipH="1">
            <a:off x="4074518" y="2705563"/>
            <a:ext cx="1800" cy="333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30" name="Google Shape;730;p8"/>
          <p:cNvCxnSpPr/>
          <p:nvPr/>
        </p:nvCxnSpPr>
        <p:spPr>
          <a:xfrm>
            <a:off x="7795581" y="1883566"/>
            <a:ext cx="0" cy="341783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31" name="Google Shape;731;p8"/>
          <p:cNvCxnSpPr/>
          <p:nvPr/>
        </p:nvCxnSpPr>
        <p:spPr>
          <a:xfrm>
            <a:off x="7806472" y="2698979"/>
            <a:ext cx="0" cy="34015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732" name="Google Shape;732;p8"/>
          <p:cNvSpPr/>
          <p:nvPr/>
        </p:nvSpPr>
        <p:spPr>
          <a:xfrm>
            <a:off x="2964241" y="599158"/>
            <a:ext cx="2238152" cy="535117"/>
          </a:xfrm>
          <a:prstGeom prst="rect">
            <a:avLst/>
          </a:prstGeom>
          <a:solidFill>
            <a:srgbClr val="313F4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50,454</a:t>
            </a: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LOT associated with TBx</a:t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u="sng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10,967 patients</a:t>
            </a:r>
            <a:endParaRPr/>
          </a:p>
        </p:txBody>
      </p:sp>
      <p:sp>
        <p:nvSpPr>
          <p:cNvPr id="733" name="Google Shape;733;p8"/>
          <p:cNvSpPr/>
          <p:nvPr/>
        </p:nvSpPr>
        <p:spPr>
          <a:xfrm>
            <a:off x="6687395" y="611747"/>
            <a:ext cx="2238152" cy="514113"/>
          </a:xfrm>
          <a:prstGeom prst="rect">
            <a:avLst/>
          </a:prstGeom>
          <a:solidFill>
            <a:srgbClr val="313F4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14,850</a:t>
            </a: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LOT associated with LBx</a:t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u="sng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3,153 patients</a:t>
            </a:r>
            <a:endParaRPr/>
          </a:p>
        </p:txBody>
      </p:sp>
      <p:cxnSp>
        <p:nvCxnSpPr>
          <p:cNvPr id="734" name="Google Shape;734;p8"/>
          <p:cNvCxnSpPr>
            <a:stCxn id="733" idx="2"/>
            <a:endCxn id="716" idx="0"/>
          </p:cNvCxnSpPr>
          <p:nvPr/>
        </p:nvCxnSpPr>
        <p:spPr>
          <a:xfrm>
            <a:off x="7806471" y="1125860"/>
            <a:ext cx="0" cy="3378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35" name="Google Shape;735;p8"/>
          <p:cNvCxnSpPr/>
          <p:nvPr/>
        </p:nvCxnSpPr>
        <p:spPr>
          <a:xfrm>
            <a:off x="4122839" y="1078549"/>
            <a:ext cx="0" cy="379259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738" name="Google Shape;738;p8"/>
          <p:cNvSpPr/>
          <p:nvPr/>
        </p:nvSpPr>
        <p:spPr>
          <a:xfrm>
            <a:off x="1086463" y="3668982"/>
            <a:ext cx="2690722" cy="48357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Filtering (n=3626)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2242 more than 60 days between specimen collection and line start</a:t>
            </a:r>
            <a:endParaRPr sz="7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431 possible missing treatment information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953 collected around 2+ line start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39" name="Google Shape;739;p8"/>
          <p:cNvCxnSpPr/>
          <p:nvPr/>
        </p:nvCxnSpPr>
        <p:spPr>
          <a:xfrm>
            <a:off x="4059035" y="3539482"/>
            <a:ext cx="0" cy="621119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740" name="Google Shape;740;p8"/>
          <p:cNvSpPr/>
          <p:nvPr/>
        </p:nvSpPr>
        <p:spPr>
          <a:xfrm>
            <a:off x="2925877" y="4190827"/>
            <a:ext cx="2238144" cy="509194"/>
          </a:xfrm>
          <a:prstGeom prst="rect">
            <a:avLst/>
          </a:prstGeom>
          <a:solidFill>
            <a:srgbClr val="313F4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u="sng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2,154 patients</a:t>
            </a: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with tissue specimens collected at 1</a:t>
            </a:r>
            <a:r>
              <a:rPr lang="en-US" sz="1100" baseline="30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line</a:t>
            </a:r>
            <a:r>
              <a:rPr lang="en-US" sz="1100" baseline="30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Google Shape;741;p8"/>
          <p:cNvSpPr/>
          <p:nvPr/>
        </p:nvSpPr>
        <p:spPr>
          <a:xfrm>
            <a:off x="1871112" y="4725709"/>
            <a:ext cx="1752397" cy="571827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Filtering (n=1233)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683 immortal time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550 not receiving AI+CDK4/6i or Fulvestrant+CDK4/6i</a:t>
            </a:r>
            <a:endParaRPr sz="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8"/>
          <p:cNvSpPr/>
          <p:nvPr/>
        </p:nvSpPr>
        <p:spPr>
          <a:xfrm>
            <a:off x="2242679" y="5425698"/>
            <a:ext cx="1570413" cy="806593"/>
          </a:xfrm>
          <a:prstGeom prst="rect">
            <a:avLst/>
          </a:prstGeom>
          <a:solidFill>
            <a:srgbClr val="313F4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u="sng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573 patients</a:t>
            </a:r>
            <a:r>
              <a:rPr lang="en-US" sz="1100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1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receiving AI + CDK4/6i</a:t>
            </a:r>
            <a:endParaRPr sz="11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551 </a:t>
            </a:r>
            <a:r>
              <a:rPr lang="en-US" sz="1100" b="1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ESR1</a:t>
            </a:r>
            <a:r>
              <a:rPr lang="en-US" sz="11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wt (96.2%)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 </a:t>
            </a:r>
            <a:r>
              <a:rPr lang="en-US" sz="1100" b="1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ESR1</a:t>
            </a:r>
            <a:r>
              <a:rPr lang="en-US" sz="11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mut (3.8%)</a:t>
            </a:r>
            <a:endParaRPr sz="1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8"/>
          <p:cNvSpPr/>
          <p:nvPr/>
        </p:nvSpPr>
        <p:spPr>
          <a:xfrm>
            <a:off x="4231623" y="5441056"/>
            <a:ext cx="1560205" cy="823280"/>
          </a:xfrm>
          <a:prstGeom prst="rect">
            <a:avLst/>
          </a:prstGeom>
          <a:solidFill>
            <a:srgbClr val="313F4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u="sng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348 patients</a:t>
            </a:r>
            <a:r>
              <a:rPr lang="en-US" sz="11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receiving </a:t>
            </a:r>
            <a:r>
              <a:rPr lang="en-US" sz="1100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Fulvestrant</a:t>
            </a:r>
            <a:r>
              <a:rPr lang="en-US" sz="11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+ CDK4/6i</a:t>
            </a:r>
            <a:endParaRPr sz="11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289 </a:t>
            </a:r>
            <a:r>
              <a:rPr lang="en-US" sz="1100" b="1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ESR1</a:t>
            </a:r>
            <a:r>
              <a:rPr lang="en-US" sz="11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wt (83.0%)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59 </a:t>
            </a:r>
            <a:r>
              <a:rPr lang="en-US" sz="1100" b="1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ESR1</a:t>
            </a:r>
            <a:r>
              <a:rPr lang="en-US" sz="11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mut (17.0%)</a:t>
            </a:r>
            <a:endParaRPr sz="1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4" name="Google Shape;744;p8"/>
          <p:cNvSpPr txBox="1"/>
          <p:nvPr/>
        </p:nvSpPr>
        <p:spPr>
          <a:xfrm>
            <a:off x="2242679" y="6310613"/>
            <a:ext cx="3549149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Cohort for outcomes analyses (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Table 1,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Fig. 4-5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600" dirty="0"/>
          </a:p>
        </p:txBody>
      </p:sp>
      <p:cxnSp>
        <p:nvCxnSpPr>
          <p:cNvPr id="745" name="Google Shape;745;p8"/>
          <p:cNvCxnSpPr>
            <a:stCxn id="740" idx="2"/>
            <a:endCxn id="743" idx="1"/>
          </p:cNvCxnSpPr>
          <p:nvPr/>
        </p:nvCxnSpPr>
        <p:spPr>
          <a:xfrm rot="-5400000" flipH="1">
            <a:off x="3561949" y="5183021"/>
            <a:ext cx="1152600" cy="186600"/>
          </a:xfrm>
          <a:prstGeom prst="bentConnector2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46" name="Google Shape;746;p8"/>
          <p:cNvCxnSpPr/>
          <p:nvPr/>
        </p:nvCxnSpPr>
        <p:spPr>
          <a:xfrm rot="5400000">
            <a:off x="3364550" y="5168186"/>
            <a:ext cx="1128900" cy="231900"/>
          </a:xfrm>
          <a:prstGeom prst="bentConnector2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747" name="Google Shape;747;p8"/>
          <p:cNvSpPr txBox="1"/>
          <p:nvPr/>
        </p:nvSpPr>
        <p:spPr>
          <a:xfrm>
            <a:off x="6488873" y="4684455"/>
            <a:ext cx="4718848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</a:pPr>
            <a:r>
              <a:rPr lang="en-US" sz="1200" b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SUPPLEMENTARY FIGURE S1: CONSORT chart.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None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*For </a:t>
            </a:r>
            <a:r>
              <a:rPr lang="en-US" sz="12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ESR1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spectrum analysis selected the latest specimen collected. For the </a:t>
            </a:r>
            <a:r>
              <a:rPr lang="en-US" sz="12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ESR1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mut prevalence analysis selected LOT and specimen with closest collection date;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None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AI: aromatase inhibitors; BC: breast cancer; CDK4/6i: CDK 4/6 inhibitors; CGP: comprehensive genomic profiling; HR: hormone receptor; LBx: liquid biopsy; LOT: line of therapy; TBx: tissue biopsy; TF: tumor fraction.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748" name="Google Shape;748;p8"/>
          <p:cNvSpPr/>
          <p:nvPr/>
        </p:nvSpPr>
        <p:spPr>
          <a:xfrm>
            <a:off x="9940413" y="6145161"/>
            <a:ext cx="1710813" cy="629265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Google Shape;753;p9" descr="A graph with orange ba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14047"/>
          <a:stretch/>
        </p:blipFill>
        <p:spPr>
          <a:xfrm>
            <a:off x="2716576" y="3937963"/>
            <a:ext cx="4486024" cy="2699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9" descr="A graph with blue and green bars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t="14204"/>
          <a:stretch/>
        </p:blipFill>
        <p:spPr>
          <a:xfrm>
            <a:off x="2626401" y="546095"/>
            <a:ext cx="4613298" cy="2770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55" name="Google Shape;755;p9" descr="A graph of a number of cells&#10;&#10;Description automatically generated with medium confidence"/>
          <p:cNvPicPr preferRelativeResize="0"/>
          <p:nvPr/>
        </p:nvPicPr>
        <p:blipFill rotWithShape="1">
          <a:blip r:embed="rId5">
            <a:alphaModFix/>
          </a:blip>
          <a:srcRect t="13481"/>
          <a:stretch/>
        </p:blipFill>
        <p:spPr>
          <a:xfrm>
            <a:off x="7517518" y="1151967"/>
            <a:ext cx="3040750" cy="1841570"/>
          </a:xfrm>
          <a:prstGeom prst="rect">
            <a:avLst/>
          </a:prstGeom>
          <a:noFill/>
          <a:ln>
            <a:noFill/>
          </a:ln>
        </p:spPr>
      </p:pic>
      <p:sp>
        <p:nvSpPr>
          <p:cNvPr id="756" name="Google Shape;756;p9"/>
          <p:cNvSpPr/>
          <p:nvPr/>
        </p:nvSpPr>
        <p:spPr>
          <a:xfrm>
            <a:off x="9790098" y="6190129"/>
            <a:ext cx="1954306" cy="46139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9"/>
          <p:cNvSpPr txBox="1"/>
          <p:nvPr/>
        </p:nvSpPr>
        <p:spPr>
          <a:xfrm>
            <a:off x="767877" y="290382"/>
            <a:ext cx="923476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(A) </a:t>
            </a: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ESR1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mutations detected in TBx of HR(+)HER2(-) mBC (n=1,002/5,780)</a:t>
            </a:r>
            <a:endParaRPr/>
          </a:p>
        </p:txBody>
      </p:sp>
      <p:sp>
        <p:nvSpPr>
          <p:cNvPr id="758" name="Google Shape;758;p9"/>
          <p:cNvSpPr txBox="1"/>
          <p:nvPr/>
        </p:nvSpPr>
        <p:spPr>
          <a:xfrm>
            <a:off x="618565" y="3673309"/>
            <a:ext cx="923476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(B) </a:t>
            </a: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ESR1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mutations detected in LBx of HR(+)HER2(-) mBC (n=503/1,670) </a:t>
            </a:r>
            <a:endParaRPr/>
          </a:p>
        </p:txBody>
      </p:sp>
      <p:sp>
        <p:nvSpPr>
          <p:cNvPr id="759" name="Google Shape;759;p9"/>
          <p:cNvSpPr txBox="1"/>
          <p:nvPr/>
        </p:nvSpPr>
        <p:spPr>
          <a:xfrm>
            <a:off x="10767251" y="5265296"/>
            <a:ext cx="106376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*Other LBD indels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L536_Y537&gt;S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G344_L345insC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Y537_D538insY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L536_D538&gt;P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N532_L536&gt;I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Y537del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L536_Y537&gt;S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Y328_S329del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F209del</a:t>
            </a:r>
            <a:endParaRPr/>
          </a:p>
        </p:txBody>
      </p:sp>
      <p:sp>
        <p:nvSpPr>
          <p:cNvPr id="760" name="Google Shape;760;p9"/>
          <p:cNvSpPr/>
          <p:nvPr/>
        </p:nvSpPr>
        <p:spPr>
          <a:xfrm>
            <a:off x="7182018" y="1136071"/>
            <a:ext cx="285274" cy="1701208"/>
          </a:xfrm>
          <a:prstGeom prst="leftBrace">
            <a:avLst>
              <a:gd name="adj1" fmla="val 8333"/>
              <a:gd name="adj2" fmla="val 88744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9"/>
          <p:cNvSpPr/>
          <p:nvPr/>
        </p:nvSpPr>
        <p:spPr>
          <a:xfrm>
            <a:off x="7139335" y="4341151"/>
            <a:ext cx="285274" cy="1701208"/>
          </a:xfrm>
          <a:prstGeom prst="leftBrace">
            <a:avLst>
              <a:gd name="adj1" fmla="val 8333"/>
              <a:gd name="adj2" fmla="val 80969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9"/>
          <p:cNvSpPr txBox="1"/>
          <p:nvPr/>
        </p:nvSpPr>
        <p:spPr>
          <a:xfrm>
            <a:off x="10051804" y="6204629"/>
            <a:ext cx="172354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Elacestrant CDx variants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Other activating </a:t>
            </a:r>
            <a:r>
              <a:rPr lang="en-US" sz="8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ESR1</a:t>
            </a: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variants</a:t>
            </a:r>
            <a:endParaRPr/>
          </a:p>
        </p:txBody>
      </p:sp>
      <p:sp>
        <p:nvSpPr>
          <p:cNvPr id="763" name="Google Shape;763;p9"/>
          <p:cNvSpPr/>
          <p:nvPr/>
        </p:nvSpPr>
        <p:spPr>
          <a:xfrm>
            <a:off x="618565" y="6373906"/>
            <a:ext cx="1954306" cy="36755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4" name="Google Shape;764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621933" y="184951"/>
            <a:ext cx="738880" cy="559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5" name="Google Shape;765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736024" y="3627140"/>
            <a:ext cx="301869" cy="621647"/>
          </a:xfrm>
          <a:prstGeom prst="rect">
            <a:avLst/>
          </a:prstGeom>
          <a:noFill/>
          <a:ln>
            <a:noFill/>
          </a:ln>
        </p:spPr>
      </p:pic>
      <p:sp>
        <p:nvSpPr>
          <p:cNvPr id="766" name="Google Shape;766;p9"/>
          <p:cNvSpPr txBox="1"/>
          <p:nvPr/>
        </p:nvSpPr>
        <p:spPr>
          <a:xfrm>
            <a:off x="282408" y="833465"/>
            <a:ext cx="2116663" cy="209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</a:pPr>
            <a:r>
              <a:rPr lang="en-US" sz="1100" b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SUPPLEMENTARY FIGURE S2: Spectrum of </a:t>
            </a:r>
            <a:r>
              <a:rPr lang="en-US" sz="1100" b="1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ESR1</a:t>
            </a:r>
            <a:r>
              <a:rPr lang="en-US" sz="1100" b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activating mutations detected in tissue and liquid specimens of HR(+)HER2(-) metastatic breast cancer patients.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</a:pPr>
            <a:r>
              <a:rPr lang="en-US" sz="11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ESR1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mutations detected in TBx (A) and LBx (B)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 </a:t>
            </a:r>
            <a:r>
              <a:rPr lang="en-US" sz="8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HR: hormone receptor; LBx: liquid biopsy; </a:t>
            </a:r>
            <a:r>
              <a:rPr lang="en-US" sz="800" dirty="0" err="1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mBC</a:t>
            </a:r>
            <a:r>
              <a:rPr lang="en-US" sz="8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: metastatic breast cancer; TBx: tissue biopsy.</a:t>
            </a:r>
            <a:endParaRPr sz="900" dirty="0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767" name="Google Shape;767;p9" descr="A graph with numbers and letters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 t="15293"/>
          <a:stretch/>
        </p:blipFill>
        <p:spPr>
          <a:xfrm>
            <a:off x="7408655" y="4384100"/>
            <a:ext cx="2782311" cy="16497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0"/>
          <p:cNvSpPr txBox="1"/>
          <p:nvPr/>
        </p:nvSpPr>
        <p:spPr>
          <a:xfrm>
            <a:off x="226032" y="833465"/>
            <a:ext cx="2173040" cy="1954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</a:pPr>
            <a:r>
              <a:rPr lang="en-US" sz="1100" b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SUPPLEMENTARY FIGURE S3: Spectrum of </a:t>
            </a:r>
            <a:r>
              <a:rPr lang="en-US" sz="1100" b="1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PIK3CA mutations </a:t>
            </a:r>
            <a:r>
              <a:rPr lang="en-US" sz="1100" b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detected in tissue and liquid specimens of HR(+)HER2(-) metastatic breast cancer patients.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</a:pPr>
            <a:r>
              <a:rPr lang="en-US" sz="11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PIK3CA 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mutations detected in TBx (A) and LBx (B). HR: hormone receptor; LBx: liquid biopsy; </a:t>
            </a:r>
            <a:r>
              <a:rPr lang="en-US" sz="1100" dirty="0" err="1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mBC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: metastatic breast cancer; TBx: tissue biopsy.</a:t>
            </a:r>
            <a:endParaRPr sz="1100" dirty="0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773" name="Google Shape;773;p10"/>
          <p:cNvSpPr txBox="1"/>
          <p:nvPr/>
        </p:nvSpPr>
        <p:spPr>
          <a:xfrm>
            <a:off x="969045" y="262950"/>
            <a:ext cx="923476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(A) </a:t>
            </a: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PIK3CA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mutations detected in TBx of HR(+)HER2(-) mBC (n=2,442/5,780)</a:t>
            </a:r>
            <a:endParaRPr/>
          </a:p>
        </p:txBody>
      </p:sp>
      <p:sp>
        <p:nvSpPr>
          <p:cNvPr id="774" name="Google Shape;774;p10"/>
          <p:cNvSpPr txBox="1"/>
          <p:nvPr/>
        </p:nvSpPr>
        <p:spPr>
          <a:xfrm>
            <a:off x="874597" y="3639308"/>
            <a:ext cx="923476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(B) </a:t>
            </a: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PIK3CA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mutations detected in LBx of HR(+)HER2(-) mBC (n=564/1,670) </a:t>
            </a:r>
            <a:endParaRPr/>
          </a:p>
        </p:txBody>
      </p:sp>
      <p:pic>
        <p:nvPicPr>
          <p:cNvPr id="775" name="Google Shape;775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2557" y="163294"/>
            <a:ext cx="738880" cy="559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76" name="Google Shape;776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56648" y="3605483"/>
            <a:ext cx="301869" cy="621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77" name="Google Shape;777;p10" descr="A graph of a number of blue squares&#10;&#10;Description automatically generated with medium confidence"/>
          <p:cNvPicPr preferRelativeResize="0"/>
          <p:nvPr/>
        </p:nvPicPr>
        <p:blipFill rotWithShape="1">
          <a:blip r:embed="rId5">
            <a:alphaModFix/>
          </a:blip>
          <a:srcRect t="13288"/>
          <a:stretch/>
        </p:blipFill>
        <p:spPr>
          <a:xfrm>
            <a:off x="2433277" y="607599"/>
            <a:ext cx="4994722" cy="3031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8" name="Google Shape;778;p10" descr="A graph with a number of blue and green bars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 t="12566"/>
          <a:stretch/>
        </p:blipFill>
        <p:spPr>
          <a:xfrm>
            <a:off x="7726680" y="822624"/>
            <a:ext cx="4341627" cy="2214373"/>
          </a:xfrm>
          <a:prstGeom prst="rect">
            <a:avLst/>
          </a:prstGeom>
          <a:noFill/>
          <a:ln>
            <a:noFill/>
          </a:ln>
        </p:spPr>
      </p:pic>
      <p:sp>
        <p:nvSpPr>
          <p:cNvPr id="779" name="Google Shape;779;p10"/>
          <p:cNvSpPr/>
          <p:nvPr/>
        </p:nvSpPr>
        <p:spPr>
          <a:xfrm>
            <a:off x="7450527" y="826855"/>
            <a:ext cx="276153" cy="1991727"/>
          </a:xfrm>
          <a:prstGeom prst="leftBrace">
            <a:avLst>
              <a:gd name="adj1" fmla="val 8333"/>
              <a:gd name="adj2" fmla="val 59048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0" name="Google Shape;780;p10" descr="A graph with orange bars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 t="14571"/>
          <a:stretch/>
        </p:blipFill>
        <p:spPr>
          <a:xfrm>
            <a:off x="2568471" y="3882480"/>
            <a:ext cx="4888064" cy="2923053"/>
          </a:xfrm>
          <a:prstGeom prst="rect">
            <a:avLst/>
          </a:prstGeom>
          <a:noFill/>
          <a:ln>
            <a:noFill/>
          </a:ln>
        </p:spPr>
      </p:pic>
      <p:sp>
        <p:nvSpPr>
          <p:cNvPr id="781" name="Google Shape;781;p10"/>
          <p:cNvSpPr/>
          <p:nvPr/>
        </p:nvSpPr>
        <p:spPr>
          <a:xfrm>
            <a:off x="7450527" y="4456973"/>
            <a:ext cx="276153" cy="1991727"/>
          </a:xfrm>
          <a:prstGeom prst="leftBrace">
            <a:avLst>
              <a:gd name="adj1" fmla="val 8333"/>
              <a:gd name="adj2" fmla="val 33083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2" name="Google Shape;782;p10" descr="A graph with orange bars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 t="12662"/>
          <a:stretch/>
        </p:blipFill>
        <p:spPr>
          <a:xfrm>
            <a:off x="7833194" y="4456973"/>
            <a:ext cx="3250645" cy="19873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7" name="Google Shape;787;p11" descr="A graph of a number of blue and green cells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 t="13288"/>
          <a:stretch/>
        </p:blipFill>
        <p:spPr>
          <a:xfrm>
            <a:off x="5100359" y="739881"/>
            <a:ext cx="4804651" cy="2916339"/>
          </a:xfrm>
          <a:prstGeom prst="rect">
            <a:avLst/>
          </a:prstGeom>
          <a:noFill/>
          <a:ln>
            <a:noFill/>
          </a:ln>
        </p:spPr>
      </p:pic>
      <p:sp>
        <p:nvSpPr>
          <p:cNvPr id="788" name="Google Shape;788;p11"/>
          <p:cNvSpPr txBox="1"/>
          <p:nvPr/>
        </p:nvSpPr>
        <p:spPr>
          <a:xfrm>
            <a:off x="195209" y="833465"/>
            <a:ext cx="2486346" cy="1615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</a:pPr>
            <a:r>
              <a:rPr lang="en-US" sz="1100" b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SUPPLEMENTARY FIGURE S4: Spectrum of </a:t>
            </a:r>
            <a:r>
              <a:rPr lang="en-US" sz="1100" b="1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AKT1 </a:t>
            </a:r>
            <a:r>
              <a:rPr lang="en-US" sz="1100" b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mutations detected in tissue and liquid specimens of HR(+)HER2(-) metastatic breast cancer patients.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</a:pPr>
            <a:r>
              <a:rPr lang="en-US" sz="11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AKT1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mutations detected in TBx (A) and LBx (B)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. 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HR: hormone receptor; LBx: liquid biopsy; </a:t>
            </a:r>
            <a:r>
              <a:rPr lang="en-US" sz="1100" dirty="0" err="1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mBC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: metastatic breast cancer; TBx: tissue biopsy.</a:t>
            </a:r>
            <a:endParaRPr sz="1100" dirty="0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789" name="Google Shape;789;p11"/>
          <p:cNvSpPr txBox="1"/>
          <p:nvPr/>
        </p:nvSpPr>
        <p:spPr>
          <a:xfrm>
            <a:off x="969045" y="262950"/>
            <a:ext cx="923476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(A) </a:t>
            </a: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AKT1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mutations detected in TBx of HR(+)HER2(-) mBC (n=289/5,780)</a:t>
            </a:r>
            <a:endParaRPr/>
          </a:p>
        </p:txBody>
      </p:sp>
      <p:sp>
        <p:nvSpPr>
          <p:cNvPr id="790" name="Google Shape;790;p11"/>
          <p:cNvSpPr txBox="1"/>
          <p:nvPr/>
        </p:nvSpPr>
        <p:spPr>
          <a:xfrm>
            <a:off x="874597" y="3639308"/>
            <a:ext cx="923476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(B) </a:t>
            </a: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AKT1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mutations detected in LBx of HR(+)HER2(-) mBC (n=70/1,670) </a:t>
            </a:r>
            <a:endParaRPr/>
          </a:p>
        </p:txBody>
      </p:sp>
      <p:pic>
        <p:nvPicPr>
          <p:cNvPr id="791" name="Google Shape;791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42557" y="163294"/>
            <a:ext cx="738880" cy="559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2" name="Google Shape;792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56648" y="3622417"/>
            <a:ext cx="301869" cy="621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3" name="Google Shape;793;p11" descr="A graph with a bar and a number of numbers&#10;&#10;Description automatically generated with medium confidence"/>
          <p:cNvPicPr preferRelativeResize="0"/>
          <p:nvPr/>
        </p:nvPicPr>
        <p:blipFill rotWithShape="1">
          <a:blip r:embed="rId6">
            <a:alphaModFix/>
          </a:blip>
          <a:srcRect t="13381"/>
          <a:stretch/>
        </p:blipFill>
        <p:spPr>
          <a:xfrm>
            <a:off x="3070043" y="539949"/>
            <a:ext cx="1865555" cy="2827884"/>
          </a:xfrm>
          <a:prstGeom prst="rect">
            <a:avLst/>
          </a:prstGeom>
          <a:noFill/>
          <a:ln>
            <a:noFill/>
          </a:ln>
        </p:spPr>
      </p:pic>
      <p:sp>
        <p:nvSpPr>
          <p:cNvPr id="794" name="Google Shape;794;p11"/>
          <p:cNvSpPr/>
          <p:nvPr/>
        </p:nvSpPr>
        <p:spPr>
          <a:xfrm>
            <a:off x="4853212" y="722968"/>
            <a:ext cx="247147" cy="2681183"/>
          </a:xfrm>
          <a:prstGeom prst="leftBrace">
            <a:avLst>
              <a:gd name="adj1" fmla="val 8333"/>
              <a:gd name="adj2" fmla="val 72521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5" name="Google Shape;795;p11" descr="A graph with a bar and a number of numbers&#10;&#10;Description automatically generated with medium confidence"/>
          <p:cNvPicPr preferRelativeResize="0"/>
          <p:nvPr/>
        </p:nvPicPr>
        <p:blipFill rotWithShape="1">
          <a:blip r:embed="rId7">
            <a:alphaModFix/>
          </a:blip>
          <a:srcRect t="13949"/>
          <a:stretch/>
        </p:blipFill>
        <p:spPr>
          <a:xfrm>
            <a:off x="3070043" y="3972463"/>
            <a:ext cx="1888133" cy="2843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96" name="Google Shape;796;p11" descr="A graph with orange squares&#10;&#10;Description automatically generated with medium confidence"/>
          <p:cNvPicPr preferRelativeResize="0"/>
          <p:nvPr/>
        </p:nvPicPr>
        <p:blipFill rotWithShape="1">
          <a:blip r:embed="rId8">
            <a:alphaModFix/>
          </a:blip>
          <a:srcRect t="11756"/>
          <a:stretch/>
        </p:blipFill>
        <p:spPr>
          <a:xfrm>
            <a:off x="5299025" y="4377880"/>
            <a:ext cx="3857623" cy="2382885"/>
          </a:xfrm>
          <a:prstGeom prst="rect">
            <a:avLst/>
          </a:prstGeom>
          <a:noFill/>
          <a:ln>
            <a:noFill/>
          </a:ln>
        </p:spPr>
      </p:pic>
      <p:sp>
        <p:nvSpPr>
          <p:cNvPr id="797" name="Google Shape;797;p11"/>
          <p:cNvSpPr/>
          <p:nvPr/>
        </p:nvSpPr>
        <p:spPr>
          <a:xfrm>
            <a:off x="4922090" y="4244064"/>
            <a:ext cx="178269" cy="2311584"/>
          </a:xfrm>
          <a:prstGeom prst="leftBrace">
            <a:avLst>
              <a:gd name="adj1" fmla="val 8333"/>
              <a:gd name="adj2" fmla="val 77012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2"/>
          <p:cNvSpPr txBox="1"/>
          <p:nvPr/>
        </p:nvSpPr>
        <p:spPr>
          <a:xfrm>
            <a:off x="184935" y="1630322"/>
            <a:ext cx="2511706" cy="212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</a:pPr>
            <a:r>
              <a:rPr lang="en-US" sz="1100" b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SUPPLEMENTARY FIGURE S5: Spectrum of </a:t>
            </a:r>
            <a:r>
              <a:rPr lang="en-US" sz="1100" b="1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PTEN </a:t>
            </a:r>
            <a:r>
              <a:rPr lang="en-US" sz="1100" b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deactivating alterations (mutations, copy loss, and rearrangements) detected in tissue and liquid specimens of HR(+)HER2(-) metastatic breast cancer patients.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</a:pPr>
            <a:r>
              <a:rPr lang="en-US" sz="1100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PTEN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GAs detected in TBx (A) and LBx (B). GAs: genomic alterations; HR: hormone receptor; LBx: liquid biopsy; </a:t>
            </a:r>
            <a:r>
              <a:rPr lang="en-US" sz="11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mBC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: metastatic breast cancer; TBx: tissue biopsy.</a:t>
            </a:r>
            <a:endParaRPr sz="11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803" name="Google Shape;803;p12"/>
          <p:cNvSpPr txBox="1"/>
          <p:nvPr/>
        </p:nvSpPr>
        <p:spPr>
          <a:xfrm>
            <a:off x="1138507" y="59451"/>
            <a:ext cx="923476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(A) </a:t>
            </a:r>
            <a:r>
              <a:rPr lang="en-US" sz="12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PTEN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GAs detected in TBx of HR(+)HER2(-)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mBC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(n=602/5,780)</a:t>
            </a:r>
            <a:endParaRPr dirty="0"/>
          </a:p>
        </p:txBody>
      </p:sp>
      <p:sp>
        <p:nvSpPr>
          <p:cNvPr id="804" name="Google Shape;804;p12"/>
          <p:cNvSpPr txBox="1"/>
          <p:nvPr/>
        </p:nvSpPr>
        <p:spPr>
          <a:xfrm>
            <a:off x="1025805" y="3338544"/>
            <a:ext cx="923476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(B) </a:t>
            </a: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PTEN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GAs detected in LBx of HR(+)HER2(-) mBC (n=41/1,670) </a:t>
            </a:r>
            <a:endParaRPr/>
          </a:p>
        </p:txBody>
      </p:sp>
      <p:pic>
        <p:nvPicPr>
          <p:cNvPr id="805" name="Google Shape;805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13045" y="59451"/>
            <a:ext cx="738880" cy="559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6" name="Google Shape;806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53097" y="3443117"/>
            <a:ext cx="301869" cy="621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7" name="Google Shape;807;p12" descr="A graph with blue squares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t="13713"/>
          <a:stretch/>
        </p:blipFill>
        <p:spPr>
          <a:xfrm>
            <a:off x="3247435" y="375594"/>
            <a:ext cx="4569933" cy="276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8" name="Google Shape;808;p12" descr="A graph with orange bars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 t="13484"/>
          <a:stretch/>
        </p:blipFill>
        <p:spPr>
          <a:xfrm>
            <a:off x="3146795" y="3615543"/>
            <a:ext cx="5146600" cy="3116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3"/>
          <p:cNvSpPr/>
          <p:nvPr/>
        </p:nvSpPr>
        <p:spPr>
          <a:xfrm>
            <a:off x="10001367" y="6002231"/>
            <a:ext cx="1641284" cy="70169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3"/>
          <p:cNvSpPr txBox="1"/>
          <p:nvPr/>
        </p:nvSpPr>
        <p:spPr>
          <a:xfrm>
            <a:off x="0" y="154077"/>
            <a:ext cx="476256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(A) Other frameshift </a:t>
            </a: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PTEN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mutations detected in TBx</a:t>
            </a:r>
            <a:endParaRPr sz="1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3"/>
          <p:cNvSpPr txBox="1"/>
          <p:nvPr/>
        </p:nvSpPr>
        <p:spPr>
          <a:xfrm>
            <a:off x="6973937" y="150867"/>
            <a:ext cx="476256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(B) Other missense </a:t>
            </a: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PTEN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mutations detected in TBx</a:t>
            </a:r>
            <a:endParaRPr sz="1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3"/>
          <p:cNvSpPr txBox="1"/>
          <p:nvPr/>
        </p:nvSpPr>
        <p:spPr>
          <a:xfrm>
            <a:off x="0" y="3453185"/>
            <a:ext cx="347026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(C) Other premature stop codon </a:t>
            </a: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PTEN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mutations detected in TBx</a:t>
            </a:r>
            <a:endParaRPr sz="1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13"/>
          <p:cNvSpPr txBox="1"/>
          <p:nvPr/>
        </p:nvSpPr>
        <p:spPr>
          <a:xfrm>
            <a:off x="3680925" y="3453185"/>
            <a:ext cx="347026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(D) Splice site </a:t>
            </a: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PTEN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mutations detected in TBx</a:t>
            </a:r>
            <a:endParaRPr sz="1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8" name="Google Shape;818;p13"/>
          <p:cNvSpPr txBox="1"/>
          <p:nvPr/>
        </p:nvSpPr>
        <p:spPr>
          <a:xfrm>
            <a:off x="8266235" y="3400432"/>
            <a:ext cx="347026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(E) Other nonframeshift </a:t>
            </a:r>
            <a:r>
              <a:rPr lang="en-US" sz="12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PTEN</a:t>
            </a: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mutations detected in TBx</a:t>
            </a:r>
            <a:endParaRPr sz="1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9" name="Google Shape;819;p13"/>
          <p:cNvSpPr txBox="1"/>
          <p:nvPr/>
        </p:nvSpPr>
        <p:spPr>
          <a:xfrm>
            <a:off x="8266235" y="5640670"/>
            <a:ext cx="3881975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</a:pPr>
            <a:r>
              <a:rPr lang="en-US" sz="1100" b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SUPPLEMENTARY FIGURE S6: Spectrum of other </a:t>
            </a:r>
            <a:r>
              <a:rPr lang="en-US" sz="1100" b="1" i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PTEN </a:t>
            </a:r>
            <a:r>
              <a:rPr lang="en-US" sz="1100" b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deactivating mutations detected in tissue specimens of HR(+)HER2(-) metastatic breast cancer patients.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 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GAs: genomic alterations; HR: hormone receptor; LBx: liquid biopsy; </a:t>
            </a:r>
            <a:r>
              <a:rPr lang="en-US" sz="1100" dirty="0" err="1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mBC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: metastatic breast cancer; TBx: tissue biopsy.</a:t>
            </a:r>
            <a:endParaRPr sz="1100" dirty="0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820" name="Google Shape;820;p13" descr="A graph with blue and white line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11087"/>
          <a:stretch/>
        </p:blipFill>
        <p:spPr>
          <a:xfrm>
            <a:off x="71692" y="379202"/>
            <a:ext cx="6660210" cy="2960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" name="Google Shape;821;p13" descr="A graph of a number of blue and green bars&#10;&#10;Description automatically generated with medium confidence"/>
          <p:cNvPicPr preferRelativeResize="0"/>
          <p:nvPr/>
        </p:nvPicPr>
        <p:blipFill rotWithShape="1">
          <a:blip r:embed="rId4">
            <a:alphaModFix/>
          </a:blip>
          <a:srcRect t="12002"/>
          <a:stretch/>
        </p:blipFill>
        <p:spPr>
          <a:xfrm>
            <a:off x="7151190" y="439016"/>
            <a:ext cx="4585310" cy="2824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2" name="Google Shape;822;p13" descr="A graph of a number of blue and green bars&#10;&#10;Description automatically generated with medium confidence"/>
          <p:cNvPicPr preferRelativeResize="0"/>
          <p:nvPr/>
        </p:nvPicPr>
        <p:blipFill rotWithShape="1">
          <a:blip r:embed="rId5">
            <a:alphaModFix/>
          </a:blip>
          <a:srcRect t="12002"/>
          <a:stretch/>
        </p:blipFill>
        <p:spPr>
          <a:xfrm>
            <a:off x="158166" y="3926000"/>
            <a:ext cx="3470265" cy="2137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3" name="Google Shape;823;p13" descr="A graph of a tissue&#10;&#10;Description automatically generated with medium confidence"/>
          <p:cNvPicPr preferRelativeResize="0"/>
          <p:nvPr/>
        </p:nvPicPr>
        <p:blipFill rotWithShape="1">
          <a:blip r:embed="rId6">
            <a:alphaModFix/>
          </a:blip>
          <a:srcRect t="12002"/>
          <a:stretch/>
        </p:blipFill>
        <p:spPr>
          <a:xfrm>
            <a:off x="3685649" y="3914850"/>
            <a:ext cx="4373976" cy="2694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24" name="Google Shape;824;p13" descr="A graph with blue squares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 t="12002"/>
          <a:stretch/>
        </p:blipFill>
        <p:spPr>
          <a:xfrm>
            <a:off x="8499647" y="3862097"/>
            <a:ext cx="2792129" cy="1719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aph of different colored bars&#10;&#10;Description automatically generated">
            <a:extLst>
              <a:ext uri="{FF2B5EF4-FFF2-40B4-BE49-F238E27FC236}">
                <a16:creationId xmlns:a16="http://schemas.microsoft.com/office/drawing/2014/main" id="{D9055422-7E31-E8BC-9C41-B9FE1DFA5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566" y="1505206"/>
            <a:ext cx="7914037" cy="3297515"/>
          </a:xfrm>
          <a:prstGeom prst="rect">
            <a:avLst/>
          </a:prstGeom>
        </p:spPr>
      </p:pic>
      <p:sp>
        <p:nvSpPr>
          <p:cNvPr id="16" name="Google Shape;486;p2">
            <a:extLst>
              <a:ext uri="{FF2B5EF4-FFF2-40B4-BE49-F238E27FC236}">
                <a16:creationId xmlns:a16="http://schemas.microsoft.com/office/drawing/2014/main" id="{A3B7E31E-3214-AB38-8FC9-C333D3C53ECD}"/>
              </a:ext>
            </a:extLst>
          </p:cNvPr>
          <p:cNvSpPr txBox="1"/>
          <p:nvPr/>
        </p:nvSpPr>
        <p:spPr>
          <a:xfrm>
            <a:off x="6325774" y="3564317"/>
            <a:ext cx="338554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4.5%</a:t>
            </a:r>
            <a:endParaRPr dirty="0"/>
          </a:p>
        </p:txBody>
      </p:sp>
      <p:sp>
        <p:nvSpPr>
          <p:cNvPr id="18" name="Google Shape;488;p2">
            <a:extLst>
              <a:ext uri="{FF2B5EF4-FFF2-40B4-BE49-F238E27FC236}">
                <a16:creationId xmlns:a16="http://schemas.microsoft.com/office/drawing/2014/main" id="{A6EDA65A-42DD-12E3-82F9-8768E2BC11AC}"/>
              </a:ext>
            </a:extLst>
          </p:cNvPr>
          <p:cNvSpPr txBox="1"/>
          <p:nvPr/>
        </p:nvSpPr>
        <p:spPr>
          <a:xfrm>
            <a:off x="5071172" y="2581643"/>
            <a:ext cx="37863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41.0%</a:t>
            </a:r>
            <a:endParaRPr dirty="0"/>
          </a:p>
        </p:txBody>
      </p:sp>
      <p:sp>
        <p:nvSpPr>
          <p:cNvPr id="24" name="Google Shape;494;p2">
            <a:extLst>
              <a:ext uri="{FF2B5EF4-FFF2-40B4-BE49-F238E27FC236}">
                <a16:creationId xmlns:a16="http://schemas.microsoft.com/office/drawing/2014/main" id="{8C1C10C5-6282-CC5B-ADF1-C41D3CF0AC6A}"/>
              </a:ext>
            </a:extLst>
          </p:cNvPr>
          <p:cNvSpPr txBox="1"/>
          <p:nvPr/>
        </p:nvSpPr>
        <p:spPr>
          <a:xfrm>
            <a:off x="4459603" y="3457607"/>
            <a:ext cx="365806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8.3%</a:t>
            </a:r>
            <a:endParaRPr dirty="0"/>
          </a:p>
        </p:txBody>
      </p:sp>
      <p:sp>
        <p:nvSpPr>
          <p:cNvPr id="25" name="Google Shape;495;p2">
            <a:extLst>
              <a:ext uri="{FF2B5EF4-FFF2-40B4-BE49-F238E27FC236}">
                <a16:creationId xmlns:a16="http://schemas.microsoft.com/office/drawing/2014/main" id="{74BACE42-5CA3-FB94-1199-3E21A0034988}"/>
              </a:ext>
            </a:extLst>
          </p:cNvPr>
          <p:cNvSpPr txBox="1"/>
          <p:nvPr/>
        </p:nvSpPr>
        <p:spPr>
          <a:xfrm>
            <a:off x="3866233" y="3517374"/>
            <a:ext cx="375408" cy="16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6.2%</a:t>
            </a:r>
            <a:endParaRPr dirty="0"/>
          </a:p>
        </p:txBody>
      </p:sp>
      <p:sp>
        <p:nvSpPr>
          <p:cNvPr id="30" name="Google Shape;500;p2">
            <a:extLst>
              <a:ext uri="{FF2B5EF4-FFF2-40B4-BE49-F238E27FC236}">
                <a16:creationId xmlns:a16="http://schemas.microsoft.com/office/drawing/2014/main" id="{884180C8-6D18-D53E-D9B7-5D78BA450961}"/>
              </a:ext>
            </a:extLst>
          </p:cNvPr>
          <p:cNvSpPr txBox="1"/>
          <p:nvPr/>
        </p:nvSpPr>
        <p:spPr>
          <a:xfrm>
            <a:off x="4056975" y="3429000"/>
            <a:ext cx="362497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9.5%</a:t>
            </a:r>
            <a:endParaRPr dirty="0"/>
          </a:p>
        </p:txBody>
      </p:sp>
      <p:sp>
        <p:nvSpPr>
          <p:cNvPr id="31" name="Google Shape;501;p2">
            <a:extLst>
              <a:ext uri="{FF2B5EF4-FFF2-40B4-BE49-F238E27FC236}">
                <a16:creationId xmlns:a16="http://schemas.microsoft.com/office/drawing/2014/main" id="{4BB3F86F-2C70-493C-27C4-47FCA3CA33B7}"/>
              </a:ext>
            </a:extLst>
          </p:cNvPr>
          <p:cNvSpPr txBox="1"/>
          <p:nvPr/>
        </p:nvSpPr>
        <p:spPr>
          <a:xfrm>
            <a:off x="4647787" y="2913788"/>
            <a:ext cx="37382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28.3%</a:t>
            </a:r>
            <a:endParaRPr dirty="0"/>
          </a:p>
        </p:txBody>
      </p:sp>
      <p:sp>
        <p:nvSpPr>
          <p:cNvPr id="35" name="Google Shape;505;p2">
            <a:extLst>
              <a:ext uri="{FF2B5EF4-FFF2-40B4-BE49-F238E27FC236}">
                <a16:creationId xmlns:a16="http://schemas.microsoft.com/office/drawing/2014/main" id="{F34F577D-12EF-0E46-AAB3-7860D851A12E}"/>
              </a:ext>
            </a:extLst>
          </p:cNvPr>
          <p:cNvSpPr txBox="1"/>
          <p:nvPr/>
        </p:nvSpPr>
        <p:spPr>
          <a:xfrm>
            <a:off x="7740721" y="3678068"/>
            <a:ext cx="335348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0%</a:t>
            </a:r>
            <a:endParaRPr dirty="0"/>
          </a:p>
        </p:txBody>
      </p:sp>
      <p:sp>
        <p:nvSpPr>
          <p:cNvPr id="46" name="Google Shape;516;p2">
            <a:extLst>
              <a:ext uri="{FF2B5EF4-FFF2-40B4-BE49-F238E27FC236}">
                <a16:creationId xmlns:a16="http://schemas.microsoft.com/office/drawing/2014/main" id="{208C20E1-020A-032A-36B9-D757A9C77753}"/>
              </a:ext>
            </a:extLst>
          </p:cNvPr>
          <p:cNvSpPr txBox="1"/>
          <p:nvPr/>
        </p:nvSpPr>
        <p:spPr>
          <a:xfrm>
            <a:off x="6707016" y="3678069"/>
            <a:ext cx="336952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0%</a:t>
            </a:r>
            <a:endParaRPr dirty="0"/>
          </a:p>
        </p:txBody>
      </p:sp>
      <p:sp>
        <p:nvSpPr>
          <p:cNvPr id="49" name="Google Shape;519;p2">
            <a:extLst>
              <a:ext uri="{FF2B5EF4-FFF2-40B4-BE49-F238E27FC236}">
                <a16:creationId xmlns:a16="http://schemas.microsoft.com/office/drawing/2014/main" id="{46337BDB-4F6C-9676-6425-BCAF71F13F05}"/>
              </a:ext>
            </a:extLst>
          </p:cNvPr>
          <p:cNvSpPr txBox="1"/>
          <p:nvPr/>
        </p:nvSpPr>
        <p:spPr>
          <a:xfrm>
            <a:off x="4812029" y="2784248"/>
            <a:ext cx="372218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33.7%</a:t>
            </a:r>
            <a:endParaRPr dirty="0"/>
          </a:p>
        </p:txBody>
      </p:sp>
      <p:sp>
        <p:nvSpPr>
          <p:cNvPr id="50" name="Google Shape;520;p2">
            <a:extLst>
              <a:ext uri="{FF2B5EF4-FFF2-40B4-BE49-F238E27FC236}">
                <a16:creationId xmlns:a16="http://schemas.microsoft.com/office/drawing/2014/main" id="{DBDC58C7-AAB2-C8CE-9F13-604F14967ACB}"/>
              </a:ext>
            </a:extLst>
          </p:cNvPr>
          <p:cNvSpPr txBox="1"/>
          <p:nvPr/>
        </p:nvSpPr>
        <p:spPr>
          <a:xfrm>
            <a:off x="4209808" y="2878425"/>
            <a:ext cx="37382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30.0%</a:t>
            </a:r>
            <a:endParaRPr dirty="0"/>
          </a:p>
        </p:txBody>
      </p:sp>
      <p:sp>
        <p:nvSpPr>
          <p:cNvPr id="51" name="Google Shape;560;p2">
            <a:extLst>
              <a:ext uri="{FF2B5EF4-FFF2-40B4-BE49-F238E27FC236}">
                <a16:creationId xmlns:a16="http://schemas.microsoft.com/office/drawing/2014/main" id="{3C767C6F-627D-411B-BDF2-9E24129EC056}"/>
              </a:ext>
            </a:extLst>
          </p:cNvPr>
          <p:cNvSpPr txBox="1"/>
          <p:nvPr/>
        </p:nvSpPr>
        <p:spPr>
          <a:xfrm>
            <a:off x="6495051" y="4646042"/>
            <a:ext cx="102087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>
                <a:solidFill>
                  <a:schemeClr val="dk1"/>
                </a:solidFill>
              </a:rPr>
              <a:t>&lt;2015</a:t>
            </a:r>
            <a:r>
              <a:rPr lang="en-US" sz="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n=178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&gt;=2015 n=1,976</a:t>
            </a:r>
            <a:endParaRPr dirty="0"/>
          </a:p>
        </p:txBody>
      </p:sp>
      <p:sp>
        <p:nvSpPr>
          <p:cNvPr id="80" name="Google Shape;560;p2">
            <a:extLst>
              <a:ext uri="{FF2B5EF4-FFF2-40B4-BE49-F238E27FC236}">
                <a16:creationId xmlns:a16="http://schemas.microsoft.com/office/drawing/2014/main" id="{09306E76-F4C9-173B-B3DE-10467EEB8815}"/>
              </a:ext>
            </a:extLst>
          </p:cNvPr>
          <p:cNvSpPr txBox="1"/>
          <p:nvPr/>
        </p:nvSpPr>
        <p:spPr>
          <a:xfrm>
            <a:off x="7208690" y="4646041"/>
            <a:ext cx="102087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>
                <a:solidFill>
                  <a:schemeClr val="dk1"/>
                </a:solidFill>
              </a:rPr>
              <a:t>&lt;2015</a:t>
            </a:r>
            <a:r>
              <a:rPr lang="en-US" sz="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n=21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&gt;=2015 n=251</a:t>
            </a:r>
            <a:endParaRPr dirty="0"/>
          </a:p>
        </p:txBody>
      </p:sp>
      <p:sp>
        <p:nvSpPr>
          <p:cNvPr id="81" name="Google Shape;560;p2">
            <a:extLst>
              <a:ext uri="{FF2B5EF4-FFF2-40B4-BE49-F238E27FC236}">
                <a16:creationId xmlns:a16="http://schemas.microsoft.com/office/drawing/2014/main" id="{1C0F3CF1-501C-9EE8-AD4F-A89FECDD565D}"/>
              </a:ext>
            </a:extLst>
          </p:cNvPr>
          <p:cNvSpPr txBox="1"/>
          <p:nvPr/>
        </p:nvSpPr>
        <p:spPr>
          <a:xfrm>
            <a:off x="7818323" y="4646040"/>
            <a:ext cx="102087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>
                <a:solidFill>
                  <a:schemeClr val="dk1"/>
                </a:solidFill>
              </a:rPr>
              <a:t>&lt;2015</a:t>
            </a:r>
            <a:r>
              <a:rPr lang="en-US" sz="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n=20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&gt;=2015 n</a:t>
            </a:r>
            <a:r>
              <a:rPr lang="en-US" sz="600" dirty="0">
                <a:solidFill>
                  <a:schemeClr val="dk1"/>
                </a:solidFill>
              </a:rPr>
              <a:t>=196</a:t>
            </a:r>
            <a:endParaRPr dirty="0"/>
          </a:p>
        </p:txBody>
      </p:sp>
      <p:sp>
        <p:nvSpPr>
          <p:cNvPr id="82" name="Google Shape;505;p2">
            <a:extLst>
              <a:ext uri="{FF2B5EF4-FFF2-40B4-BE49-F238E27FC236}">
                <a16:creationId xmlns:a16="http://schemas.microsoft.com/office/drawing/2014/main" id="{17B0AE62-E64E-352E-8E0F-6EE1941BF62C}"/>
              </a:ext>
            </a:extLst>
          </p:cNvPr>
          <p:cNvSpPr txBox="1"/>
          <p:nvPr/>
        </p:nvSpPr>
        <p:spPr>
          <a:xfrm>
            <a:off x="6935332" y="3546973"/>
            <a:ext cx="335348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5.0%</a:t>
            </a:r>
            <a:endParaRPr dirty="0"/>
          </a:p>
        </p:txBody>
      </p:sp>
      <p:sp>
        <p:nvSpPr>
          <p:cNvPr id="83" name="Google Shape;505;p2">
            <a:extLst>
              <a:ext uri="{FF2B5EF4-FFF2-40B4-BE49-F238E27FC236}">
                <a16:creationId xmlns:a16="http://schemas.microsoft.com/office/drawing/2014/main" id="{CBC348A9-658B-43BD-85AD-C7A2EB60A540}"/>
              </a:ext>
            </a:extLst>
          </p:cNvPr>
          <p:cNvSpPr txBox="1"/>
          <p:nvPr/>
        </p:nvSpPr>
        <p:spPr>
          <a:xfrm>
            <a:off x="7121305" y="3517334"/>
            <a:ext cx="335348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</a:rPr>
              <a:t>6</a:t>
            </a: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.0%</a:t>
            </a:r>
            <a:endParaRPr dirty="0"/>
          </a:p>
        </p:txBody>
      </p:sp>
      <p:sp>
        <p:nvSpPr>
          <p:cNvPr id="84" name="Google Shape;505;p2">
            <a:extLst>
              <a:ext uri="{FF2B5EF4-FFF2-40B4-BE49-F238E27FC236}">
                <a16:creationId xmlns:a16="http://schemas.microsoft.com/office/drawing/2014/main" id="{2C585C00-4772-6045-33BF-344744B587CA}"/>
              </a:ext>
            </a:extLst>
          </p:cNvPr>
          <p:cNvSpPr txBox="1"/>
          <p:nvPr/>
        </p:nvSpPr>
        <p:spPr>
          <a:xfrm>
            <a:off x="7307278" y="3472615"/>
            <a:ext cx="335348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</a:rPr>
              <a:t>7.7</a:t>
            </a: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dirty="0"/>
          </a:p>
        </p:txBody>
      </p:sp>
      <p:sp>
        <p:nvSpPr>
          <p:cNvPr id="85" name="Google Shape;505;p2">
            <a:extLst>
              <a:ext uri="{FF2B5EF4-FFF2-40B4-BE49-F238E27FC236}">
                <a16:creationId xmlns:a16="http://schemas.microsoft.com/office/drawing/2014/main" id="{8B29F72C-D989-CA59-3DA8-B24AD7A49FC0}"/>
              </a:ext>
            </a:extLst>
          </p:cNvPr>
          <p:cNvSpPr txBox="1"/>
          <p:nvPr/>
        </p:nvSpPr>
        <p:spPr>
          <a:xfrm>
            <a:off x="5260487" y="3045923"/>
            <a:ext cx="373819" cy="16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</a:rPr>
              <a:t>23.8</a:t>
            </a: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dirty="0"/>
          </a:p>
        </p:txBody>
      </p:sp>
      <p:sp>
        <p:nvSpPr>
          <p:cNvPr id="86" name="Google Shape;488;p2">
            <a:extLst>
              <a:ext uri="{FF2B5EF4-FFF2-40B4-BE49-F238E27FC236}">
                <a16:creationId xmlns:a16="http://schemas.microsoft.com/office/drawing/2014/main" id="{2B192165-93C5-8E04-9C52-1E32398FD2EF}"/>
              </a:ext>
            </a:extLst>
          </p:cNvPr>
          <p:cNvSpPr txBox="1"/>
          <p:nvPr/>
        </p:nvSpPr>
        <p:spPr>
          <a:xfrm>
            <a:off x="5447396" y="2485430"/>
            <a:ext cx="37863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45.0%</a:t>
            </a:r>
            <a:endParaRPr dirty="0"/>
          </a:p>
        </p:txBody>
      </p:sp>
      <p:sp>
        <p:nvSpPr>
          <p:cNvPr id="87" name="Google Shape;488;p2">
            <a:extLst>
              <a:ext uri="{FF2B5EF4-FFF2-40B4-BE49-F238E27FC236}">
                <a16:creationId xmlns:a16="http://schemas.microsoft.com/office/drawing/2014/main" id="{0A2AFDCA-93CD-7392-366D-CEBEF2858ECB}"/>
              </a:ext>
            </a:extLst>
          </p:cNvPr>
          <p:cNvSpPr txBox="1"/>
          <p:nvPr/>
        </p:nvSpPr>
        <p:spPr>
          <a:xfrm>
            <a:off x="5686606" y="2497004"/>
            <a:ext cx="37863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43.9%</a:t>
            </a:r>
            <a:endParaRPr dirty="0"/>
          </a:p>
        </p:txBody>
      </p:sp>
      <p:sp>
        <p:nvSpPr>
          <p:cNvPr id="88" name="Google Shape;488;p2">
            <a:extLst>
              <a:ext uri="{FF2B5EF4-FFF2-40B4-BE49-F238E27FC236}">
                <a16:creationId xmlns:a16="http://schemas.microsoft.com/office/drawing/2014/main" id="{14538158-9EBA-020D-45FC-75DB76516BC4}"/>
              </a:ext>
            </a:extLst>
          </p:cNvPr>
          <p:cNvSpPr txBox="1"/>
          <p:nvPr/>
        </p:nvSpPr>
        <p:spPr>
          <a:xfrm>
            <a:off x="5875921" y="2641782"/>
            <a:ext cx="37863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38.2%</a:t>
            </a:r>
            <a:endParaRPr dirty="0"/>
          </a:p>
        </p:txBody>
      </p:sp>
      <p:sp>
        <p:nvSpPr>
          <p:cNvPr id="89" name="Google Shape;488;p2">
            <a:extLst>
              <a:ext uri="{FF2B5EF4-FFF2-40B4-BE49-F238E27FC236}">
                <a16:creationId xmlns:a16="http://schemas.microsoft.com/office/drawing/2014/main" id="{B5E9BEE6-249B-94E8-57A4-84421DD61C8F}"/>
              </a:ext>
            </a:extLst>
          </p:cNvPr>
          <p:cNvSpPr txBox="1"/>
          <p:nvPr/>
        </p:nvSpPr>
        <p:spPr>
          <a:xfrm>
            <a:off x="6062830" y="2582131"/>
            <a:ext cx="37863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40.8%</a:t>
            </a:r>
            <a:endParaRPr dirty="0"/>
          </a:p>
        </p:txBody>
      </p:sp>
      <p:sp>
        <p:nvSpPr>
          <p:cNvPr id="90" name="Google Shape;488;p2">
            <a:extLst>
              <a:ext uri="{FF2B5EF4-FFF2-40B4-BE49-F238E27FC236}">
                <a16:creationId xmlns:a16="http://schemas.microsoft.com/office/drawing/2014/main" id="{BF8C1C6B-D8CD-6BF2-4A96-E4FE1CF721EF}"/>
              </a:ext>
            </a:extLst>
          </p:cNvPr>
          <p:cNvSpPr txBox="1"/>
          <p:nvPr/>
        </p:nvSpPr>
        <p:spPr>
          <a:xfrm>
            <a:off x="7541684" y="3572859"/>
            <a:ext cx="37863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3.9%</a:t>
            </a:r>
            <a:endParaRPr dirty="0"/>
          </a:p>
        </p:txBody>
      </p:sp>
      <p:sp>
        <p:nvSpPr>
          <p:cNvPr id="91" name="Google Shape;516;p2">
            <a:extLst>
              <a:ext uri="{FF2B5EF4-FFF2-40B4-BE49-F238E27FC236}">
                <a16:creationId xmlns:a16="http://schemas.microsoft.com/office/drawing/2014/main" id="{A5023C5D-AD0B-6020-2A0E-8A5236CB7CD5}"/>
              </a:ext>
            </a:extLst>
          </p:cNvPr>
          <p:cNvSpPr txBox="1"/>
          <p:nvPr/>
        </p:nvSpPr>
        <p:spPr>
          <a:xfrm>
            <a:off x="6513349" y="3432695"/>
            <a:ext cx="336952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9.5%</a:t>
            </a:r>
            <a:endParaRPr dirty="0"/>
          </a:p>
        </p:txBody>
      </p:sp>
      <p:sp>
        <p:nvSpPr>
          <p:cNvPr id="92" name="Google Shape;516;p2">
            <a:extLst>
              <a:ext uri="{FF2B5EF4-FFF2-40B4-BE49-F238E27FC236}">
                <a16:creationId xmlns:a16="http://schemas.microsoft.com/office/drawing/2014/main" id="{A67A423A-978D-4456-0732-12B5F1C24D51}"/>
              </a:ext>
            </a:extLst>
          </p:cNvPr>
          <p:cNvSpPr txBox="1"/>
          <p:nvPr/>
        </p:nvSpPr>
        <p:spPr>
          <a:xfrm>
            <a:off x="7910306" y="3403167"/>
            <a:ext cx="363518" cy="16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10.0%</a:t>
            </a:r>
            <a:endParaRPr dirty="0"/>
          </a:p>
        </p:txBody>
      </p:sp>
      <p:sp>
        <p:nvSpPr>
          <p:cNvPr id="93" name="Google Shape;516;p2">
            <a:extLst>
              <a:ext uri="{FF2B5EF4-FFF2-40B4-BE49-F238E27FC236}">
                <a16:creationId xmlns:a16="http://schemas.microsoft.com/office/drawing/2014/main" id="{A78D44B2-45B5-B4E1-8595-0C85AB19914D}"/>
              </a:ext>
            </a:extLst>
          </p:cNvPr>
          <p:cNvSpPr txBox="1"/>
          <p:nvPr/>
        </p:nvSpPr>
        <p:spPr>
          <a:xfrm>
            <a:off x="8157327" y="3485803"/>
            <a:ext cx="363518" cy="16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6.8%</a:t>
            </a:r>
            <a:endParaRPr dirty="0"/>
          </a:p>
        </p:txBody>
      </p:sp>
      <p:sp>
        <p:nvSpPr>
          <p:cNvPr id="94" name="Google Shape;516;p2">
            <a:extLst>
              <a:ext uri="{FF2B5EF4-FFF2-40B4-BE49-F238E27FC236}">
                <a16:creationId xmlns:a16="http://schemas.microsoft.com/office/drawing/2014/main" id="{E3BC525E-3003-7CFA-0FD6-1581A16FA97A}"/>
              </a:ext>
            </a:extLst>
          </p:cNvPr>
          <p:cNvSpPr txBox="1"/>
          <p:nvPr/>
        </p:nvSpPr>
        <p:spPr>
          <a:xfrm>
            <a:off x="8349862" y="3580379"/>
            <a:ext cx="363518" cy="16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3.6%</a:t>
            </a:r>
            <a:endParaRPr dirty="0"/>
          </a:p>
        </p:txBody>
      </p:sp>
      <p:sp>
        <p:nvSpPr>
          <p:cNvPr id="95" name="Google Shape;516;p2">
            <a:extLst>
              <a:ext uri="{FF2B5EF4-FFF2-40B4-BE49-F238E27FC236}">
                <a16:creationId xmlns:a16="http://schemas.microsoft.com/office/drawing/2014/main" id="{4E1C00DE-C611-4BE8-5B0A-2B3525746F1A}"/>
              </a:ext>
            </a:extLst>
          </p:cNvPr>
          <p:cNvSpPr txBox="1"/>
          <p:nvPr/>
        </p:nvSpPr>
        <p:spPr>
          <a:xfrm>
            <a:off x="8539804" y="3542245"/>
            <a:ext cx="363518" cy="16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5.1%</a:t>
            </a:r>
            <a:endParaRPr dirty="0"/>
          </a:p>
        </p:txBody>
      </p:sp>
      <p:sp>
        <p:nvSpPr>
          <p:cNvPr id="96" name="Google Shape;516;p2">
            <a:extLst>
              <a:ext uri="{FF2B5EF4-FFF2-40B4-BE49-F238E27FC236}">
                <a16:creationId xmlns:a16="http://schemas.microsoft.com/office/drawing/2014/main" id="{E4C31124-9D9F-5290-8467-00BA6CD78AC4}"/>
              </a:ext>
            </a:extLst>
          </p:cNvPr>
          <p:cNvSpPr txBox="1"/>
          <p:nvPr/>
        </p:nvSpPr>
        <p:spPr>
          <a:xfrm>
            <a:off x="8994478" y="3678068"/>
            <a:ext cx="336952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0%</a:t>
            </a:r>
            <a:endParaRPr dirty="0"/>
          </a:p>
        </p:txBody>
      </p:sp>
      <p:sp>
        <p:nvSpPr>
          <p:cNvPr id="97" name="Google Shape;516;p2">
            <a:extLst>
              <a:ext uri="{FF2B5EF4-FFF2-40B4-BE49-F238E27FC236}">
                <a16:creationId xmlns:a16="http://schemas.microsoft.com/office/drawing/2014/main" id="{2B46EBF3-0805-97E2-D552-2FD5B65C0998}"/>
              </a:ext>
            </a:extLst>
          </p:cNvPr>
          <p:cNvSpPr txBox="1"/>
          <p:nvPr/>
        </p:nvSpPr>
        <p:spPr>
          <a:xfrm>
            <a:off x="9131385" y="3411142"/>
            <a:ext cx="363518" cy="16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10.0%</a:t>
            </a:r>
            <a:endParaRPr dirty="0"/>
          </a:p>
        </p:txBody>
      </p:sp>
      <p:sp>
        <p:nvSpPr>
          <p:cNvPr id="98" name="Google Shape;488;p2">
            <a:extLst>
              <a:ext uri="{FF2B5EF4-FFF2-40B4-BE49-F238E27FC236}">
                <a16:creationId xmlns:a16="http://schemas.microsoft.com/office/drawing/2014/main" id="{30B599D1-E580-80B0-5594-92C4D14E4D7C}"/>
              </a:ext>
            </a:extLst>
          </p:cNvPr>
          <p:cNvSpPr txBox="1"/>
          <p:nvPr/>
        </p:nvSpPr>
        <p:spPr>
          <a:xfrm>
            <a:off x="8764298" y="3602389"/>
            <a:ext cx="378630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2.8%</a:t>
            </a:r>
            <a:endParaRPr dirty="0"/>
          </a:p>
        </p:txBody>
      </p:sp>
      <p:sp>
        <p:nvSpPr>
          <p:cNvPr id="99" name="Google Shape;516;p2">
            <a:extLst>
              <a:ext uri="{FF2B5EF4-FFF2-40B4-BE49-F238E27FC236}">
                <a16:creationId xmlns:a16="http://schemas.microsoft.com/office/drawing/2014/main" id="{FBB066A1-A6A6-525E-692D-8FFD7C692ECA}"/>
              </a:ext>
            </a:extLst>
          </p:cNvPr>
          <p:cNvSpPr txBox="1"/>
          <p:nvPr/>
        </p:nvSpPr>
        <p:spPr>
          <a:xfrm>
            <a:off x="9770620" y="3542245"/>
            <a:ext cx="363518" cy="16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5.1%</a:t>
            </a:r>
            <a:endParaRPr dirty="0"/>
          </a:p>
        </p:txBody>
      </p:sp>
      <p:sp>
        <p:nvSpPr>
          <p:cNvPr id="100" name="Google Shape;516;p2">
            <a:extLst>
              <a:ext uri="{FF2B5EF4-FFF2-40B4-BE49-F238E27FC236}">
                <a16:creationId xmlns:a16="http://schemas.microsoft.com/office/drawing/2014/main" id="{3D357B58-0DF8-972F-67FF-DF6815270EA3}"/>
              </a:ext>
            </a:extLst>
          </p:cNvPr>
          <p:cNvSpPr txBox="1"/>
          <p:nvPr/>
        </p:nvSpPr>
        <p:spPr>
          <a:xfrm>
            <a:off x="9579124" y="3576388"/>
            <a:ext cx="363518" cy="16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3.6%</a:t>
            </a:r>
            <a:endParaRPr dirty="0"/>
          </a:p>
        </p:txBody>
      </p:sp>
      <p:sp>
        <p:nvSpPr>
          <p:cNvPr id="101" name="Google Shape;516;p2">
            <a:extLst>
              <a:ext uri="{FF2B5EF4-FFF2-40B4-BE49-F238E27FC236}">
                <a16:creationId xmlns:a16="http://schemas.microsoft.com/office/drawing/2014/main" id="{4612E6C0-D714-A929-6063-8F8C47528CF0}"/>
              </a:ext>
            </a:extLst>
          </p:cNvPr>
          <p:cNvSpPr txBox="1"/>
          <p:nvPr/>
        </p:nvSpPr>
        <p:spPr>
          <a:xfrm>
            <a:off x="9397365" y="3557273"/>
            <a:ext cx="363518" cy="16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4.5%</a:t>
            </a:r>
            <a:endParaRPr dirty="0"/>
          </a:p>
        </p:txBody>
      </p:sp>
      <p:sp>
        <p:nvSpPr>
          <p:cNvPr id="102" name="Google Shape;516;p2">
            <a:extLst>
              <a:ext uri="{FF2B5EF4-FFF2-40B4-BE49-F238E27FC236}">
                <a16:creationId xmlns:a16="http://schemas.microsoft.com/office/drawing/2014/main" id="{A38BBE78-B2CF-E476-1A82-FBA6D0A14014}"/>
              </a:ext>
            </a:extLst>
          </p:cNvPr>
          <p:cNvSpPr txBox="1"/>
          <p:nvPr/>
        </p:nvSpPr>
        <p:spPr>
          <a:xfrm>
            <a:off x="9984054" y="2248904"/>
            <a:ext cx="363518" cy="16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53.4%</a:t>
            </a:r>
            <a:endParaRPr dirty="0"/>
          </a:p>
        </p:txBody>
      </p:sp>
      <p:sp>
        <p:nvSpPr>
          <p:cNvPr id="103" name="Google Shape;516;p2">
            <a:extLst>
              <a:ext uri="{FF2B5EF4-FFF2-40B4-BE49-F238E27FC236}">
                <a16:creationId xmlns:a16="http://schemas.microsoft.com/office/drawing/2014/main" id="{38A74B41-920B-8FFD-97B2-98477C6098EC}"/>
              </a:ext>
            </a:extLst>
          </p:cNvPr>
          <p:cNvSpPr txBox="1"/>
          <p:nvPr/>
        </p:nvSpPr>
        <p:spPr>
          <a:xfrm>
            <a:off x="10171600" y="2532255"/>
            <a:ext cx="363518" cy="16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42.9%</a:t>
            </a:r>
            <a:endParaRPr dirty="0"/>
          </a:p>
        </p:txBody>
      </p:sp>
      <p:sp>
        <p:nvSpPr>
          <p:cNvPr id="104" name="Google Shape;516;p2">
            <a:extLst>
              <a:ext uri="{FF2B5EF4-FFF2-40B4-BE49-F238E27FC236}">
                <a16:creationId xmlns:a16="http://schemas.microsoft.com/office/drawing/2014/main" id="{294D7D81-96F2-8200-2E87-3D30505D9356}"/>
              </a:ext>
            </a:extLst>
          </p:cNvPr>
          <p:cNvSpPr txBox="1"/>
          <p:nvPr/>
        </p:nvSpPr>
        <p:spPr>
          <a:xfrm>
            <a:off x="10353359" y="2073880"/>
            <a:ext cx="363518" cy="16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60.0%</a:t>
            </a:r>
            <a:endParaRPr dirty="0"/>
          </a:p>
        </p:txBody>
      </p:sp>
      <p:sp>
        <p:nvSpPr>
          <p:cNvPr id="105" name="Google Shape;516;p2">
            <a:extLst>
              <a:ext uri="{FF2B5EF4-FFF2-40B4-BE49-F238E27FC236}">
                <a16:creationId xmlns:a16="http://schemas.microsoft.com/office/drawing/2014/main" id="{6F86FE8F-D5C7-5A8B-BB87-5E12FDC17192}"/>
              </a:ext>
            </a:extLst>
          </p:cNvPr>
          <p:cNvSpPr txBox="1"/>
          <p:nvPr/>
        </p:nvSpPr>
        <p:spPr>
          <a:xfrm>
            <a:off x="10604144" y="2091241"/>
            <a:ext cx="363518" cy="16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59.3%</a:t>
            </a:r>
            <a:endParaRPr dirty="0"/>
          </a:p>
        </p:txBody>
      </p:sp>
      <p:sp>
        <p:nvSpPr>
          <p:cNvPr id="106" name="Google Shape;516;p2">
            <a:extLst>
              <a:ext uri="{FF2B5EF4-FFF2-40B4-BE49-F238E27FC236}">
                <a16:creationId xmlns:a16="http://schemas.microsoft.com/office/drawing/2014/main" id="{8DFEFD5F-09EC-2200-29AE-765B6A8E8134}"/>
              </a:ext>
            </a:extLst>
          </p:cNvPr>
          <p:cNvSpPr txBox="1"/>
          <p:nvPr/>
        </p:nvSpPr>
        <p:spPr>
          <a:xfrm>
            <a:off x="10785903" y="1819087"/>
            <a:ext cx="363518" cy="16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68.5%</a:t>
            </a:r>
            <a:endParaRPr dirty="0"/>
          </a:p>
        </p:txBody>
      </p:sp>
      <p:sp>
        <p:nvSpPr>
          <p:cNvPr id="107" name="Google Shape;516;p2">
            <a:extLst>
              <a:ext uri="{FF2B5EF4-FFF2-40B4-BE49-F238E27FC236}">
                <a16:creationId xmlns:a16="http://schemas.microsoft.com/office/drawing/2014/main" id="{6F23778F-C041-EC55-F11A-789C8CC5BBE3}"/>
              </a:ext>
            </a:extLst>
          </p:cNvPr>
          <p:cNvSpPr txBox="1"/>
          <p:nvPr/>
        </p:nvSpPr>
        <p:spPr>
          <a:xfrm>
            <a:off x="10975579" y="1751829"/>
            <a:ext cx="363518" cy="16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71.9%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49E098-7298-DD90-B553-49D3481A3B6E}"/>
              </a:ext>
            </a:extLst>
          </p:cNvPr>
          <p:cNvSpPr txBox="1"/>
          <p:nvPr/>
        </p:nvSpPr>
        <p:spPr>
          <a:xfrm>
            <a:off x="253158" y="1937862"/>
            <a:ext cx="293825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600"/>
              </a:spcAft>
            </a:pPr>
            <a:r>
              <a:rPr lang="en-US" sz="1100" b="1" dirty="0">
                <a:solidFill>
                  <a:schemeClr val="tx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SUPPLEMENTARY FIGURE S7</a:t>
            </a:r>
            <a:r>
              <a:rPr lang="en-US" sz="11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Prevalence of </a:t>
            </a:r>
            <a:r>
              <a:rPr lang="en-US" sz="1100" b="1" i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ESR1</a:t>
            </a:r>
            <a:r>
              <a:rPr lang="en-US" sz="11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mut and PI3K/AKT pathway alterations detected in tissue specimens of HR(+)HER2(-) </a:t>
            </a:r>
            <a:r>
              <a:rPr lang="en-US" sz="1100" b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mBC</a:t>
            </a:r>
            <a:r>
              <a:rPr lang="en-US" sz="11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the first three metastatic lines of therapy collected prior to 2015 and collected in 2015 </a:t>
            </a:r>
            <a:r>
              <a:rPr lang="en-US" sz="1100" b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 later. </a:t>
            </a:r>
            <a:r>
              <a:rPr lang="en-US" sz="1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P-values are unadjusted.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</a:t>
            </a:r>
            <a:r>
              <a:rPr lang="en-US" sz="1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oss: homozygous copy loss; mut: mutation.</a:t>
            </a:r>
          </a:p>
        </p:txBody>
      </p:sp>
      <p:sp>
        <p:nvSpPr>
          <p:cNvPr id="5" name="Google Shape;568;p2">
            <a:extLst>
              <a:ext uri="{FF2B5EF4-FFF2-40B4-BE49-F238E27FC236}">
                <a16:creationId xmlns:a16="http://schemas.microsoft.com/office/drawing/2014/main" id="{7CBB9FB4-7EAA-CD0A-7D3A-2513C03D256A}"/>
              </a:ext>
            </a:extLst>
          </p:cNvPr>
          <p:cNvSpPr txBox="1"/>
          <p:nvPr/>
        </p:nvSpPr>
        <p:spPr>
          <a:xfrm>
            <a:off x="10115067" y="4345958"/>
            <a:ext cx="978153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*p &lt;0.05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**p &lt;0.01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***p &lt;0.001</a:t>
            </a:r>
            <a:endParaRPr/>
          </a:p>
        </p:txBody>
      </p:sp>
      <p:cxnSp>
        <p:nvCxnSpPr>
          <p:cNvPr id="32" name="Google Shape;596;p2">
            <a:extLst>
              <a:ext uri="{FF2B5EF4-FFF2-40B4-BE49-F238E27FC236}">
                <a16:creationId xmlns:a16="http://schemas.microsoft.com/office/drawing/2014/main" id="{C860472D-3F5D-183E-3BF0-CC4948C6033C}"/>
              </a:ext>
            </a:extLst>
          </p:cNvPr>
          <p:cNvCxnSpPr>
            <a:cxnSpLocks/>
            <a:endCxn id="50" idx="0"/>
          </p:cNvCxnSpPr>
          <p:nvPr/>
        </p:nvCxnSpPr>
        <p:spPr>
          <a:xfrm rot="5400000" flipH="1" flipV="1">
            <a:off x="3887334" y="3010549"/>
            <a:ext cx="641508" cy="377260"/>
          </a:xfrm>
          <a:prstGeom prst="bentConnector3">
            <a:avLst>
              <a:gd name="adj1" fmla="val 116756"/>
            </a:avLst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" name="Google Shape;597;p2">
            <a:extLst>
              <a:ext uri="{FF2B5EF4-FFF2-40B4-BE49-F238E27FC236}">
                <a16:creationId xmlns:a16="http://schemas.microsoft.com/office/drawing/2014/main" id="{8C8FD5F2-F13C-C754-0B5E-836011B3B448}"/>
              </a:ext>
            </a:extLst>
          </p:cNvPr>
          <p:cNvSpPr txBox="1"/>
          <p:nvPr/>
        </p:nvSpPr>
        <p:spPr>
          <a:xfrm flipV="1">
            <a:off x="3956876" y="2584234"/>
            <a:ext cx="372843" cy="20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**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" name="Google Shape;596;p2">
            <a:extLst>
              <a:ext uri="{FF2B5EF4-FFF2-40B4-BE49-F238E27FC236}">
                <a16:creationId xmlns:a16="http://schemas.microsoft.com/office/drawing/2014/main" id="{5808480A-0FC1-E907-47AB-6DDECA26354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469914" y="2941911"/>
            <a:ext cx="641508" cy="377260"/>
          </a:xfrm>
          <a:prstGeom prst="bentConnector3">
            <a:avLst>
              <a:gd name="adj1" fmla="val 116756"/>
            </a:avLst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8" name="Google Shape;597;p2">
            <a:extLst>
              <a:ext uri="{FF2B5EF4-FFF2-40B4-BE49-F238E27FC236}">
                <a16:creationId xmlns:a16="http://schemas.microsoft.com/office/drawing/2014/main" id="{DDEE68E0-7765-FC8A-C842-3600E036FAA2}"/>
              </a:ext>
            </a:extLst>
          </p:cNvPr>
          <p:cNvSpPr txBox="1"/>
          <p:nvPr/>
        </p:nvSpPr>
        <p:spPr>
          <a:xfrm flipV="1">
            <a:off x="4551193" y="2526073"/>
            <a:ext cx="372843" cy="20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***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9" name="Google Shape;596;p2">
            <a:extLst>
              <a:ext uri="{FF2B5EF4-FFF2-40B4-BE49-F238E27FC236}">
                <a16:creationId xmlns:a16="http://schemas.microsoft.com/office/drawing/2014/main" id="{3CAF5FC3-AE60-88F8-638D-1BEA3E241A27}"/>
              </a:ext>
            </a:extLst>
          </p:cNvPr>
          <p:cNvCxnSpPr>
            <a:cxnSpLocks/>
            <a:endCxn id="31" idx="0"/>
          </p:cNvCxnSpPr>
          <p:nvPr/>
        </p:nvCxnSpPr>
        <p:spPr>
          <a:xfrm rot="5400000" flipH="1" flipV="1">
            <a:off x="4448977" y="3066848"/>
            <a:ext cx="538780" cy="232660"/>
          </a:xfrm>
          <a:prstGeom prst="bentConnector3">
            <a:avLst>
              <a:gd name="adj1" fmla="val 118826"/>
            </a:avLst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2" name="Google Shape;597;p2">
            <a:extLst>
              <a:ext uri="{FF2B5EF4-FFF2-40B4-BE49-F238E27FC236}">
                <a16:creationId xmlns:a16="http://schemas.microsoft.com/office/drawing/2014/main" id="{C30028A8-62C2-3B8F-18F9-76BCCECE34ED}"/>
              </a:ext>
            </a:extLst>
          </p:cNvPr>
          <p:cNvSpPr txBox="1"/>
          <p:nvPr/>
        </p:nvSpPr>
        <p:spPr>
          <a:xfrm flipV="1">
            <a:off x="4491901" y="2645862"/>
            <a:ext cx="372843" cy="20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***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0774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aph of a number of cells&#10;&#10;Description automatically generated with medium confidence">
            <a:extLst>
              <a:ext uri="{FF2B5EF4-FFF2-40B4-BE49-F238E27FC236}">
                <a16:creationId xmlns:a16="http://schemas.microsoft.com/office/drawing/2014/main" id="{C9D77DFD-C7B8-F0FD-075C-575D7FF7F5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95" b="4720"/>
          <a:stretch/>
        </p:blipFill>
        <p:spPr>
          <a:xfrm>
            <a:off x="1260357" y="1837527"/>
            <a:ext cx="2216954" cy="3176174"/>
          </a:xfrm>
          <a:prstGeom prst="rect">
            <a:avLst/>
          </a:prstGeom>
        </p:spPr>
      </p:pic>
      <p:pic>
        <p:nvPicPr>
          <p:cNvPr id="5" name="Picture 4" descr="A graph of a number of cells&#10;&#10;Description automatically generated with medium confidence">
            <a:extLst>
              <a:ext uri="{FF2B5EF4-FFF2-40B4-BE49-F238E27FC236}">
                <a16:creationId xmlns:a16="http://schemas.microsoft.com/office/drawing/2014/main" id="{7ADF01BD-7193-6F5D-0E7E-B4B6F5D6A7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56" b="4330"/>
          <a:stretch/>
        </p:blipFill>
        <p:spPr>
          <a:xfrm>
            <a:off x="3661135" y="1837528"/>
            <a:ext cx="2259021" cy="3176174"/>
          </a:xfrm>
          <a:prstGeom prst="rect">
            <a:avLst/>
          </a:prstGeom>
        </p:spPr>
      </p:pic>
      <p:pic>
        <p:nvPicPr>
          <p:cNvPr id="6" name="Picture 5" descr="A graph of a number of cells&#10;&#10;Description automatically generated with medium confidence">
            <a:extLst>
              <a:ext uri="{FF2B5EF4-FFF2-40B4-BE49-F238E27FC236}">
                <a16:creationId xmlns:a16="http://schemas.microsoft.com/office/drawing/2014/main" id="{BF54D702-4E5F-F5A5-0CED-41F23161A59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48" b="4330"/>
          <a:stretch/>
        </p:blipFill>
        <p:spPr>
          <a:xfrm>
            <a:off x="5920156" y="1837527"/>
            <a:ext cx="2176299" cy="3176174"/>
          </a:xfrm>
          <a:prstGeom prst="rect">
            <a:avLst/>
          </a:prstGeom>
        </p:spPr>
      </p:pic>
      <p:pic>
        <p:nvPicPr>
          <p:cNvPr id="7" name="Picture 6" descr="A graph of a number of cells&#10;&#10;Description automatically generated with medium confidence">
            <a:extLst>
              <a:ext uri="{FF2B5EF4-FFF2-40B4-BE49-F238E27FC236}">
                <a16:creationId xmlns:a16="http://schemas.microsoft.com/office/drawing/2014/main" id="{0C8DDFA1-307A-9C88-18ED-9C74EAD9264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35"/>
          <a:stretch/>
        </p:blipFill>
        <p:spPr>
          <a:xfrm>
            <a:off x="8257195" y="1844298"/>
            <a:ext cx="3319949" cy="3169404"/>
          </a:xfrm>
          <a:prstGeom prst="rect">
            <a:avLst/>
          </a:prstGeom>
        </p:spPr>
      </p:pic>
      <p:sp>
        <p:nvSpPr>
          <p:cNvPr id="9" name="Google Shape;452;p1">
            <a:extLst>
              <a:ext uri="{FF2B5EF4-FFF2-40B4-BE49-F238E27FC236}">
                <a16:creationId xmlns:a16="http://schemas.microsoft.com/office/drawing/2014/main" id="{E61A3D01-FC6E-17B1-0D23-7BD46BAE2228}"/>
              </a:ext>
            </a:extLst>
          </p:cNvPr>
          <p:cNvSpPr txBox="1"/>
          <p:nvPr/>
        </p:nvSpPr>
        <p:spPr>
          <a:xfrm>
            <a:off x="4141656" y="1348994"/>
            <a:ext cx="1603445" cy="57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Patients with </a:t>
            </a:r>
            <a:r>
              <a:rPr lang="en-US" sz="105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LBx</a:t>
            </a:r>
            <a:r>
              <a:rPr lang="en-US" sz="105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collected at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1050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</a:t>
            </a:r>
            <a:r>
              <a:rPr lang="en-US" sz="105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line (n=288)</a:t>
            </a:r>
            <a:endParaRPr dirty="0"/>
          </a:p>
        </p:txBody>
      </p:sp>
      <p:sp>
        <p:nvSpPr>
          <p:cNvPr id="10" name="Google Shape;453;p1">
            <a:extLst>
              <a:ext uri="{FF2B5EF4-FFF2-40B4-BE49-F238E27FC236}">
                <a16:creationId xmlns:a16="http://schemas.microsoft.com/office/drawing/2014/main" id="{325FC49F-39F7-552C-823C-040BAD28A6A1}"/>
              </a:ext>
            </a:extLst>
          </p:cNvPr>
          <p:cNvSpPr txBox="1"/>
          <p:nvPr/>
        </p:nvSpPr>
        <p:spPr>
          <a:xfrm>
            <a:off x="6433198" y="1347631"/>
            <a:ext cx="1637129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Patients with </a:t>
            </a:r>
            <a:r>
              <a:rPr lang="en-US" sz="105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LBx</a:t>
            </a:r>
            <a:r>
              <a:rPr lang="en-US" sz="105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collected at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1050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</a:t>
            </a:r>
            <a:r>
              <a:rPr lang="en-US" sz="105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line (n=196*)</a:t>
            </a:r>
            <a:endParaRPr dirty="0"/>
          </a:p>
        </p:txBody>
      </p:sp>
      <p:sp>
        <p:nvSpPr>
          <p:cNvPr id="11" name="Google Shape;454;p1">
            <a:extLst>
              <a:ext uri="{FF2B5EF4-FFF2-40B4-BE49-F238E27FC236}">
                <a16:creationId xmlns:a16="http://schemas.microsoft.com/office/drawing/2014/main" id="{B7B3523C-5543-9156-135C-87EA55050C34}"/>
              </a:ext>
            </a:extLst>
          </p:cNvPr>
          <p:cNvSpPr txBox="1"/>
          <p:nvPr/>
        </p:nvSpPr>
        <p:spPr>
          <a:xfrm>
            <a:off x="8758424" y="1348994"/>
            <a:ext cx="1701172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Patients with </a:t>
            </a:r>
            <a:r>
              <a:rPr lang="en-US" sz="105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LBx</a:t>
            </a:r>
            <a:r>
              <a:rPr lang="en-US" sz="105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collected at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sz="1050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rd</a:t>
            </a:r>
            <a:r>
              <a:rPr lang="en-US" sz="105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line (n=119)</a:t>
            </a:r>
            <a:endParaRPr dirty="0"/>
          </a:p>
        </p:txBody>
      </p:sp>
      <p:sp>
        <p:nvSpPr>
          <p:cNvPr id="12" name="Google Shape;452;p1">
            <a:extLst>
              <a:ext uri="{FF2B5EF4-FFF2-40B4-BE49-F238E27FC236}">
                <a16:creationId xmlns:a16="http://schemas.microsoft.com/office/drawing/2014/main" id="{5A222CE5-CF99-EAC5-F10C-4AFCE381393A}"/>
              </a:ext>
            </a:extLst>
          </p:cNvPr>
          <p:cNvSpPr txBox="1"/>
          <p:nvPr/>
        </p:nvSpPr>
        <p:spPr>
          <a:xfrm>
            <a:off x="1749497" y="1360534"/>
            <a:ext cx="1671378" cy="57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 patients with </a:t>
            </a:r>
            <a:r>
              <a:rPr lang="en-US" sz="105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LBx</a:t>
            </a:r>
            <a:r>
              <a:rPr lang="en-US" sz="105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Metastasis site data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(n=1663)</a:t>
            </a:r>
            <a:endParaRPr dirty="0"/>
          </a:p>
        </p:txBody>
      </p:sp>
      <p:sp>
        <p:nvSpPr>
          <p:cNvPr id="13" name="Google Shape;439;p1">
            <a:extLst>
              <a:ext uri="{FF2B5EF4-FFF2-40B4-BE49-F238E27FC236}">
                <a16:creationId xmlns:a16="http://schemas.microsoft.com/office/drawing/2014/main" id="{5E046A75-AAC4-3218-6A8A-9795CA510F34}"/>
              </a:ext>
            </a:extLst>
          </p:cNvPr>
          <p:cNvSpPr txBox="1"/>
          <p:nvPr/>
        </p:nvSpPr>
        <p:spPr>
          <a:xfrm>
            <a:off x="1599594" y="4886139"/>
            <a:ext cx="1191352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Bone only</a:t>
            </a:r>
            <a:endParaRPr sz="9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(n=</a:t>
            </a:r>
            <a:r>
              <a:rPr lang="en-US" sz="900" dirty="0">
                <a:solidFill>
                  <a:schemeClr val="dk1"/>
                </a:solidFill>
              </a:rPr>
              <a:t>636</a:t>
            </a: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900" dirty="0"/>
          </a:p>
        </p:txBody>
      </p:sp>
      <p:sp>
        <p:nvSpPr>
          <p:cNvPr id="14" name="Google Shape;439;p1">
            <a:extLst>
              <a:ext uri="{FF2B5EF4-FFF2-40B4-BE49-F238E27FC236}">
                <a16:creationId xmlns:a16="http://schemas.microsoft.com/office/drawing/2014/main" id="{2956FD72-52BD-4559-A803-C750F1602FF0}"/>
              </a:ext>
            </a:extLst>
          </p:cNvPr>
          <p:cNvSpPr txBox="1"/>
          <p:nvPr/>
        </p:nvSpPr>
        <p:spPr>
          <a:xfrm>
            <a:off x="2389413" y="4886138"/>
            <a:ext cx="1191352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Visceral</a:t>
            </a:r>
            <a:endParaRPr sz="9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(n=1,027)</a:t>
            </a:r>
            <a:endParaRPr sz="900" dirty="0"/>
          </a:p>
        </p:txBody>
      </p:sp>
      <p:sp>
        <p:nvSpPr>
          <p:cNvPr id="15" name="Google Shape;439;p1">
            <a:extLst>
              <a:ext uri="{FF2B5EF4-FFF2-40B4-BE49-F238E27FC236}">
                <a16:creationId xmlns:a16="http://schemas.microsoft.com/office/drawing/2014/main" id="{8DF9A4A3-2D6A-D728-ED40-A25E8F493538}"/>
              </a:ext>
            </a:extLst>
          </p:cNvPr>
          <p:cNvSpPr txBox="1"/>
          <p:nvPr/>
        </p:nvSpPr>
        <p:spPr>
          <a:xfrm>
            <a:off x="4019355" y="4886139"/>
            <a:ext cx="1191352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Bone only</a:t>
            </a:r>
            <a:endParaRPr sz="9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(n=</a:t>
            </a:r>
            <a:r>
              <a:rPr lang="en-US" sz="900" dirty="0">
                <a:solidFill>
                  <a:schemeClr val="dk1"/>
                </a:solidFill>
              </a:rPr>
              <a:t>88</a:t>
            </a: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900" dirty="0"/>
          </a:p>
        </p:txBody>
      </p:sp>
      <p:sp>
        <p:nvSpPr>
          <p:cNvPr id="16" name="Google Shape;439;p1">
            <a:extLst>
              <a:ext uri="{FF2B5EF4-FFF2-40B4-BE49-F238E27FC236}">
                <a16:creationId xmlns:a16="http://schemas.microsoft.com/office/drawing/2014/main" id="{A1DA35F5-B80E-4C3A-7262-113ECC4799D1}"/>
              </a:ext>
            </a:extLst>
          </p:cNvPr>
          <p:cNvSpPr txBox="1"/>
          <p:nvPr/>
        </p:nvSpPr>
        <p:spPr>
          <a:xfrm>
            <a:off x="4809174" y="4886138"/>
            <a:ext cx="1191352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Visceral</a:t>
            </a:r>
            <a:endParaRPr sz="9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(n=200)</a:t>
            </a:r>
            <a:endParaRPr sz="900" dirty="0"/>
          </a:p>
        </p:txBody>
      </p:sp>
      <p:sp>
        <p:nvSpPr>
          <p:cNvPr id="17" name="Google Shape;439;p1">
            <a:extLst>
              <a:ext uri="{FF2B5EF4-FFF2-40B4-BE49-F238E27FC236}">
                <a16:creationId xmlns:a16="http://schemas.microsoft.com/office/drawing/2014/main" id="{210E2787-DC57-798B-20FB-1FFDD1593A82}"/>
              </a:ext>
            </a:extLst>
          </p:cNvPr>
          <p:cNvSpPr txBox="1"/>
          <p:nvPr/>
        </p:nvSpPr>
        <p:spPr>
          <a:xfrm>
            <a:off x="6290339" y="4886139"/>
            <a:ext cx="1191352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Bone only</a:t>
            </a:r>
            <a:endParaRPr sz="9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(n=64)</a:t>
            </a:r>
            <a:endParaRPr sz="900" dirty="0"/>
          </a:p>
        </p:txBody>
      </p:sp>
      <p:sp>
        <p:nvSpPr>
          <p:cNvPr id="18" name="Google Shape;439;p1">
            <a:extLst>
              <a:ext uri="{FF2B5EF4-FFF2-40B4-BE49-F238E27FC236}">
                <a16:creationId xmlns:a16="http://schemas.microsoft.com/office/drawing/2014/main" id="{A7ED599B-33E1-D31F-1292-4AF55234E3CA}"/>
              </a:ext>
            </a:extLst>
          </p:cNvPr>
          <p:cNvSpPr txBox="1"/>
          <p:nvPr/>
        </p:nvSpPr>
        <p:spPr>
          <a:xfrm>
            <a:off x="7080158" y="4886138"/>
            <a:ext cx="1191352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Visceral</a:t>
            </a:r>
            <a:endParaRPr sz="9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(n=196)</a:t>
            </a:r>
            <a:endParaRPr sz="900" dirty="0"/>
          </a:p>
        </p:txBody>
      </p:sp>
      <p:sp>
        <p:nvSpPr>
          <p:cNvPr id="19" name="Google Shape;439;p1">
            <a:extLst>
              <a:ext uri="{FF2B5EF4-FFF2-40B4-BE49-F238E27FC236}">
                <a16:creationId xmlns:a16="http://schemas.microsoft.com/office/drawing/2014/main" id="{5F623087-B307-81B8-793C-D35A2BB26A4E}"/>
              </a:ext>
            </a:extLst>
          </p:cNvPr>
          <p:cNvSpPr txBox="1"/>
          <p:nvPr/>
        </p:nvSpPr>
        <p:spPr>
          <a:xfrm>
            <a:off x="8645066" y="4886139"/>
            <a:ext cx="1191352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Bone only</a:t>
            </a:r>
            <a:endParaRPr sz="9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(n=23)</a:t>
            </a:r>
            <a:endParaRPr sz="900" dirty="0"/>
          </a:p>
        </p:txBody>
      </p:sp>
      <p:sp>
        <p:nvSpPr>
          <p:cNvPr id="20" name="Google Shape;439;p1">
            <a:extLst>
              <a:ext uri="{FF2B5EF4-FFF2-40B4-BE49-F238E27FC236}">
                <a16:creationId xmlns:a16="http://schemas.microsoft.com/office/drawing/2014/main" id="{5DAE5085-80A2-1E18-8416-47A2F3A8C3E6}"/>
              </a:ext>
            </a:extLst>
          </p:cNvPr>
          <p:cNvSpPr txBox="1"/>
          <p:nvPr/>
        </p:nvSpPr>
        <p:spPr>
          <a:xfrm>
            <a:off x="9434885" y="4886138"/>
            <a:ext cx="1191352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Visceral</a:t>
            </a:r>
            <a:endParaRPr sz="9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(n=96)</a:t>
            </a:r>
            <a:endParaRPr sz="900" dirty="0"/>
          </a:p>
        </p:txBody>
      </p:sp>
      <p:sp>
        <p:nvSpPr>
          <p:cNvPr id="21" name="Google Shape;477;p1">
            <a:extLst>
              <a:ext uri="{FF2B5EF4-FFF2-40B4-BE49-F238E27FC236}">
                <a16:creationId xmlns:a16="http://schemas.microsoft.com/office/drawing/2014/main" id="{0B0C2602-0D25-EB67-0E26-0311DD81ED21}"/>
              </a:ext>
            </a:extLst>
          </p:cNvPr>
          <p:cNvSpPr txBox="1"/>
          <p:nvPr/>
        </p:nvSpPr>
        <p:spPr>
          <a:xfrm>
            <a:off x="362025" y="5497466"/>
            <a:ext cx="11277001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en-US" sz="1100" b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SUPPLEMENTARY FIGURE S8: </a:t>
            </a:r>
            <a:r>
              <a:rPr lang="en-US" sz="1100" b="1" dirty="0" err="1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ctDNA</a:t>
            </a:r>
            <a:r>
              <a:rPr lang="en-US" sz="1100" b="1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TF distribution in patient with bone-only metastasis vs. visceral (with or without bone) metastasis. 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All patients with </a:t>
            </a:r>
            <a:r>
              <a:rPr lang="en-US" sz="1100" dirty="0" err="1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LBx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and metastasis site data (A); Patients with </a:t>
            </a:r>
            <a:r>
              <a:rPr lang="en-US" sz="1100" dirty="0" err="1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LBx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collected at 1</a:t>
            </a:r>
            <a:r>
              <a:rPr lang="en-US" sz="1100" baseline="300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st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line (B), at 2</a:t>
            </a:r>
            <a:r>
              <a:rPr lang="en-US" sz="1100" baseline="300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nd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line (C), and at 3</a:t>
            </a:r>
            <a:r>
              <a:rPr lang="en-US" sz="1100" baseline="300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rd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line (D).</a:t>
            </a:r>
            <a:r>
              <a:rPr lang="en-US" sz="1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P-values for the comparison of samples with </a:t>
            </a:r>
            <a:r>
              <a:rPr lang="en-US" sz="11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ctDNA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TF &lt;1% vs. ctDNA TF &gt;=1%.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  <a:r>
              <a:rPr lang="en-US" sz="1100" dirty="0" err="1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ctDNA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TF: circular tumor DNA tumor 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fraction; </a:t>
            </a:r>
            <a:r>
              <a:rPr lang="en-US" sz="11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LBx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: liquid biopsy. *1 patients with </a:t>
            </a:r>
            <a:r>
              <a:rPr lang="en-US" sz="11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LBx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 collected at 2</a:t>
            </a:r>
            <a:r>
              <a:rPr lang="en-US" sz="1100" baseline="300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nd</a:t>
            </a:r>
            <a:r>
              <a:rPr lang="en-US" sz="11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 line but with metastasis site data missing.</a:t>
            </a:r>
            <a:endParaRPr sz="11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Google Shape;474;p1">
            <a:extLst>
              <a:ext uri="{FF2B5EF4-FFF2-40B4-BE49-F238E27FC236}">
                <a16:creationId xmlns:a16="http://schemas.microsoft.com/office/drawing/2014/main" id="{F8709317-5F26-F56B-CA65-6184EDB2838F}"/>
              </a:ext>
            </a:extLst>
          </p:cNvPr>
          <p:cNvSpPr txBox="1"/>
          <p:nvPr/>
        </p:nvSpPr>
        <p:spPr>
          <a:xfrm>
            <a:off x="1260357" y="973623"/>
            <a:ext cx="56618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(A)</a:t>
            </a:r>
            <a:endParaRPr dirty="0"/>
          </a:p>
        </p:txBody>
      </p:sp>
      <p:sp>
        <p:nvSpPr>
          <p:cNvPr id="23" name="Google Shape;474;p1">
            <a:extLst>
              <a:ext uri="{FF2B5EF4-FFF2-40B4-BE49-F238E27FC236}">
                <a16:creationId xmlns:a16="http://schemas.microsoft.com/office/drawing/2014/main" id="{33C36BFF-AA01-1891-CE2A-6E35CF8788E0}"/>
              </a:ext>
            </a:extLst>
          </p:cNvPr>
          <p:cNvSpPr txBox="1"/>
          <p:nvPr/>
        </p:nvSpPr>
        <p:spPr>
          <a:xfrm>
            <a:off x="3590639" y="973623"/>
            <a:ext cx="56618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(B)</a:t>
            </a:r>
            <a:endParaRPr dirty="0"/>
          </a:p>
        </p:txBody>
      </p:sp>
      <p:sp>
        <p:nvSpPr>
          <p:cNvPr id="24" name="Google Shape;474;p1">
            <a:extLst>
              <a:ext uri="{FF2B5EF4-FFF2-40B4-BE49-F238E27FC236}">
                <a16:creationId xmlns:a16="http://schemas.microsoft.com/office/drawing/2014/main" id="{D1478C38-32DA-3931-217E-131830C676FF}"/>
              </a:ext>
            </a:extLst>
          </p:cNvPr>
          <p:cNvSpPr txBox="1"/>
          <p:nvPr/>
        </p:nvSpPr>
        <p:spPr>
          <a:xfrm>
            <a:off x="5812909" y="973623"/>
            <a:ext cx="56618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(C)</a:t>
            </a:r>
            <a:endParaRPr dirty="0"/>
          </a:p>
        </p:txBody>
      </p:sp>
      <p:sp>
        <p:nvSpPr>
          <p:cNvPr id="25" name="Google Shape;474;p1">
            <a:extLst>
              <a:ext uri="{FF2B5EF4-FFF2-40B4-BE49-F238E27FC236}">
                <a16:creationId xmlns:a16="http://schemas.microsoft.com/office/drawing/2014/main" id="{C89F6E7B-96FA-BD95-0461-1C8F578D2882}"/>
              </a:ext>
            </a:extLst>
          </p:cNvPr>
          <p:cNvSpPr txBox="1"/>
          <p:nvPr/>
        </p:nvSpPr>
        <p:spPr>
          <a:xfrm>
            <a:off x="8167201" y="976404"/>
            <a:ext cx="56618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(D)</a:t>
            </a:r>
            <a:endParaRPr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63D7BD0-3391-6530-1863-4D46883C332E}"/>
              </a:ext>
            </a:extLst>
          </p:cNvPr>
          <p:cNvSpPr txBox="1"/>
          <p:nvPr/>
        </p:nvSpPr>
        <p:spPr>
          <a:xfrm>
            <a:off x="2058235" y="5210517"/>
            <a:ext cx="10102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P-value=0.885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734ABE0-B0A7-7702-2B5A-9774C20CCBE3}"/>
              </a:ext>
            </a:extLst>
          </p:cNvPr>
          <p:cNvSpPr txBox="1"/>
          <p:nvPr/>
        </p:nvSpPr>
        <p:spPr>
          <a:xfrm>
            <a:off x="4790645" y="5189858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P=1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816DC56-851F-717D-008F-D16B275B6A7F}"/>
              </a:ext>
            </a:extLst>
          </p:cNvPr>
          <p:cNvSpPr txBox="1"/>
          <p:nvPr/>
        </p:nvSpPr>
        <p:spPr>
          <a:xfrm>
            <a:off x="6920581" y="5189857"/>
            <a:ext cx="66236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P=0.173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3A401D1-5AF9-F735-C3EF-AC185B7177B7}"/>
              </a:ext>
            </a:extLst>
          </p:cNvPr>
          <p:cNvSpPr txBox="1"/>
          <p:nvPr/>
        </p:nvSpPr>
        <p:spPr>
          <a:xfrm>
            <a:off x="9277829" y="5213192"/>
            <a:ext cx="66236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P=0.058</a:t>
            </a:r>
          </a:p>
        </p:txBody>
      </p:sp>
    </p:spTree>
    <p:extLst>
      <p:ext uri="{BB962C8B-B14F-4D97-AF65-F5344CB8AC3E}">
        <p14:creationId xmlns:p14="http://schemas.microsoft.com/office/powerpoint/2010/main" val="2776125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2400</Words>
  <Application>Microsoft Macintosh PowerPoint</Application>
  <PresentationFormat>Widescreen</PresentationFormat>
  <Paragraphs>365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 Display</vt:lpstr>
      <vt:lpstr>Montserrat</vt:lpstr>
      <vt:lpstr>Aptos</vt:lpstr>
      <vt:lpstr>Arial</vt:lpstr>
      <vt:lpstr>Calibri</vt:lpstr>
      <vt:lpstr>Office Theme</vt:lpstr>
      <vt:lpstr>SUPPLEMENTARY FIGURES AND TABLES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Ryon Graf</dc:creator>
  <cp:lastModifiedBy>Julia Quintanilha</cp:lastModifiedBy>
  <cp:revision>3</cp:revision>
  <dcterms:created xsi:type="dcterms:W3CDTF">2020-10-26T18:38:31Z</dcterms:created>
  <dcterms:modified xsi:type="dcterms:W3CDTF">2024-04-16T12:42:46Z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0x0101008BD069CA59325E40A41A47408702D800</vt:lpwstr>
  </property>
</Properties>
</file>