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40" r:id="rId2"/>
    <p:sldId id="263" r:id="rId3"/>
    <p:sldId id="338" r:id="rId4"/>
    <p:sldId id="265" r:id="rId5"/>
    <p:sldId id="342" r:id="rId6"/>
    <p:sldId id="343" r:id="rId7"/>
    <p:sldId id="344" r:id="rId8"/>
    <p:sldId id="345" r:id="rId9"/>
    <p:sldId id="348" r:id="rId10"/>
    <p:sldId id="346" r:id="rId11"/>
    <p:sldId id="349" r:id="rId12"/>
    <p:sldId id="347" r:id="rId13"/>
    <p:sldId id="351" r:id="rId1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87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10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21ACE-2969-48A1-B709-3CA1DE5EE7DF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2D797-BFC8-4726-A979-E7E67370588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3859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 err="1"/>
              <a:t>Supplementary</a:t>
            </a:r>
            <a:r>
              <a:rPr lang="pt-PT" dirty="0"/>
              <a:t> Fig.1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2D797-BFC8-4726-A979-E7E67370588E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5902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 err="1"/>
              <a:t>Supplementary</a:t>
            </a:r>
            <a:r>
              <a:rPr lang="pt-PT" dirty="0"/>
              <a:t> Fig.2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72D797-BFC8-4726-A979-E7E67370588E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0482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E9BAF-487B-3407-E40C-132BA34B2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4E28C38E-DD4B-154D-CCC5-2967190FC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76A0DB0-DCDC-1C88-FF4D-CAABDC930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879C0A3-D0E9-F423-337E-61CFD9789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409FB-0E75-4E2C-9A83-37681BDCD02E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5885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9C830-A44C-D51F-1666-32863811D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2FB02DA-D86E-F4FF-3823-F92EA94CCE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B47B5F8-7920-4FA3-747D-1724EE7B8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67712F6-784A-A79A-6179-62B5B11194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409FB-0E75-4E2C-9A83-37681BDCD02E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4685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267E7-E618-21D9-FAF8-1D556792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F7AC4C3D-31D7-DCDC-49E6-EC11D29365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1B0CBE3-7992-EBB4-1257-B9A354D54D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D06ABBF-2E35-8A83-E2DE-EE886E3DFA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409FB-0E75-4E2C-9A83-37681BDCD02E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4629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0C7E4-BC15-36AC-AC7A-CDBDBF5FE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38903D95-8A58-BD43-EBF8-370924877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516A8A3F-6D96-1348-0DA1-BE00A515B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F1E3A8F-7438-9CCF-4BB6-C3A8224C1C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409FB-0E75-4E2C-9A83-37681BDCD02E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444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FA5C5-4DCA-6DA6-3273-BDADDF86F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DD60D61C-F943-B412-CEEF-AC3B53F6A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1F05AD76-2CB6-6D8C-72EF-DF1129055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7B24345-799E-444E-CBAC-724F182EF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409FB-0E75-4E2C-9A83-37681BDCD02E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642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C39D4-48CE-9B94-CFE0-3D5C67855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272E37F6-3CB4-7802-54E2-A4F7AEC5D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A90845F5-7CBA-39D7-65E4-F1A8768F0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77F9055-1CFD-8ECC-78C3-846667630F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409FB-0E75-4E2C-9A83-37681BDCD02E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7316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51FC2-8227-6699-3148-43B7E9F8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A66AED4-50D9-1254-6600-C80ADA60C1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040AD4B-3A2B-7CF7-233F-2DA76DF4A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D92DB6C-5FD0-60E0-0C42-A81043523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409FB-0E75-4E2C-9A83-37681BDCD02E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9553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A78A6-E078-44A7-B409-56CDC0E06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2E4D13-5F13-3B14-D8AE-58A67F58BE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2B10413-BB15-2B95-5012-033CE9126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024BDE7-DBBF-D1C5-02D6-DB28CF446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0DDE51B-EC96-687B-15E0-FE61193C9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8051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759118-DB41-5474-DE52-73A15FEE6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BF9DA25-418A-F2EC-2EE5-4E3060C8F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D889177-98FB-8047-2335-C2A89AC4A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FE4696F-5D02-C586-3669-08289828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5BB40D9-D457-24B0-6334-6B06AFF69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832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25AAB8-30B9-269B-8850-884244834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6A5CE63-01B9-1157-4F41-8C0E6EBCF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FA8B5EA-2A68-F234-5303-E639635F3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34D9156-54A1-D73F-EF4E-E8A251D54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D41DA32-9212-F1A4-010D-3136C967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791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629ABE-D9A8-3613-1B67-000D2D84D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0C19790-469A-B466-ACDE-23BFADD425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BC013195-920A-7ED6-C018-3813F6B39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4A24193-E866-EC64-97BA-C4F8D7D81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F698031-0ED4-30D7-1BDE-77C9E8BC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4B8EC2E-AF16-23FA-31F9-60768C681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613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F23C3-65DE-4C8D-1DBB-D640C688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0765420-4830-101B-336D-352CB4B9C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E91CE91-2B28-8762-A021-9A7B63373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522690DF-37EF-1677-FA66-A4127FD19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D7B8E752-8299-DCFB-6E0B-8DEAFCBA3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D8586A70-9A97-8353-720D-2C52F3B5B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E4D43D76-1F1C-A345-EBE6-FED934E20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C83AC961-4733-8D8B-F053-F380490FB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634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AA7C10-37E6-FE2A-39BB-C698CE271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61141E62-FAED-B0EE-E782-A92B51313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32F9D87-86C8-0128-C146-F48BFF3B7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FCABDB4-F390-D04C-D86A-CF4DC17A3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6347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D8A7EA3-D23B-3156-63ED-8D0510814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9C7632C7-5624-2582-5FB0-CCCC4D490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D5F703C-209A-0239-D412-E79F32941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112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D7E80-69FD-2B88-B591-652F92D53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F45993A-D144-0D03-5136-D9EC17701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84AFF59-D5C3-EBB3-2CD2-2DB54F8C5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EF53873-3C0F-CC78-7B4F-E5FE69B41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AFE06E1-3037-BCDD-0BDD-1D5CFF4ED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E31C141-230F-3A50-A8A9-7428FF5BA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052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50E47-05C4-5B76-67A2-5ABD72FFF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87894C5E-53D9-4F50-891B-565CA26FB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DBC3C46-A11C-7DCB-5A74-61974F805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B32E040-A6A3-512F-5597-9063C1AF9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DA48B48-C7AD-9487-11FC-C94682BA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FE2A851-CDBF-106D-789E-95B31274E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97663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85B3B2-3618-580F-B051-EE7CF03E6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D023C27-4CA3-CEAB-D192-F27880A12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22E886D-32BA-4803-4426-3344C5A85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67E0B63-EBF8-5F91-4914-8F685E232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F72562F-EF1D-289D-3F20-9F97E25A9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0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471FB9-C6A7-7381-34BF-85370D4EEE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1DD44DA-74ED-8F8F-8BFE-18D291DC0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CF6B315-98E1-78DC-1B78-8779765B9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32FABF3-C95F-5EC8-C108-315824FE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D27E8B5-370F-1952-687C-AB5E75373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327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9FD504D-9228-ED8E-0561-45CE8FB9A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5283792-885B-1A4A-42DF-ED219DC35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DCA9A38-0DA2-0C13-D6E6-5AD434128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F783F-1E4F-4DAE-A30C-0601A961A0C6}" type="datetimeFigureOut">
              <a:rPr lang="pt-PT" smtClean="0"/>
              <a:t>24/01/2025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5E6EF62-E2EF-952F-BBD4-274F9DAE29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0DA4587-8203-CC68-A4A0-93C5ECFF31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6808C-A61F-4A33-B9DB-F7385A0C981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3251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openxmlformats.org/officeDocument/2006/relationships/image" Target="../media/image18.jpg"/><Relationship Id="rId18" Type="http://schemas.openxmlformats.org/officeDocument/2006/relationships/image" Target="../media/image23.jpg"/><Relationship Id="rId3" Type="http://schemas.openxmlformats.org/officeDocument/2006/relationships/image" Target="../media/image9.emf"/><Relationship Id="rId7" Type="http://schemas.openxmlformats.org/officeDocument/2006/relationships/image" Target="../media/image12.jpg"/><Relationship Id="rId12" Type="http://schemas.openxmlformats.org/officeDocument/2006/relationships/image" Target="../media/image17.jpg"/><Relationship Id="rId17" Type="http://schemas.openxmlformats.org/officeDocument/2006/relationships/image" Target="../media/image22.jpg"/><Relationship Id="rId2" Type="http://schemas.openxmlformats.org/officeDocument/2006/relationships/oleObject" Target="../embeddings/oleObject2.bin"/><Relationship Id="rId16" Type="http://schemas.openxmlformats.org/officeDocument/2006/relationships/image" Target="../media/image21.jpg"/><Relationship Id="rId20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emf"/><Relationship Id="rId15" Type="http://schemas.openxmlformats.org/officeDocument/2006/relationships/image" Target="../media/image20.jpg"/><Relationship Id="rId10" Type="http://schemas.openxmlformats.org/officeDocument/2006/relationships/image" Target="../media/image15.jpg"/><Relationship Id="rId19" Type="http://schemas.openxmlformats.org/officeDocument/2006/relationships/image" Target="../media/image24.jp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4.jpg"/><Relationship Id="rId14" Type="http://schemas.openxmlformats.org/officeDocument/2006/relationships/image" Target="../media/image1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8FE56-3B72-E996-F312-57A1FFF06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69">
            <a:extLst>
              <a:ext uri="{FF2B5EF4-FFF2-40B4-BE49-F238E27FC236}">
                <a16:creationId xmlns:a16="http://schemas.microsoft.com/office/drawing/2014/main" id="{88276CE8-3A48-3AA6-F78B-BAB15926EBB4}"/>
              </a:ext>
            </a:extLst>
          </p:cNvPr>
          <p:cNvSpPr txBox="1"/>
          <p:nvPr/>
        </p:nvSpPr>
        <p:spPr>
          <a:xfrm>
            <a:off x="7418850" y="0"/>
            <a:ext cx="525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(b)</a:t>
            </a:r>
          </a:p>
        </p:txBody>
      </p:sp>
      <p:sp>
        <p:nvSpPr>
          <p:cNvPr id="54" name="CaixaDeTexto 169">
            <a:extLst>
              <a:ext uri="{FF2B5EF4-FFF2-40B4-BE49-F238E27FC236}">
                <a16:creationId xmlns:a16="http://schemas.microsoft.com/office/drawing/2014/main" id="{876FA889-563D-2155-5354-823E13E0DE9E}"/>
              </a:ext>
            </a:extLst>
          </p:cNvPr>
          <p:cNvSpPr txBox="1"/>
          <p:nvPr/>
        </p:nvSpPr>
        <p:spPr>
          <a:xfrm>
            <a:off x="0" y="0"/>
            <a:ext cx="525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(a)</a:t>
            </a:r>
          </a:p>
        </p:txBody>
      </p:sp>
      <p:sp>
        <p:nvSpPr>
          <p:cNvPr id="55" name="CaixaDeTexto 169">
            <a:extLst>
              <a:ext uri="{FF2B5EF4-FFF2-40B4-BE49-F238E27FC236}">
                <a16:creationId xmlns:a16="http://schemas.microsoft.com/office/drawing/2014/main" id="{C1294B67-D3D2-CC07-F225-05F2FA33EB06}"/>
              </a:ext>
            </a:extLst>
          </p:cNvPr>
          <p:cNvSpPr txBox="1"/>
          <p:nvPr/>
        </p:nvSpPr>
        <p:spPr>
          <a:xfrm>
            <a:off x="910760" y="189625"/>
            <a:ext cx="158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/>
              <a:t>Proteostat</a:t>
            </a:r>
            <a:endParaRPr lang="pt-PT" b="1" dirty="0"/>
          </a:p>
        </p:txBody>
      </p:sp>
      <p:sp>
        <p:nvSpPr>
          <p:cNvPr id="56" name="CaixaDeTexto 169">
            <a:extLst>
              <a:ext uri="{FF2B5EF4-FFF2-40B4-BE49-F238E27FC236}">
                <a16:creationId xmlns:a16="http://schemas.microsoft.com/office/drawing/2014/main" id="{BC7141A1-E7AF-83ED-B687-9DC2DE5AFC2C}"/>
              </a:ext>
            </a:extLst>
          </p:cNvPr>
          <p:cNvSpPr txBox="1"/>
          <p:nvPr/>
        </p:nvSpPr>
        <p:spPr>
          <a:xfrm>
            <a:off x="3118562" y="189625"/>
            <a:ext cx="158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DAPI</a:t>
            </a:r>
          </a:p>
        </p:txBody>
      </p:sp>
      <p:sp>
        <p:nvSpPr>
          <p:cNvPr id="57" name="CaixaDeTexto 169">
            <a:extLst>
              <a:ext uri="{FF2B5EF4-FFF2-40B4-BE49-F238E27FC236}">
                <a16:creationId xmlns:a16="http://schemas.microsoft.com/office/drawing/2014/main" id="{068294CB-3D69-8281-2746-F9B9B89A6D86}"/>
              </a:ext>
            </a:extLst>
          </p:cNvPr>
          <p:cNvSpPr txBox="1"/>
          <p:nvPr/>
        </p:nvSpPr>
        <p:spPr>
          <a:xfrm>
            <a:off x="5323850" y="189625"/>
            <a:ext cx="158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/>
              <a:t>Merge</a:t>
            </a:r>
            <a:endParaRPr lang="pt-PT" b="1" dirty="0"/>
          </a:p>
        </p:txBody>
      </p:sp>
      <p:sp>
        <p:nvSpPr>
          <p:cNvPr id="58" name="CaixaDeTexto 169">
            <a:extLst>
              <a:ext uri="{FF2B5EF4-FFF2-40B4-BE49-F238E27FC236}">
                <a16:creationId xmlns:a16="http://schemas.microsoft.com/office/drawing/2014/main" id="{5E636FE1-5155-B78B-37B5-E2B3A8BA2800}"/>
              </a:ext>
            </a:extLst>
          </p:cNvPr>
          <p:cNvSpPr txBox="1"/>
          <p:nvPr/>
        </p:nvSpPr>
        <p:spPr>
          <a:xfrm rot="16200000">
            <a:off x="-218902" y="1045259"/>
            <a:ext cx="1273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Control</a:t>
            </a:r>
          </a:p>
        </p:txBody>
      </p:sp>
      <p:sp>
        <p:nvSpPr>
          <p:cNvPr id="59" name="CaixaDeTexto 169">
            <a:extLst>
              <a:ext uri="{FF2B5EF4-FFF2-40B4-BE49-F238E27FC236}">
                <a16:creationId xmlns:a16="http://schemas.microsoft.com/office/drawing/2014/main" id="{D2D266A6-BDD0-231D-2F4B-FD8F2CFD634F}"/>
              </a:ext>
            </a:extLst>
          </p:cNvPr>
          <p:cNvSpPr txBox="1"/>
          <p:nvPr/>
        </p:nvSpPr>
        <p:spPr>
          <a:xfrm rot="16200000">
            <a:off x="-192567" y="2488828"/>
            <a:ext cx="127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A</a:t>
            </a:r>
            <a:r>
              <a:rPr lang="el-GR" b="1" dirty="0"/>
              <a:t>β1-42</a:t>
            </a:r>
            <a:endParaRPr lang="pt-PT" b="1" dirty="0"/>
          </a:p>
        </p:txBody>
      </p:sp>
      <p:pic>
        <p:nvPicPr>
          <p:cNvPr id="3" name="Picture 2" descr="Blue glowing ovals on a black background&#10;&#10;Description automatically generated">
            <a:extLst>
              <a:ext uri="{FF2B5EF4-FFF2-40B4-BE49-F238E27FC236}">
                <a16:creationId xmlns:a16="http://schemas.microsoft.com/office/drawing/2014/main" id="{33290728-D1D8-1638-E404-1C161D306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637" y="2019698"/>
            <a:ext cx="2157954" cy="1307592"/>
          </a:xfrm>
          <a:prstGeom prst="rect">
            <a:avLst/>
          </a:prstGeom>
        </p:spPr>
      </p:pic>
      <p:pic>
        <p:nvPicPr>
          <p:cNvPr id="9" name="Picture 8" descr="A blurry image of red leaves&#10;&#10;Description automatically generated">
            <a:extLst>
              <a:ext uri="{FF2B5EF4-FFF2-40B4-BE49-F238E27FC236}">
                <a16:creationId xmlns:a16="http://schemas.microsoft.com/office/drawing/2014/main" id="{090A7AB6-F67E-3FF1-DA2E-7CE3CFFFB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5" y="2019698"/>
            <a:ext cx="2157954" cy="1307592"/>
          </a:xfrm>
          <a:prstGeom prst="rect">
            <a:avLst/>
          </a:prstGeom>
        </p:spPr>
      </p:pic>
      <p:pic>
        <p:nvPicPr>
          <p:cNvPr id="11" name="Picture 10" descr="A group of blue ovals&#10;&#10;Description automatically generated">
            <a:extLst>
              <a:ext uri="{FF2B5EF4-FFF2-40B4-BE49-F238E27FC236}">
                <a16:creationId xmlns:a16="http://schemas.microsoft.com/office/drawing/2014/main" id="{C6BBAEEB-4095-D055-EA19-2D4370F58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925" y="2019698"/>
            <a:ext cx="2157954" cy="1307592"/>
          </a:xfrm>
          <a:prstGeom prst="rect">
            <a:avLst/>
          </a:prstGeom>
        </p:spPr>
      </p:pic>
      <p:pic>
        <p:nvPicPr>
          <p:cNvPr id="14" name="Picture 13" descr="A close-up of blue cells&#10;&#10;Description automatically generated">
            <a:extLst>
              <a:ext uri="{FF2B5EF4-FFF2-40B4-BE49-F238E27FC236}">
                <a16:creationId xmlns:a16="http://schemas.microsoft.com/office/drawing/2014/main" id="{1FF16DDA-4CE2-5480-29A8-5E7679E587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925" y="593021"/>
            <a:ext cx="2157954" cy="1307592"/>
          </a:xfrm>
          <a:prstGeom prst="rect">
            <a:avLst/>
          </a:prstGeom>
        </p:spPr>
      </p:pic>
      <p:pic>
        <p:nvPicPr>
          <p:cNvPr id="16" name="Picture 15" descr="Blue glowing cells in a dark room&#10;&#10;Description automatically generated">
            <a:extLst>
              <a:ext uri="{FF2B5EF4-FFF2-40B4-BE49-F238E27FC236}">
                <a16:creationId xmlns:a16="http://schemas.microsoft.com/office/drawing/2014/main" id="{0DA173D9-1D51-96F3-658B-F953D6E31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637" y="593021"/>
            <a:ext cx="2157954" cy="1307592"/>
          </a:xfrm>
          <a:prstGeom prst="rect">
            <a:avLst/>
          </a:prstGeom>
        </p:spPr>
      </p:pic>
      <p:pic>
        <p:nvPicPr>
          <p:cNvPr id="18" name="Picture 17" descr="Red light on a black background&#10;&#10;Description automatically generated">
            <a:extLst>
              <a:ext uri="{FF2B5EF4-FFF2-40B4-BE49-F238E27FC236}">
                <a16:creationId xmlns:a16="http://schemas.microsoft.com/office/drawing/2014/main" id="{A43CE729-859C-963F-44E2-A6BE17CE99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5" y="593021"/>
            <a:ext cx="2157954" cy="1307592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75595A8E-E363-FFBD-7D30-FF85DD1F2B15}"/>
              </a:ext>
            </a:extLst>
          </p:cNvPr>
          <p:cNvGrpSpPr/>
          <p:nvPr/>
        </p:nvGrpSpPr>
        <p:grpSpPr>
          <a:xfrm>
            <a:off x="6683774" y="3099134"/>
            <a:ext cx="509105" cy="228156"/>
            <a:chOff x="4334428" y="3608468"/>
            <a:chExt cx="509105" cy="22815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833A13A-7552-F15E-A9A2-D8CC82E98E1A}"/>
                </a:ext>
              </a:extLst>
            </p:cNvPr>
            <p:cNvSpPr/>
            <p:nvPr/>
          </p:nvSpPr>
          <p:spPr>
            <a:xfrm>
              <a:off x="4432853" y="3608468"/>
              <a:ext cx="312254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CaixaDeTexto 81">
              <a:extLst>
                <a:ext uri="{FF2B5EF4-FFF2-40B4-BE49-F238E27FC236}">
                  <a16:creationId xmlns:a16="http://schemas.microsoft.com/office/drawing/2014/main" id="{9FE4D723-CD09-D42E-2F4D-358E3AC2F2D1}"/>
                </a:ext>
              </a:extLst>
            </p:cNvPr>
            <p:cNvSpPr txBox="1"/>
            <p:nvPr/>
          </p:nvSpPr>
          <p:spPr>
            <a:xfrm>
              <a:off x="4334428" y="3621180"/>
              <a:ext cx="5091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 µm</a:t>
              </a:r>
            </a:p>
          </p:txBody>
        </p:sp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D642AFF-C892-01A9-E99A-A1A147D33F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374592"/>
              </p:ext>
            </p:extLst>
          </p:nvPr>
        </p:nvGraphicFramePr>
        <p:xfrm>
          <a:off x="7836986" y="542974"/>
          <a:ext cx="3733179" cy="2987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6" r:id="rId8" imgW="3448660" imgH="2759500" progId="Prism6.Document">
                  <p:embed/>
                </p:oleObj>
              </mc:Choice>
              <mc:Fallback>
                <p:oleObj name="Prism 6" r:id="rId8" imgW="3448660" imgH="2759500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836986" y="542974"/>
                        <a:ext cx="3733179" cy="29872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C4FD2EC6-531C-58AE-E00E-61C34201C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187" y="4009476"/>
            <a:ext cx="1131750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Fig. </a:t>
            </a:r>
            <a:r>
              <a:rPr kumimoji="0" lang="pt-PT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Acute treatment with Aβ peptide does not promote </a:t>
            </a:r>
            <a:r>
              <a:rPr kumimoji="0" lang="en-GB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aggresome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accumulation in SH-SY5Y cells. </a:t>
            </a: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Cells treated with Aβ-42 for 5 minutes were fixed and stained with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proteostat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dye (red) and DAPI (blue)</a:t>
            </a:r>
            <a:r>
              <a:rPr lang="en-US" alt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imaged using a confocal microscope (Zeiss LSM 880) (a, quantified in b)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27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7AAD54A-08FF-06B5-BF04-A733BC974F24}"/>
              </a:ext>
            </a:extLst>
          </p:cNvPr>
          <p:cNvGrpSpPr/>
          <p:nvPr/>
        </p:nvGrpSpPr>
        <p:grpSpPr>
          <a:xfrm>
            <a:off x="321654" y="165006"/>
            <a:ext cx="10744341" cy="4969817"/>
            <a:chOff x="735311" y="818148"/>
            <a:chExt cx="10744341" cy="4969817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41254F2C-C781-9AAB-1011-5682B278F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5311" y="818148"/>
              <a:ext cx="10721378" cy="49508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0A6DF66-9173-6F1D-96F5-E668595021F5}"/>
                </a:ext>
              </a:extLst>
            </p:cNvPr>
            <p:cNvSpPr/>
            <p:nvPr/>
          </p:nvSpPr>
          <p:spPr>
            <a:xfrm>
              <a:off x="11079692" y="5558805"/>
              <a:ext cx="338328" cy="274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99F8E8D-0CD7-DB9E-3C0E-550DFC030A22}"/>
                </a:ext>
              </a:extLst>
            </p:cNvPr>
            <p:cNvSpPr/>
            <p:nvPr/>
          </p:nvSpPr>
          <p:spPr>
            <a:xfrm>
              <a:off x="9035049" y="5680243"/>
              <a:ext cx="216540" cy="7127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CaixaDeTexto 81">
              <a:extLst>
                <a:ext uri="{FF2B5EF4-FFF2-40B4-BE49-F238E27FC236}">
                  <a16:creationId xmlns:a16="http://schemas.microsoft.com/office/drawing/2014/main" id="{D214B038-F9FC-9163-279C-EF1C6E0D791E}"/>
                </a:ext>
              </a:extLst>
            </p:cNvPr>
            <p:cNvSpPr txBox="1"/>
            <p:nvPr/>
          </p:nvSpPr>
          <p:spPr>
            <a:xfrm>
              <a:off x="8840426" y="5572521"/>
              <a:ext cx="5091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 µm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CD77DB2-93C0-5C8B-6249-30CE25F9033C}"/>
                </a:ext>
              </a:extLst>
            </p:cNvPr>
            <p:cNvSpPr/>
            <p:nvPr/>
          </p:nvSpPr>
          <p:spPr>
            <a:xfrm>
              <a:off x="9007588" y="5585780"/>
              <a:ext cx="216540" cy="274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64265A-4FC7-8797-D7B6-B5889D04E342}"/>
                </a:ext>
              </a:extLst>
            </p:cNvPr>
            <p:cNvSpPr/>
            <p:nvPr/>
          </p:nvSpPr>
          <p:spPr>
            <a:xfrm>
              <a:off x="11031538" y="5605846"/>
              <a:ext cx="387124" cy="14566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CaixaDeTexto 81">
              <a:extLst>
                <a:ext uri="{FF2B5EF4-FFF2-40B4-BE49-F238E27FC236}">
                  <a16:creationId xmlns:a16="http://schemas.microsoft.com/office/drawing/2014/main" id="{C466FB08-D84E-398C-495F-E80A67632F98}"/>
                </a:ext>
              </a:extLst>
            </p:cNvPr>
            <p:cNvSpPr txBox="1"/>
            <p:nvPr/>
          </p:nvSpPr>
          <p:spPr>
            <a:xfrm>
              <a:off x="10970547" y="5563021"/>
              <a:ext cx="5091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µm</a:t>
              </a:r>
            </a:p>
          </p:txBody>
        </p:sp>
      </p:grpSp>
      <p:sp>
        <p:nvSpPr>
          <p:cNvPr id="7" name="Rectangle 1">
            <a:extLst>
              <a:ext uri="{FF2B5EF4-FFF2-40B4-BE49-F238E27FC236}">
                <a16:creationId xmlns:a16="http://schemas.microsoft.com/office/drawing/2014/main" id="{E6EE2315-830A-7BFB-91E7-0D3BA097E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54" y="5376093"/>
            <a:ext cx="1126671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Fig. </a:t>
            </a:r>
            <a:r>
              <a:rPr kumimoji="0" lang="pt-PT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α-synuclein aggregation is promoted by Aβ peptide in SH-SY5Y cells. 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Cells treated with Aβ-42 and RT were fixed and stained with α-synuclein (green),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proteostat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dye (red), and DAPI (blue). Images were acquired using Zeiss fluorescence microscope.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299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A7DBCA3-AF7D-C10D-C929-14043A6D41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68331" y="200644"/>
          <a:ext cx="1992313" cy="276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1992631" imgH="2760481" progId="Prism9.Document">
                  <p:embed/>
                </p:oleObj>
              </mc:Choice>
              <mc:Fallback>
                <p:oleObj name="Prism 9" r:id="rId2" imgW="1992631" imgH="2760481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A7DBCA3-AF7D-C10D-C929-14043A6D41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68331" y="200644"/>
                        <a:ext cx="1992313" cy="2760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169">
            <a:extLst>
              <a:ext uri="{FF2B5EF4-FFF2-40B4-BE49-F238E27FC236}">
                <a16:creationId xmlns:a16="http://schemas.microsoft.com/office/drawing/2014/main" id="{46AEF0BE-55D5-0FD8-6DFA-C029C5258721}"/>
              </a:ext>
            </a:extLst>
          </p:cNvPr>
          <p:cNvSpPr txBox="1"/>
          <p:nvPr/>
        </p:nvSpPr>
        <p:spPr>
          <a:xfrm>
            <a:off x="7071092" y="0"/>
            <a:ext cx="525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(b)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460BE04-662E-5070-D669-F6ABF7BDDA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68168" y="184666"/>
          <a:ext cx="1989137" cy="276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1989750" imgH="2760481" progId="Prism9.Document">
                  <p:embed/>
                </p:oleObj>
              </mc:Choice>
              <mc:Fallback>
                <p:oleObj name="Prism 9" r:id="rId4" imgW="1989750" imgH="2760481" progId="Prism9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460BE04-662E-5070-D669-F6ABF7BDDA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68168" y="184666"/>
                        <a:ext cx="1989137" cy="2760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169">
            <a:extLst>
              <a:ext uri="{FF2B5EF4-FFF2-40B4-BE49-F238E27FC236}">
                <a16:creationId xmlns:a16="http://schemas.microsoft.com/office/drawing/2014/main" id="{E419B340-3A3C-08D4-ABB5-717CD4862342}"/>
              </a:ext>
            </a:extLst>
          </p:cNvPr>
          <p:cNvSpPr txBox="1"/>
          <p:nvPr/>
        </p:nvSpPr>
        <p:spPr>
          <a:xfrm>
            <a:off x="9325997" y="0"/>
            <a:ext cx="525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(c)</a:t>
            </a:r>
          </a:p>
        </p:txBody>
      </p:sp>
      <p:pic>
        <p:nvPicPr>
          <p:cNvPr id="12" name="Picture 11" descr="A green and blue cell&#10;&#10;Description automatically generated">
            <a:extLst>
              <a:ext uri="{FF2B5EF4-FFF2-40B4-BE49-F238E27FC236}">
                <a16:creationId xmlns:a16="http://schemas.microsoft.com/office/drawing/2014/main" id="{9E7EF850-2E6B-9692-1564-EB45C3B947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70" y="3810900"/>
            <a:ext cx="1936350" cy="1307592"/>
          </a:xfrm>
          <a:prstGeom prst="rect">
            <a:avLst/>
          </a:prstGeom>
        </p:spPr>
      </p:pic>
      <p:pic>
        <p:nvPicPr>
          <p:cNvPr id="22" name="Picture 21" descr="A close-up of red cells&#10;&#10;Description automatically generated">
            <a:extLst>
              <a:ext uri="{FF2B5EF4-FFF2-40B4-BE49-F238E27FC236}">
                <a16:creationId xmlns:a16="http://schemas.microsoft.com/office/drawing/2014/main" id="{0E0B64F7-0AF4-6E63-3CBD-748191B18A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95" y="558957"/>
            <a:ext cx="1936349" cy="1307592"/>
          </a:xfrm>
          <a:prstGeom prst="rect">
            <a:avLst/>
          </a:prstGeom>
        </p:spPr>
      </p:pic>
      <p:pic>
        <p:nvPicPr>
          <p:cNvPr id="24" name="Picture 23" descr="A green glowing object in a dark space&#10;&#10;Description automatically generated with medium confidence">
            <a:extLst>
              <a:ext uri="{FF2B5EF4-FFF2-40B4-BE49-F238E27FC236}">
                <a16:creationId xmlns:a16="http://schemas.microsoft.com/office/drawing/2014/main" id="{47DC6C98-A7BD-F25B-3297-9C9EA2FBF5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30" y="558957"/>
            <a:ext cx="1936349" cy="1307592"/>
          </a:xfrm>
          <a:prstGeom prst="rect">
            <a:avLst/>
          </a:prstGeom>
        </p:spPr>
      </p:pic>
      <p:pic>
        <p:nvPicPr>
          <p:cNvPr id="26" name="Picture 25" descr="A close-up of red cells&#10;&#10;Description automatically generated">
            <a:extLst>
              <a:ext uri="{FF2B5EF4-FFF2-40B4-BE49-F238E27FC236}">
                <a16:creationId xmlns:a16="http://schemas.microsoft.com/office/drawing/2014/main" id="{F62E5DE9-B110-6861-CE2B-723D5630E5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95" y="3810900"/>
            <a:ext cx="1936349" cy="1307592"/>
          </a:xfrm>
          <a:prstGeom prst="rect">
            <a:avLst/>
          </a:prstGeom>
        </p:spPr>
      </p:pic>
      <p:pic>
        <p:nvPicPr>
          <p:cNvPr id="28" name="Picture 27" descr="A green glowing object in space&#10;&#10;Description automatically generated with medium confidence">
            <a:extLst>
              <a:ext uri="{FF2B5EF4-FFF2-40B4-BE49-F238E27FC236}">
                <a16:creationId xmlns:a16="http://schemas.microsoft.com/office/drawing/2014/main" id="{D5C590DC-9630-F88B-FEC4-1ABB6B54E7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30" y="3810900"/>
            <a:ext cx="1936349" cy="1307592"/>
          </a:xfrm>
          <a:prstGeom prst="rect">
            <a:avLst/>
          </a:prstGeom>
        </p:spPr>
      </p:pic>
      <p:pic>
        <p:nvPicPr>
          <p:cNvPr id="32" name="Picture 31" descr="A close up of a cell&#10;&#10;Description automatically generated">
            <a:extLst>
              <a:ext uri="{FF2B5EF4-FFF2-40B4-BE49-F238E27FC236}">
                <a16:creationId xmlns:a16="http://schemas.microsoft.com/office/drawing/2014/main" id="{F0003DC5-65C9-19AD-7510-9AD8DA20AB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70" y="558957"/>
            <a:ext cx="1936349" cy="1307592"/>
          </a:xfrm>
          <a:prstGeom prst="rect">
            <a:avLst/>
          </a:prstGeom>
        </p:spPr>
      </p:pic>
      <p:pic>
        <p:nvPicPr>
          <p:cNvPr id="38" name="Picture 37" descr="A black background with green lines&#10;&#10;Description automatically generated">
            <a:extLst>
              <a:ext uri="{FF2B5EF4-FFF2-40B4-BE49-F238E27FC236}">
                <a16:creationId xmlns:a16="http://schemas.microsoft.com/office/drawing/2014/main" id="{EA06520C-5F39-B3D9-A199-C2D1D6C1DC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857" y="558957"/>
            <a:ext cx="211440" cy="130759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E97CC64-356D-E199-0E36-6D2F569465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70" y="1894255"/>
            <a:ext cx="1936348" cy="211440"/>
          </a:xfrm>
          <a:prstGeom prst="rect">
            <a:avLst/>
          </a:prstGeom>
        </p:spPr>
      </p:pic>
      <p:pic>
        <p:nvPicPr>
          <p:cNvPr id="46" name="Picture 45" descr="A green line in a black background&#10;&#10;Description automatically generated">
            <a:extLst>
              <a:ext uri="{FF2B5EF4-FFF2-40B4-BE49-F238E27FC236}">
                <a16:creationId xmlns:a16="http://schemas.microsoft.com/office/drawing/2014/main" id="{EF1D8BA5-5CE5-3D76-002C-AA20A983A00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857" y="3813230"/>
            <a:ext cx="335436" cy="1302933"/>
          </a:xfrm>
          <a:prstGeom prst="rect">
            <a:avLst/>
          </a:prstGeom>
        </p:spPr>
      </p:pic>
      <p:pic>
        <p:nvPicPr>
          <p:cNvPr id="48" name="Picture 47" descr="A green and black background&#10;&#10;Description automatically generated">
            <a:extLst>
              <a:ext uri="{FF2B5EF4-FFF2-40B4-BE49-F238E27FC236}">
                <a16:creationId xmlns:a16="http://schemas.microsoft.com/office/drawing/2014/main" id="{4465C3AA-D5C4-2EB8-6454-9EF23D0F7AC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70" y="5149510"/>
            <a:ext cx="1936348" cy="336635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20CAF041-F31D-DF4A-AB53-7592773E503C}"/>
              </a:ext>
            </a:extLst>
          </p:cNvPr>
          <p:cNvGrpSpPr/>
          <p:nvPr/>
        </p:nvGrpSpPr>
        <p:grpSpPr>
          <a:xfrm>
            <a:off x="5994782" y="4904885"/>
            <a:ext cx="509105" cy="224330"/>
            <a:chOff x="11142370" y="4936000"/>
            <a:chExt cx="509105" cy="22433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DAA0347-4766-2B36-C966-B7E4E4C0DAEA}"/>
                </a:ext>
              </a:extLst>
            </p:cNvPr>
            <p:cNvSpPr/>
            <p:nvPr/>
          </p:nvSpPr>
          <p:spPr>
            <a:xfrm>
              <a:off x="11190547" y="4936000"/>
              <a:ext cx="412750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CaixaDeTexto 81">
              <a:extLst>
                <a:ext uri="{FF2B5EF4-FFF2-40B4-BE49-F238E27FC236}">
                  <a16:creationId xmlns:a16="http://schemas.microsoft.com/office/drawing/2014/main" id="{58AD9BB1-8F34-E96A-837E-245F1C2288F8}"/>
                </a:ext>
              </a:extLst>
            </p:cNvPr>
            <p:cNvSpPr txBox="1"/>
            <p:nvPr/>
          </p:nvSpPr>
          <p:spPr>
            <a:xfrm>
              <a:off x="11142370" y="4944886"/>
              <a:ext cx="5091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 µm</a:t>
              </a:r>
            </a:p>
          </p:txBody>
        </p:sp>
      </p:grpSp>
      <p:sp>
        <p:nvSpPr>
          <p:cNvPr id="54" name="CaixaDeTexto 169">
            <a:extLst>
              <a:ext uri="{FF2B5EF4-FFF2-40B4-BE49-F238E27FC236}">
                <a16:creationId xmlns:a16="http://schemas.microsoft.com/office/drawing/2014/main" id="{A550FF70-4121-A236-2A7D-9676FF5DD380}"/>
              </a:ext>
            </a:extLst>
          </p:cNvPr>
          <p:cNvSpPr txBox="1"/>
          <p:nvPr/>
        </p:nvSpPr>
        <p:spPr>
          <a:xfrm>
            <a:off x="0" y="0"/>
            <a:ext cx="525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(a)</a:t>
            </a:r>
          </a:p>
        </p:txBody>
      </p:sp>
      <p:sp>
        <p:nvSpPr>
          <p:cNvPr id="55" name="CaixaDeTexto 169">
            <a:extLst>
              <a:ext uri="{FF2B5EF4-FFF2-40B4-BE49-F238E27FC236}">
                <a16:creationId xmlns:a16="http://schemas.microsoft.com/office/drawing/2014/main" id="{B9B10081-A27C-44FE-C35F-9675AEB8E574}"/>
              </a:ext>
            </a:extLst>
          </p:cNvPr>
          <p:cNvSpPr txBox="1"/>
          <p:nvPr/>
        </p:nvSpPr>
        <p:spPr>
          <a:xfrm>
            <a:off x="757176" y="189625"/>
            <a:ext cx="158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/>
              <a:t>Proteostat</a:t>
            </a:r>
            <a:endParaRPr lang="pt-PT" b="1" dirty="0"/>
          </a:p>
        </p:txBody>
      </p:sp>
      <p:sp>
        <p:nvSpPr>
          <p:cNvPr id="56" name="CaixaDeTexto 169">
            <a:extLst>
              <a:ext uri="{FF2B5EF4-FFF2-40B4-BE49-F238E27FC236}">
                <a16:creationId xmlns:a16="http://schemas.microsoft.com/office/drawing/2014/main" id="{6DF06DF5-8070-6D84-1DC9-EECD5BC2D652}"/>
              </a:ext>
            </a:extLst>
          </p:cNvPr>
          <p:cNvSpPr txBox="1"/>
          <p:nvPr/>
        </p:nvSpPr>
        <p:spPr>
          <a:xfrm>
            <a:off x="2710159" y="189625"/>
            <a:ext cx="158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Tau</a:t>
            </a:r>
          </a:p>
        </p:txBody>
      </p:sp>
      <p:sp>
        <p:nvSpPr>
          <p:cNvPr id="57" name="CaixaDeTexto 169">
            <a:extLst>
              <a:ext uri="{FF2B5EF4-FFF2-40B4-BE49-F238E27FC236}">
                <a16:creationId xmlns:a16="http://schemas.microsoft.com/office/drawing/2014/main" id="{DFACDF53-9A83-C78D-D821-B1498240886E}"/>
              </a:ext>
            </a:extLst>
          </p:cNvPr>
          <p:cNvSpPr txBox="1"/>
          <p:nvPr/>
        </p:nvSpPr>
        <p:spPr>
          <a:xfrm>
            <a:off x="4808528" y="189625"/>
            <a:ext cx="158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/>
              <a:t>Merge</a:t>
            </a:r>
            <a:endParaRPr lang="pt-PT" b="1" dirty="0"/>
          </a:p>
        </p:txBody>
      </p:sp>
      <p:sp>
        <p:nvSpPr>
          <p:cNvPr id="58" name="CaixaDeTexto 169">
            <a:extLst>
              <a:ext uri="{FF2B5EF4-FFF2-40B4-BE49-F238E27FC236}">
                <a16:creationId xmlns:a16="http://schemas.microsoft.com/office/drawing/2014/main" id="{F104A567-0AEB-C34A-2D6B-888E0A6FAC2B}"/>
              </a:ext>
            </a:extLst>
          </p:cNvPr>
          <p:cNvSpPr txBox="1"/>
          <p:nvPr/>
        </p:nvSpPr>
        <p:spPr>
          <a:xfrm rot="16200000">
            <a:off x="-416627" y="1028087"/>
            <a:ext cx="158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Control</a:t>
            </a:r>
          </a:p>
        </p:txBody>
      </p:sp>
      <p:sp>
        <p:nvSpPr>
          <p:cNvPr id="59" name="CaixaDeTexto 169">
            <a:extLst>
              <a:ext uri="{FF2B5EF4-FFF2-40B4-BE49-F238E27FC236}">
                <a16:creationId xmlns:a16="http://schemas.microsoft.com/office/drawing/2014/main" id="{32DB20EE-E3FD-1316-1B62-895A3216AF3D}"/>
              </a:ext>
            </a:extLst>
          </p:cNvPr>
          <p:cNvSpPr txBox="1"/>
          <p:nvPr/>
        </p:nvSpPr>
        <p:spPr>
          <a:xfrm rot="16200000">
            <a:off x="-416628" y="2597999"/>
            <a:ext cx="158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A</a:t>
            </a:r>
            <a:r>
              <a:rPr lang="el-GR" b="1" dirty="0"/>
              <a:t>β1-42</a:t>
            </a:r>
            <a:endParaRPr lang="pt-PT" b="1" dirty="0"/>
          </a:p>
        </p:txBody>
      </p:sp>
      <p:sp>
        <p:nvSpPr>
          <p:cNvPr id="62" name="CaixaDeTexto 169">
            <a:extLst>
              <a:ext uri="{FF2B5EF4-FFF2-40B4-BE49-F238E27FC236}">
                <a16:creationId xmlns:a16="http://schemas.microsoft.com/office/drawing/2014/main" id="{93968745-48DE-0FD7-14F2-958FE2C89A93}"/>
              </a:ext>
            </a:extLst>
          </p:cNvPr>
          <p:cNvSpPr txBox="1"/>
          <p:nvPr/>
        </p:nvSpPr>
        <p:spPr>
          <a:xfrm rot="16200000">
            <a:off x="-416629" y="4304168"/>
            <a:ext cx="158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MG132</a:t>
            </a:r>
          </a:p>
        </p:txBody>
      </p:sp>
      <p:pic>
        <p:nvPicPr>
          <p:cNvPr id="64" name="Picture 63" descr="A green glowing object in space&#10;&#10;Description automatically generated">
            <a:extLst>
              <a:ext uri="{FF2B5EF4-FFF2-40B4-BE49-F238E27FC236}">
                <a16:creationId xmlns:a16="http://schemas.microsoft.com/office/drawing/2014/main" id="{3B39E0A6-E0F1-354C-91E0-392BAE86880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30" y="2153471"/>
            <a:ext cx="1936349" cy="1307592"/>
          </a:xfrm>
          <a:prstGeom prst="rect">
            <a:avLst/>
          </a:prstGeom>
        </p:spPr>
      </p:pic>
      <p:pic>
        <p:nvPicPr>
          <p:cNvPr id="66" name="Picture 65" descr="A red light on a black background&#10;&#10;Description automatically generated">
            <a:extLst>
              <a:ext uri="{FF2B5EF4-FFF2-40B4-BE49-F238E27FC236}">
                <a16:creationId xmlns:a16="http://schemas.microsoft.com/office/drawing/2014/main" id="{57ABA954-0FC4-0CC3-C7D6-B476CE1417D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95" y="2153471"/>
            <a:ext cx="1936349" cy="1307592"/>
          </a:xfrm>
          <a:prstGeom prst="rect">
            <a:avLst/>
          </a:prstGeom>
        </p:spPr>
      </p:pic>
      <p:pic>
        <p:nvPicPr>
          <p:cNvPr id="68" name="Picture 67" descr="A green and purple glowing object&#10;&#10;Description automatically generated with medium confidence">
            <a:extLst>
              <a:ext uri="{FF2B5EF4-FFF2-40B4-BE49-F238E27FC236}">
                <a16:creationId xmlns:a16="http://schemas.microsoft.com/office/drawing/2014/main" id="{292C6E27-7EDF-5B09-F0E8-4F59A57DB1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70" y="2153471"/>
            <a:ext cx="1936349" cy="1307592"/>
          </a:xfrm>
          <a:prstGeom prst="rect">
            <a:avLst/>
          </a:prstGeom>
        </p:spPr>
      </p:pic>
      <p:pic>
        <p:nvPicPr>
          <p:cNvPr id="70" name="Picture 69" descr="A blurry image of a television screen&#10;&#10;Description automatically generated">
            <a:extLst>
              <a:ext uri="{FF2B5EF4-FFF2-40B4-BE49-F238E27FC236}">
                <a16:creationId xmlns:a16="http://schemas.microsoft.com/office/drawing/2014/main" id="{C6C3DA6C-63AF-B847-C298-738119F03F0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70" y="3479996"/>
            <a:ext cx="1932348" cy="252649"/>
          </a:xfrm>
          <a:prstGeom prst="rect">
            <a:avLst/>
          </a:prstGeom>
        </p:spPr>
      </p:pic>
      <p:pic>
        <p:nvPicPr>
          <p:cNvPr id="72" name="Picture 71" descr="A green and yellow light&#10;&#10;Description automatically generated with medium confidence">
            <a:extLst>
              <a:ext uri="{FF2B5EF4-FFF2-40B4-BE49-F238E27FC236}">
                <a16:creationId xmlns:a16="http://schemas.microsoft.com/office/drawing/2014/main" id="{E6A79954-4439-87B4-CDBB-0C7800213F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857" y="2153471"/>
            <a:ext cx="253173" cy="13075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6F84F2-9B26-AAED-BCFC-4090758FC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06440"/>
            <a:ext cx="1170175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Fig. 3: Increased Tau phosphorylation appears to not result in aggresomal aggregation. </a:t>
            </a:r>
            <a:r>
              <a:rPr lang="en-U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SH-SY5Y cells treated with aggregated Aβ1-42 and MG-132 were investigated for Tau protein accumulation in </a:t>
            </a:r>
            <a:r>
              <a:rPr lang="en-US" alt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aggresomes</a:t>
            </a:r>
            <a:r>
              <a:rPr lang="en-U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alt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Aggresome</a:t>
            </a:r>
            <a:r>
              <a:rPr lang="en-U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was detected by staining cells with </a:t>
            </a:r>
            <a:r>
              <a:rPr lang="en-US" alt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proteostat</a:t>
            </a:r>
            <a:r>
              <a:rPr lang="en-U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(red), and Tau was detected by immunostaining (green), and nuclei were stained with </a:t>
            </a:r>
            <a:r>
              <a:rPr lang="en-US" alt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dapi</a:t>
            </a:r>
            <a:r>
              <a:rPr lang="en-U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(blue). Micrographs were obtained by confocal microscopy (Zeiss LSM 880, 63x objective) (a). Investigation for tau signal in </a:t>
            </a:r>
            <a:r>
              <a:rPr lang="en-US" alt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aggresomes</a:t>
            </a:r>
            <a:r>
              <a:rPr lang="en-U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revealed no evident alterations (b), but treatment with </a:t>
            </a:r>
            <a:r>
              <a:rPr lang="en-US" alt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protesome</a:t>
            </a:r>
            <a:r>
              <a:rPr lang="en-U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inhibitor MG132 appears to result in decreased co-localization between Tau and </a:t>
            </a:r>
            <a:r>
              <a:rPr lang="en-US" alt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aggresomes</a:t>
            </a:r>
            <a:r>
              <a:rPr lang="en-U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expressed by Pearson’s R value (c). Results expressed as mean ± SEM of 3 independent experiences. *P&lt;0.05, significantly different from control. </a:t>
            </a:r>
          </a:p>
        </p:txBody>
      </p:sp>
    </p:spTree>
    <p:extLst>
      <p:ext uri="{BB962C8B-B14F-4D97-AF65-F5344CB8AC3E}">
        <p14:creationId xmlns:p14="http://schemas.microsoft.com/office/powerpoint/2010/main" val="4002654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D33B0FA-3533-33E9-9AC0-12A70871C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97" y="200285"/>
            <a:ext cx="10759320" cy="42628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7E7293-4278-328C-CACB-0567B8972240}"/>
              </a:ext>
            </a:extLst>
          </p:cNvPr>
          <p:cNvSpPr/>
          <p:nvPr/>
        </p:nvSpPr>
        <p:spPr>
          <a:xfrm>
            <a:off x="10440687" y="2304287"/>
            <a:ext cx="338328" cy="274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90AA7B-0898-260C-CEA0-E4E394A795DC}"/>
              </a:ext>
            </a:extLst>
          </p:cNvPr>
          <p:cNvSpPr/>
          <p:nvPr/>
        </p:nvSpPr>
        <p:spPr>
          <a:xfrm>
            <a:off x="10475707" y="2358621"/>
            <a:ext cx="268288" cy="889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89273D-8088-C5A2-3F39-4A66BF411E6F}"/>
              </a:ext>
            </a:extLst>
          </p:cNvPr>
          <p:cNvSpPr/>
          <p:nvPr/>
        </p:nvSpPr>
        <p:spPr>
          <a:xfrm>
            <a:off x="7549994" y="2419094"/>
            <a:ext cx="745066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A19A68-4FE5-E924-46A4-F032F4F21F05}"/>
              </a:ext>
            </a:extLst>
          </p:cNvPr>
          <p:cNvSpPr/>
          <p:nvPr/>
        </p:nvSpPr>
        <p:spPr>
          <a:xfrm>
            <a:off x="4949670" y="2412599"/>
            <a:ext cx="745066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335A1-D58C-B690-7371-DCECA6CCF944}"/>
              </a:ext>
            </a:extLst>
          </p:cNvPr>
          <p:cNvSpPr/>
          <p:nvPr/>
        </p:nvSpPr>
        <p:spPr>
          <a:xfrm>
            <a:off x="2342994" y="2420202"/>
            <a:ext cx="745066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A95DDD-F8BB-375F-97F0-148CC96E7AE2}"/>
              </a:ext>
            </a:extLst>
          </p:cNvPr>
          <p:cNvSpPr/>
          <p:nvPr/>
        </p:nvSpPr>
        <p:spPr>
          <a:xfrm>
            <a:off x="10153494" y="2404239"/>
            <a:ext cx="745066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aixaDeTexto 81">
            <a:extLst>
              <a:ext uri="{FF2B5EF4-FFF2-40B4-BE49-F238E27FC236}">
                <a16:creationId xmlns:a16="http://schemas.microsoft.com/office/drawing/2014/main" id="{7BBEF692-14D0-E726-7C0B-57FEE74FB5D2}"/>
              </a:ext>
            </a:extLst>
          </p:cNvPr>
          <p:cNvSpPr txBox="1"/>
          <p:nvPr/>
        </p:nvSpPr>
        <p:spPr>
          <a:xfrm>
            <a:off x="10326484" y="2301047"/>
            <a:ext cx="509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µm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175B79-F188-C000-C1F1-9938BCB1560B}"/>
              </a:ext>
            </a:extLst>
          </p:cNvPr>
          <p:cNvSpPr/>
          <p:nvPr/>
        </p:nvSpPr>
        <p:spPr>
          <a:xfrm>
            <a:off x="7549994" y="4370020"/>
            <a:ext cx="745066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BAAA06-2F5A-F002-9B24-DA6375796586}"/>
              </a:ext>
            </a:extLst>
          </p:cNvPr>
          <p:cNvSpPr/>
          <p:nvPr/>
        </p:nvSpPr>
        <p:spPr>
          <a:xfrm>
            <a:off x="4949670" y="4380568"/>
            <a:ext cx="745066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FE48EA-9737-AEE8-E6A5-253FFFFE4109}"/>
              </a:ext>
            </a:extLst>
          </p:cNvPr>
          <p:cNvSpPr/>
          <p:nvPr/>
        </p:nvSpPr>
        <p:spPr>
          <a:xfrm>
            <a:off x="2338537" y="4380568"/>
            <a:ext cx="745066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817A5A-E9CC-B546-95DE-7D40AC8CE7A9}"/>
              </a:ext>
            </a:extLst>
          </p:cNvPr>
          <p:cNvSpPr/>
          <p:nvPr/>
        </p:nvSpPr>
        <p:spPr>
          <a:xfrm>
            <a:off x="10150318" y="4371215"/>
            <a:ext cx="745066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ED43A-E94C-8289-66A9-FF922C9EC729}"/>
              </a:ext>
            </a:extLst>
          </p:cNvPr>
          <p:cNvSpPr txBox="1"/>
          <p:nvPr/>
        </p:nvSpPr>
        <p:spPr>
          <a:xfrm>
            <a:off x="612285" y="4803995"/>
            <a:ext cx="102830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Fig. 4 </a:t>
            </a:r>
          </a:p>
          <a:p>
            <a:pPr marR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pTau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(Thr231) aggregation is promoted by Aβ peptide in SH-SY5Y cells. </a:t>
            </a:r>
          </a:p>
          <a:p>
            <a:pPr marR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Cells treated with Aβ-42 were fixed and stained with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pTau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(Thr231) (green),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proteostat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dye (red), and DAPI (blue). Images were acquired using Olympus IX81 fluorescence microscope.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531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CD6A2-B0DB-E3D7-CE44-DBC8FEF0B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3270E-DC0E-3A41-A28A-410C66183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5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PT" sz="6000" b="1" dirty="0"/>
              <a:t>Western </a:t>
            </a:r>
            <a:r>
              <a:rPr lang="pt-PT" sz="6000" b="1" dirty="0" err="1"/>
              <a:t>Blots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3886846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147DC-8FD7-ECAA-9444-42A9A7E2A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aixaDeTexto 155">
            <a:extLst>
              <a:ext uri="{FF2B5EF4-FFF2-40B4-BE49-F238E27FC236}">
                <a16:creationId xmlns:a16="http://schemas.microsoft.com/office/drawing/2014/main" id="{F07BB12C-CC36-E7EC-D736-B53FDAA57AAD}"/>
              </a:ext>
            </a:extLst>
          </p:cNvPr>
          <p:cNvSpPr txBox="1"/>
          <p:nvPr/>
        </p:nvSpPr>
        <p:spPr>
          <a:xfrm>
            <a:off x="95349" y="4349909"/>
            <a:ext cx="1484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/>
              <a:t>Ponceau</a:t>
            </a:r>
            <a:endParaRPr lang="pt-PT" sz="2000" b="1" dirty="0"/>
          </a:p>
        </p:txBody>
      </p:sp>
      <p:pic>
        <p:nvPicPr>
          <p:cNvPr id="153" name="Imagem 152" descr="Uma imagem com sentado&#10;&#10;Descrição gerada automaticamente">
            <a:extLst>
              <a:ext uri="{FF2B5EF4-FFF2-40B4-BE49-F238E27FC236}">
                <a16:creationId xmlns:a16="http://schemas.microsoft.com/office/drawing/2014/main" id="{56F279BE-3BC5-9CB1-6B1F-77B5EC74AA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4" t="-1948" r="19432" b="5484"/>
          <a:stretch/>
        </p:blipFill>
        <p:spPr>
          <a:xfrm>
            <a:off x="1487858" y="4286248"/>
            <a:ext cx="9398000" cy="2348916"/>
          </a:xfrm>
          <a:prstGeom prst="rect">
            <a:avLst/>
          </a:prstGeom>
        </p:spPr>
      </p:pic>
      <p:sp>
        <p:nvSpPr>
          <p:cNvPr id="82" name="CaixaDeTexto 81">
            <a:extLst>
              <a:ext uri="{FF2B5EF4-FFF2-40B4-BE49-F238E27FC236}">
                <a16:creationId xmlns:a16="http://schemas.microsoft.com/office/drawing/2014/main" id="{BD64904C-881B-0524-341D-86CF58F9C26A}"/>
              </a:ext>
            </a:extLst>
          </p:cNvPr>
          <p:cNvSpPr txBox="1"/>
          <p:nvPr/>
        </p:nvSpPr>
        <p:spPr>
          <a:xfrm>
            <a:off x="301553" y="181936"/>
            <a:ext cx="181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Figure 1</a:t>
            </a:r>
          </a:p>
        </p:txBody>
      </p:sp>
      <p:pic>
        <p:nvPicPr>
          <p:cNvPr id="14" name="Imagem 156">
            <a:extLst>
              <a:ext uri="{FF2B5EF4-FFF2-40B4-BE49-F238E27FC236}">
                <a16:creationId xmlns:a16="http://schemas.microsoft.com/office/drawing/2014/main" id="{5F915763-8F1B-3D52-A6F2-B819F71483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9" t="21942" r="28299" b="18642"/>
          <a:stretch/>
        </p:blipFill>
        <p:spPr>
          <a:xfrm>
            <a:off x="1750642" y="815455"/>
            <a:ext cx="8028357" cy="3187699"/>
          </a:xfrm>
          <a:prstGeom prst="rect">
            <a:avLst/>
          </a:prstGeom>
        </p:spPr>
      </p:pic>
      <p:sp>
        <p:nvSpPr>
          <p:cNvPr id="15" name="CaixaDeTexto 147">
            <a:extLst>
              <a:ext uri="{FF2B5EF4-FFF2-40B4-BE49-F238E27FC236}">
                <a16:creationId xmlns:a16="http://schemas.microsoft.com/office/drawing/2014/main" id="{6FBF2A19-2B56-4EA0-8E3A-24EACA022040}"/>
              </a:ext>
            </a:extLst>
          </p:cNvPr>
          <p:cNvSpPr txBox="1"/>
          <p:nvPr/>
        </p:nvSpPr>
        <p:spPr>
          <a:xfrm>
            <a:off x="4293244" y="429721"/>
            <a:ext cx="630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16" name="CaixaDeTexto 148">
            <a:extLst>
              <a:ext uri="{FF2B5EF4-FFF2-40B4-BE49-F238E27FC236}">
                <a16:creationId xmlns:a16="http://schemas.microsoft.com/office/drawing/2014/main" id="{2EDDDBAC-DF6E-FF9C-2A87-3B48778C89DE}"/>
              </a:ext>
            </a:extLst>
          </p:cNvPr>
          <p:cNvSpPr txBox="1"/>
          <p:nvPr/>
        </p:nvSpPr>
        <p:spPr>
          <a:xfrm>
            <a:off x="4823175" y="429721"/>
            <a:ext cx="779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17" name="CaixaDeTexto 149">
            <a:extLst>
              <a:ext uri="{FF2B5EF4-FFF2-40B4-BE49-F238E27FC236}">
                <a16:creationId xmlns:a16="http://schemas.microsoft.com/office/drawing/2014/main" id="{3E2680D4-C281-58E2-53E3-63EDB7372007}"/>
              </a:ext>
            </a:extLst>
          </p:cNvPr>
          <p:cNvSpPr txBox="1"/>
          <p:nvPr/>
        </p:nvSpPr>
        <p:spPr>
          <a:xfrm>
            <a:off x="5516642" y="429721"/>
            <a:ext cx="562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  <p:sp>
        <p:nvSpPr>
          <p:cNvPr id="18" name="CaixaDeTexto 145">
            <a:extLst>
              <a:ext uri="{FF2B5EF4-FFF2-40B4-BE49-F238E27FC236}">
                <a16:creationId xmlns:a16="http://schemas.microsoft.com/office/drawing/2014/main" id="{4F18D874-D655-2D9D-7C2B-5BB9BB95626D}"/>
              </a:ext>
            </a:extLst>
          </p:cNvPr>
          <p:cNvSpPr txBox="1"/>
          <p:nvPr/>
        </p:nvSpPr>
        <p:spPr>
          <a:xfrm>
            <a:off x="265820" y="1118076"/>
            <a:ext cx="1484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HSP-70 </a:t>
            </a:r>
          </a:p>
        </p:txBody>
      </p:sp>
      <p:sp>
        <p:nvSpPr>
          <p:cNvPr id="151" name="CaixaDeTexto 150">
            <a:extLst>
              <a:ext uri="{FF2B5EF4-FFF2-40B4-BE49-F238E27FC236}">
                <a16:creationId xmlns:a16="http://schemas.microsoft.com/office/drawing/2014/main" id="{330769D4-DE16-1F85-448E-DBEF0A0761C1}"/>
              </a:ext>
            </a:extLst>
          </p:cNvPr>
          <p:cNvSpPr txBox="1"/>
          <p:nvPr/>
        </p:nvSpPr>
        <p:spPr>
          <a:xfrm>
            <a:off x="7107159" y="314811"/>
            <a:ext cx="6202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152" name="CaixaDeTexto 151">
            <a:extLst>
              <a:ext uri="{FF2B5EF4-FFF2-40B4-BE49-F238E27FC236}">
                <a16:creationId xmlns:a16="http://schemas.microsoft.com/office/drawing/2014/main" id="{E920297E-9BCB-7F41-9586-A1F424043AAC}"/>
              </a:ext>
            </a:extLst>
          </p:cNvPr>
          <p:cNvSpPr txBox="1"/>
          <p:nvPr/>
        </p:nvSpPr>
        <p:spPr>
          <a:xfrm>
            <a:off x="9121141" y="4003154"/>
            <a:ext cx="849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MG-132</a:t>
            </a:r>
          </a:p>
        </p:txBody>
      </p:sp>
      <p:sp>
        <p:nvSpPr>
          <p:cNvPr id="21" name="CaixaDeTexto 151">
            <a:extLst>
              <a:ext uri="{FF2B5EF4-FFF2-40B4-BE49-F238E27FC236}">
                <a16:creationId xmlns:a16="http://schemas.microsoft.com/office/drawing/2014/main" id="{D4B17E3C-BBE8-1879-5896-791279B32912}"/>
              </a:ext>
            </a:extLst>
          </p:cNvPr>
          <p:cNvSpPr txBox="1"/>
          <p:nvPr/>
        </p:nvSpPr>
        <p:spPr>
          <a:xfrm>
            <a:off x="8916602" y="366131"/>
            <a:ext cx="849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MG-132</a:t>
            </a:r>
          </a:p>
        </p:txBody>
      </p:sp>
      <p:sp>
        <p:nvSpPr>
          <p:cNvPr id="24" name="CaixaDeTexto 150">
            <a:extLst>
              <a:ext uri="{FF2B5EF4-FFF2-40B4-BE49-F238E27FC236}">
                <a16:creationId xmlns:a16="http://schemas.microsoft.com/office/drawing/2014/main" id="{7924CEE0-DEC1-5E7A-8BF3-412C0E474ED7}"/>
              </a:ext>
            </a:extLst>
          </p:cNvPr>
          <p:cNvSpPr txBox="1"/>
          <p:nvPr/>
        </p:nvSpPr>
        <p:spPr>
          <a:xfrm>
            <a:off x="7107159" y="4003153"/>
            <a:ext cx="6202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25" name="CaixaDeTexto 147">
            <a:extLst>
              <a:ext uri="{FF2B5EF4-FFF2-40B4-BE49-F238E27FC236}">
                <a16:creationId xmlns:a16="http://schemas.microsoft.com/office/drawing/2014/main" id="{783A7D91-1039-C77A-8F86-251944D7B302}"/>
              </a:ext>
            </a:extLst>
          </p:cNvPr>
          <p:cNvSpPr txBox="1"/>
          <p:nvPr/>
        </p:nvSpPr>
        <p:spPr>
          <a:xfrm>
            <a:off x="4332837" y="4042132"/>
            <a:ext cx="630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26" name="CaixaDeTexto 148">
            <a:extLst>
              <a:ext uri="{FF2B5EF4-FFF2-40B4-BE49-F238E27FC236}">
                <a16:creationId xmlns:a16="http://schemas.microsoft.com/office/drawing/2014/main" id="{D48770FB-0CD7-53F5-1D9B-0241952290C7}"/>
              </a:ext>
            </a:extLst>
          </p:cNvPr>
          <p:cNvSpPr txBox="1"/>
          <p:nvPr/>
        </p:nvSpPr>
        <p:spPr>
          <a:xfrm>
            <a:off x="4862768" y="4042132"/>
            <a:ext cx="779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27" name="CaixaDeTexto 149">
            <a:extLst>
              <a:ext uri="{FF2B5EF4-FFF2-40B4-BE49-F238E27FC236}">
                <a16:creationId xmlns:a16="http://schemas.microsoft.com/office/drawing/2014/main" id="{1624BC33-7A0C-D3B2-5A15-98F7B160DF49}"/>
              </a:ext>
            </a:extLst>
          </p:cNvPr>
          <p:cNvSpPr txBox="1"/>
          <p:nvPr/>
        </p:nvSpPr>
        <p:spPr>
          <a:xfrm>
            <a:off x="5556235" y="4042132"/>
            <a:ext cx="562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</p:spTree>
    <p:extLst>
      <p:ext uri="{BB962C8B-B14F-4D97-AF65-F5344CB8AC3E}">
        <p14:creationId xmlns:p14="http://schemas.microsoft.com/office/powerpoint/2010/main" val="674279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9B809-0528-C213-4E0F-4132CB995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m 57" descr="Uma imagem com branco&#10;&#10;Descrição gerada automaticamente">
            <a:extLst>
              <a:ext uri="{FF2B5EF4-FFF2-40B4-BE49-F238E27FC236}">
                <a16:creationId xmlns:a16="http://schemas.microsoft.com/office/drawing/2014/main" id="{2958BFE5-32F2-C320-0BB2-21175CCC55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80" t="42925" r="18225" b="51592"/>
          <a:stretch/>
        </p:blipFill>
        <p:spPr>
          <a:xfrm>
            <a:off x="8525131" y="1869170"/>
            <a:ext cx="607656" cy="395999"/>
          </a:xfrm>
          <a:prstGeom prst="rect">
            <a:avLst/>
          </a:prstGeom>
        </p:spPr>
      </p:pic>
      <p:pic>
        <p:nvPicPr>
          <p:cNvPr id="59" name="Imagem 58" descr="Uma imagem com branco&#10;&#10;Descrição gerada automaticamente">
            <a:extLst>
              <a:ext uri="{FF2B5EF4-FFF2-40B4-BE49-F238E27FC236}">
                <a16:creationId xmlns:a16="http://schemas.microsoft.com/office/drawing/2014/main" id="{2D29F2AA-31C3-5989-935D-4346E01D8D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1" t="42542" r="33794" b="51974"/>
          <a:stretch/>
        </p:blipFill>
        <p:spPr>
          <a:xfrm>
            <a:off x="7833398" y="1869363"/>
            <a:ext cx="631063" cy="395999"/>
          </a:xfrm>
          <a:prstGeom prst="rect">
            <a:avLst/>
          </a:prstGeom>
        </p:spPr>
      </p:pic>
      <p:pic>
        <p:nvPicPr>
          <p:cNvPr id="57" name="Imagem 56" descr="Uma imagem com branco&#10;&#10;Descrição gerada automaticamente">
            <a:extLst>
              <a:ext uri="{FF2B5EF4-FFF2-40B4-BE49-F238E27FC236}">
                <a16:creationId xmlns:a16="http://schemas.microsoft.com/office/drawing/2014/main" id="{3F613C69-D3D4-2A4B-C56B-72284F1ACE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2" t="19505" r="13562" b="30800"/>
          <a:stretch/>
        </p:blipFill>
        <p:spPr>
          <a:xfrm>
            <a:off x="1530647" y="487086"/>
            <a:ext cx="9536360" cy="3588414"/>
          </a:xfrm>
          <a:prstGeom prst="rect">
            <a:avLst/>
          </a:prstGeom>
        </p:spPr>
      </p:pic>
      <p:pic>
        <p:nvPicPr>
          <p:cNvPr id="54" name="Imagem 53" descr="Uma imagem com interior, mesa, frente, sentado&#10;&#10;Descrição gerada automaticamente">
            <a:extLst>
              <a:ext uri="{FF2B5EF4-FFF2-40B4-BE49-F238E27FC236}">
                <a16:creationId xmlns:a16="http://schemas.microsoft.com/office/drawing/2014/main" id="{9101B949-0CD9-E163-F80F-EB76730794E1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5" t="2299" r="10591" b="-1445"/>
          <a:stretch/>
        </p:blipFill>
        <p:spPr>
          <a:xfrm>
            <a:off x="1908381" y="4217289"/>
            <a:ext cx="9309100" cy="2480589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3E9EF6A5-BE4B-8B91-FC34-DF42AE4573FE}"/>
              </a:ext>
            </a:extLst>
          </p:cNvPr>
          <p:cNvSpPr txBox="1"/>
          <p:nvPr/>
        </p:nvSpPr>
        <p:spPr>
          <a:xfrm>
            <a:off x="0" y="1524441"/>
            <a:ext cx="1458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α-</a:t>
            </a:r>
            <a:r>
              <a:rPr lang="pt-PT" sz="2000" b="1" dirty="0" err="1"/>
              <a:t>synuclein</a:t>
            </a:r>
            <a:endParaRPr lang="pt-PT" sz="2000" b="1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D22AA928-1EBF-0206-E8AC-273EB833EE2E}"/>
              </a:ext>
            </a:extLst>
          </p:cNvPr>
          <p:cNvSpPr txBox="1"/>
          <p:nvPr/>
        </p:nvSpPr>
        <p:spPr>
          <a:xfrm>
            <a:off x="433138" y="5234109"/>
            <a:ext cx="1458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/>
              <a:t>Ponceau</a:t>
            </a:r>
            <a:endParaRPr lang="pt-PT" sz="2000" b="1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2B0EBA8B-57C5-A27C-BF17-FF5349AF53AA}"/>
              </a:ext>
            </a:extLst>
          </p:cNvPr>
          <p:cNvSpPr txBox="1"/>
          <p:nvPr/>
        </p:nvSpPr>
        <p:spPr>
          <a:xfrm>
            <a:off x="4461043" y="135768"/>
            <a:ext cx="685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E867937-6C32-E296-330F-3E6F791D8BF6}"/>
              </a:ext>
            </a:extLst>
          </p:cNvPr>
          <p:cNvSpPr txBox="1"/>
          <p:nvPr/>
        </p:nvSpPr>
        <p:spPr>
          <a:xfrm>
            <a:off x="5079839" y="133980"/>
            <a:ext cx="773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B79E4B4E-974E-72C0-3001-9549B7FDFE0C}"/>
              </a:ext>
            </a:extLst>
          </p:cNvPr>
          <p:cNvSpPr txBox="1"/>
          <p:nvPr/>
        </p:nvSpPr>
        <p:spPr>
          <a:xfrm>
            <a:off x="5782777" y="129610"/>
            <a:ext cx="665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A820BF79-8CC7-F3CE-A0C5-0CDEF9450D4D}"/>
              </a:ext>
            </a:extLst>
          </p:cNvPr>
          <p:cNvSpPr txBox="1"/>
          <p:nvPr/>
        </p:nvSpPr>
        <p:spPr>
          <a:xfrm>
            <a:off x="7821803" y="108414"/>
            <a:ext cx="604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6EE18F62-4E84-53C1-7B18-5A93B87E5354}"/>
              </a:ext>
            </a:extLst>
          </p:cNvPr>
          <p:cNvSpPr txBox="1"/>
          <p:nvPr/>
        </p:nvSpPr>
        <p:spPr>
          <a:xfrm>
            <a:off x="9799904" y="289657"/>
            <a:ext cx="846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/>
              <a:t>MG-132</a:t>
            </a:r>
          </a:p>
        </p:txBody>
      </p:sp>
      <p:sp>
        <p:nvSpPr>
          <p:cNvPr id="5" name="CaixaDeTexto 81">
            <a:extLst>
              <a:ext uri="{FF2B5EF4-FFF2-40B4-BE49-F238E27FC236}">
                <a16:creationId xmlns:a16="http://schemas.microsoft.com/office/drawing/2014/main" id="{594FD080-0E89-9D3A-FF54-0CF8DE1FA6AB}"/>
              </a:ext>
            </a:extLst>
          </p:cNvPr>
          <p:cNvSpPr txBox="1"/>
          <p:nvPr/>
        </p:nvSpPr>
        <p:spPr>
          <a:xfrm>
            <a:off x="73622" y="121784"/>
            <a:ext cx="181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Figure 2</a:t>
            </a:r>
          </a:p>
        </p:txBody>
      </p:sp>
      <p:sp>
        <p:nvSpPr>
          <p:cNvPr id="6" name="CaixaDeTexto 48">
            <a:extLst>
              <a:ext uri="{FF2B5EF4-FFF2-40B4-BE49-F238E27FC236}">
                <a16:creationId xmlns:a16="http://schemas.microsoft.com/office/drawing/2014/main" id="{86944588-FE1C-44E9-C565-B92DF3CE69B7}"/>
              </a:ext>
            </a:extLst>
          </p:cNvPr>
          <p:cNvSpPr txBox="1"/>
          <p:nvPr/>
        </p:nvSpPr>
        <p:spPr>
          <a:xfrm>
            <a:off x="4333621" y="3863465"/>
            <a:ext cx="685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7" name="CaixaDeTexto 49">
            <a:extLst>
              <a:ext uri="{FF2B5EF4-FFF2-40B4-BE49-F238E27FC236}">
                <a16:creationId xmlns:a16="http://schemas.microsoft.com/office/drawing/2014/main" id="{DA48C0AA-BC1C-5779-685D-13C16E22CECA}"/>
              </a:ext>
            </a:extLst>
          </p:cNvPr>
          <p:cNvSpPr txBox="1"/>
          <p:nvPr/>
        </p:nvSpPr>
        <p:spPr>
          <a:xfrm>
            <a:off x="4952417" y="3861677"/>
            <a:ext cx="773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8" name="CaixaDeTexto 50">
            <a:extLst>
              <a:ext uri="{FF2B5EF4-FFF2-40B4-BE49-F238E27FC236}">
                <a16:creationId xmlns:a16="http://schemas.microsoft.com/office/drawing/2014/main" id="{2F4B5E95-EC20-FCF5-D65E-04D7AF985B42}"/>
              </a:ext>
            </a:extLst>
          </p:cNvPr>
          <p:cNvSpPr txBox="1"/>
          <p:nvPr/>
        </p:nvSpPr>
        <p:spPr>
          <a:xfrm>
            <a:off x="5655355" y="3857307"/>
            <a:ext cx="665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  <p:sp>
        <p:nvSpPr>
          <p:cNvPr id="9" name="CaixaDeTexto 51">
            <a:extLst>
              <a:ext uri="{FF2B5EF4-FFF2-40B4-BE49-F238E27FC236}">
                <a16:creationId xmlns:a16="http://schemas.microsoft.com/office/drawing/2014/main" id="{21A63C74-C291-F3BE-DB77-1283333DA0AB}"/>
              </a:ext>
            </a:extLst>
          </p:cNvPr>
          <p:cNvSpPr txBox="1"/>
          <p:nvPr/>
        </p:nvSpPr>
        <p:spPr>
          <a:xfrm>
            <a:off x="7692776" y="3857308"/>
            <a:ext cx="604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10" name="CaixaDeTexto 52">
            <a:extLst>
              <a:ext uri="{FF2B5EF4-FFF2-40B4-BE49-F238E27FC236}">
                <a16:creationId xmlns:a16="http://schemas.microsoft.com/office/drawing/2014/main" id="{801015BC-95DA-9423-83A9-E64FB946EBC2}"/>
              </a:ext>
            </a:extLst>
          </p:cNvPr>
          <p:cNvSpPr txBox="1"/>
          <p:nvPr/>
        </p:nvSpPr>
        <p:spPr>
          <a:xfrm>
            <a:off x="9719651" y="3893326"/>
            <a:ext cx="846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/>
              <a:t>MG-132</a:t>
            </a:r>
          </a:p>
        </p:txBody>
      </p:sp>
    </p:spTree>
    <p:extLst>
      <p:ext uri="{BB962C8B-B14F-4D97-AF65-F5344CB8AC3E}">
        <p14:creationId xmlns:p14="http://schemas.microsoft.com/office/powerpoint/2010/main" val="3774410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13CD9-048D-1FFB-6DF9-69877B22F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m 48">
            <a:extLst>
              <a:ext uri="{FF2B5EF4-FFF2-40B4-BE49-F238E27FC236}">
                <a16:creationId xmlns:a16="http://schemas.microsoft.com/office/drawing/2014/main" id="{5BC025A0-8F7E-B22C-E1E4-D28FBB2145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8" t="31048" r="29324" b="23590"/>
          <a:stretch/>
        </p:blipFill>
        <p:spPr>
          <a:xfrm>
            <a:off x="1192040" y="800054"/>
            <a:ext cx="8955260" cy="2264057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149F935-B05F-51F3-8A21-D416A982FDDF}"/>
              </a:ext>
            </a:extLst>
          </p:cNvPr>
          <p:cNvSpPr txBox="1"/>
          <p:nvPr/>
        </p:nvSpPr>
        <p:spPr>
          <a:xfrm>
            <a:off x="870254" y="4914039"/>
            <a:ext cx="1401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/>
              <a:t>pTau</a:t>
            </a:r>
            <a:r>
              <a:rPr lang="pt-PT" sz="2000" b="1" dirty="0"/>
              <a:t> (Thr231)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4F7B5BD-98CE-502F-62B8-4B4085CDBA3D}"/>
              </a:ext>
            </a:extLst>
          </p:cNvPr>
          <p:cNvSpPr txBox="1"/>
          <p:nvPr/>
        </p:nvSpPr>
        <p:spPr>
          <a:xfrm>
            <a:off x="1114000" y="1522727"/>
            <a:ext cx="914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Tau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2EF63A7-94C3-0AB8-8335-1265C1E895DA}"/>
              </a:ext>
            </a:extLst>
          </p:cNvPr>
          <p:cNvSpPr txBox="1"/>
          <p:nvPr/>
        </p:nvSpPr>
        <p:spPr>
          <a:xfrm>
            <a:off x="4255798" y="465650"/>
            <a:ext cx="589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767C365-C036-E90B-84C7-2EFEC20E6B38}"/>
              </a:ext>
            </a:extLst>
          </p:cNvPr>
          <p:cNvSpPr txBox="1"/>
          <p:nvPr/>
        </p:nvSpPr>
        <p:spPr>
          <a:xfrm>
            <a:off x="4760753" y="465650"/>
            <a:ext cx="721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2E00674-9597-AC4A-719F-D96FC842D368}"/>
              </a:ext>
            </a:extLst>
          </p:cNvPr>
          <p:cNvSpPr txBox="1"/>
          <p:nvPr/>
        </p:nvSpPr>
        <p:spPr>
          <a:xfrm>
            <a:off x="5419771" y="465650"/>
            <a:ext cx="556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FD16CDA-1BDA-D3C2-79E7-E8F83C4325F2}"/>
              </a:ext>
            </a:extLst>
          </p:cNvPr>
          <p:cNvSpPr txBox="1"/>
          <p:nvPr/>
        </p:nvSpPr>
        <p:spPr>
          <a:xfrm>
            <a:off x="7009042" y="433356"/>
            <a:ext cx="609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D0F6AF3-82EB-7459-31A4-A6E298E1897D}"/>
              </a:ext>
            </a:extLst>
          </p:cNvPr>
          <p:cNvSpPr txBox="1"/>
          <p:nvPr/>
        </p:nvSpPr>
        <p:spPr>
          <a:xfrm>
            <a:off x="8750575" y="433356"/>
            <a:ext cx="790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MG-132</a:t>
            </a:r>
          </a:p>
        </p:txBody>
      </p:sp>
      <p:pic>
        <p:nvPicPr>
          <p:cNvPr id="37" name="Imagem 36" descr="Uma imagem com texto&#10;&#10;Descrição gerada automaticamente">
            <a:extLst>
              <a:ext uri="{FF2B5EF4-FFF2-40B4-BE49-F238E27FC236}">
                <a16:creationId xmlns:a16="http://schemas.microsoft.com/office/drawing/2014/main" id="{F7AECB14-90F7-4E07-68D1-2C18F32CBEBF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9" t="-2478" r="12056" b="30246"/>
          <a:stretch/>
        </p:blipFill>
        <p:spPr>
          <a:xfrm>
            <a:off x="2247901" y="2747398"/>
            <a:ext cx="7899399" cy="3604718"/>
          </a:xfrm>
          <a:prstGeom prst="rect">
            <a:avLst/>
          </a:prstGeom>
        </p:spPr>
      </p:pic>
      <p:sp>
        <p:nvSpPr>
          <p:cNvPr id="2" name="CaixaDeTexto 81">
            <a:extLst>
              <a:ext uri="{FF2B5EF4-FFF2-40B4-BE49-F238E27FC236}">
                <a16:creationId xmlns:a16="http://schemas.microsoft.com/office/drawing/2014/main" id="{41E7B726-D5F8-7284-48D2-FCC10B37783A}"/>
              </a:ext>
            </a:extLst>
          </p:cNvPr>
          <p:cNvSpPr txBox="1"/>
          <p:nvPr/>
        </p:nvSpPr>
        <p:spPr>
          <a:xfrm>
            <a:off x="73622" y="121784"/>
            <a:ext cx="181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Figure 3</a:t>
            </a:r>
          </a:p>
        </p:txBody>
      </p:sp>
      <p:sp>
        <p:nvSpPr>
          <p:cNvPr id="4" name="CaixaDeTexto 17">
            <a:extLst>
              <a:ext uri="{FF2B5EF4-FFF2-40B4-BE49-F238E27FC236}">
                <a16:creationId xmlns:a16="http://schemas.microsoft.com/office/drawing/2014/main" id="{5A955444-5B1D-9B2F-CA5C-24D83CEFC4C3}"/>
              </a:ext>
            </a:extLst>
          </p:cNvPr>
          <p:cNvSpPr txBox="1"/>
          <p:nvPr/>
        </p:nvSpPr>
        <p:spPr>
          <a:xfrm>
            <a:off x="4255798" y="2566882"/>
            <a:ext cx="589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6" name="CaixaDeTexto 18">
            <a:extLst>
              <a:ext uri="{FF2B5EF4-FFF2-40B4-BE49-F238E27FC236}">
                <a16:creationId xmlns:a16="http://schemas.microsoft.com/office/drawing/2014/main" id="{CB3BFEC8-E665-5976-0698-FB6C2C9D9BC9}"/>
              </a:ext>
            </a:extLst>
          </p:cNvPr>
          <p:cNvSpPr txBox="1"/>
          <p:nvPr/>
        </p:nvSpPr>
        <p:spPr>
          <a:xfrm>
            <a:off x="4760753" y="2566882"/>
            <a:ext cx="721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7" name="CaixaDeTexto 19">
            <a:extLst>
              <a:ext uri="{FF2B5EF4-FFF2-40B4-BE49-F238E27FC236}">
                <a16:creationId xmlns:a16="http://schemas.microsoft.com/office/drawing/2014/main" id="{347DFE2D-FBDA-B40A-5B97-638CFB187D2D}"/>
              </a:ext>
            </a:extLst>
          </p:cNvPr>
          <p:cNvSpPr txBox="1"/>
          <p:nvPr/>
        </p:nvSpPr>
        <p:spPr>
          <a:xfrm>
            <a:off x="5419771" y="2566882"/>
            <a:ext cx="556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  <p:sp>
        <p:nvSpPr>
          <p:cNvPr id="9" name="CaixaDeTexto 20">
            <a:extLst>
              <a:ext uri="{FF2B5EF4-FFF2-40B4-BE49-F238E27FC236}">
                <a16:creationId xmlns:a16="http://schemas.microsoft.com/office/drawing/2014/main" id="{C04D43CA-7EFE-901E-6BFB-9D9DF8F9BA9E}"/>
              </a:ext>
            </a:extLst>
          </p:cNvPr>
          <p:cNvSpPr txBox="1"/>
          <p:nvPr/>
        </p:nvSpPr>
        <p:spPr>
          <a:xfrm>
            <a:off x="7059842" y="2534588"/>
            <a:ext cx="609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10" name="CaixaDeTexto 21">
            <a:extLst>
              <a:ext uri="{FF2B5EF4-FFF2-40B4-BE49-F238E27FC236}">
                <a16:creationId xmlns:a16="http://schemas.microsoft.com/office/drawing/2014/main" id="{3EBD2543-35F0-D932-B94D-C61FB4415F9F}"/>
              </a:ext>
            </a:extLst>
          </p:cNvPr>
          <p:cNvSpPr txBox="1"/>
          <p:nvPr/>
        </p:nvSpPr>
        <p:spPr>
          <a:xfrm>
            <a:off x="8750575" y="2534588"/>
            <a:ext cx="790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MG-132</a:t>
            </a:r>
          </a:p>
        </p:txBody>
      </p:sp>
    </p:spTree>
    <p:extLst>
      <p:ext uri="{BB962C8B-B14F-4D97-AF65-F5344CB8AC3E}">
        <p14:creationId xmlns:p14="http://schemas.microsoft.com/office/powerpoint/2010/main" val="967338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F9913-1607-BD72-54AA-93C212934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5293D381-39AB-794D-67DC-321213B7320E}"/>
              </a:ext>
            </a:extLst>
          </p:cNvPr>
          <p:cNvSpPr txBox="1"/>
          <p:nvPr/>
        </p:nvSpPr>
        <p:spPr>
          <a:xfrm>
            <a:off x="4547898" y="1380050"/>
            <a:ext cx="589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F16ECC7-E6F8-7726-AB35-36054148C882}"/>
              </a:ext>
            </a:extLst>
          </p:cNvPr>
          <p:cNvSpPr txBox="1"/>
          <p:nvPr/>
        </p:nvSpPr>
        <p:spPr>
          <a:xfrm>
            <a:off x="5052853" y="1380050"/>
            <a:ext cx="721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4264B5E-C648-CC10-32B5-BFF245F4FE1E}"/>
              </a:ext>
            </a:extLst>
          </p:cNvPr>
          <p:cNvSpPr txBox="1"/>
          <p:nvPr/>
        </p:nvSpPr>
        <p:spPr>
          <a:xfrm>
            <a:off x="5711871" y="1380050"/>
            <a:ext cx="556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FF31E8F-CDF9-D633-98A5-635449A3EC34}"/>
              </a:ext>
            </a:extLst>
          </p:cNvPr>
          <p:cNvSpPr txBox="1"/>
          <p:nvPr/>
        </p:nvSpPr>
        <p:spPr>
          <a:xfrm>
            <a:off x="7301142" y="1347756"/>
            <a:ext cx="609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CFDCEB64-DD77-5F93-A923-39802F33625B}"/>
              </a:ext>
            </a:extLst>
          </p:cNvPr>
          <p:cNvSpPr txBox="1"/>
          <p:nvPr/>
        </p:nvSpPr>
        <p:spPr>
          <a:xfrm>
            <a:off x="9042675" y="1347756"/>
            <a:ext cx="790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MG-132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BA319A3-3416-3014-872C-7811C123CDB8}"/>
              </a:ext>
            </a:extLst>
          </p:cNvPr>
          <p:cNvSpPr txBox="1"/>
          <p:nvPr/>
        </p:nvSpPr>
        <p:spPr>
          <a:xfrm>
            <a:off x="671340" y="2602777"/>
            <a:ext cx="139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/>
              <a:t>Ponceau</a:t>
            </a:r>
            <a:endParaRPr lang="pt-PT" sz="2400" b="1" dirty="0"/>
          </a:p>
        </p:txBody>
      </p:sp>
      <p:pic>
        <p:nvPicPr>
          <p:cNvPr id="29" name="Imagem 28" descr="Uma imagem com interior, mesa, frente, sentado&#10;&#10;Descrição gerada automaticamente">
            <a:extLst>
              <a:ext uri="{FF2B5EF4-FFF2-40B4-BE49-F238E27FC236}">
                <a16:creationId xmlns:a16="http://schemas.microsoft.com/office/drawing/2014/main" id="{BE9C515B-2338-8F92-DE07-824F2B12A318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9" t="-6352" r="11909" b="-4008"/>
          <a:stretch/>
        </p:blipFill>
        <p:spPr>
          <a:xfrm>
            <a:off x="2229660" y="1604010"/>
            <a:ext cx="8077200" cy="2761116"/>
          </a:xfrm>
          <a:prstGeom prst="rect">
            <a:avLst/>
          </a:prstGeom>
        </p:spPr>
      </p:pic>
      <p:sp>
        <p:nvSpPr>
          <p:cNvPr id="2" name="CaixaDeTexto 81">
            <a:extLst>
              <a:ext uri="{FF2B5EF4-FFF2-40B4-BE49-F238E27FC236}">
                <a16:creationId xmlns:a16="http://schemas.microsoft.com/office/drawing/2014/main" id="{EEA97697-4419-14D1-5DE3-733FCA1FFEBC}"/>
              </a:ext>
            </a:extLst>
          </p:cNvPr>
          <p:cNvSpPr txBox="1"/>
          <p:nvPr/>
        </p:nvSpPr>
        <p:spPr>
          <a:xfrm>
            <a:off x="73622" y="121784"/>
            <a:ext cx="181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Figure 3</a:t>
            </a:r>
          </a:p>
        </p:txBody>
      </p:sp>
    </p:spTree>
    <p:extLst>
      <p:ext uri="{BB962C8B-B14F-4D97-AF65-F5344CB8AC3E}">
        <p14:creationId xmlns:p14="http://schemas.microsoft.com/office/powerpoint/2010/main" val="231332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BE0DF-3F5E-A8B6-CC7F-418C9FED0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Uma imagem com edifício, em pé, preto, branco&#10;&#10;Descrição gerada automaticamente">
            <a:extLst>
              <a:ext uri="{FF2B5EF4-FFF2-40B4-BE49-F238E27FC236}">
                <a16:creationId xmlns:a16="http://schemas.microsoft.com/office/drawing/2014/main" id="{50357278-209F-1DF2-2C2C-269A4364E13E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6" t="22432" r="26244" b="32718"/>
          <a:stretch/>
        </p:blipFill>
        <p:spPr>
          <a:xfrm>
            <a:off x="1689100" y="905116"/>
            <a:ext cx="9321800" cy="206668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E137D9C-CAFE-81DE-FD95-5BF42B9EC578}"/>
              </a:ext>
            </a:extLst>
          </p:cNvPr>
          <p:cNvSpPr txBox="1"/>
          <p:nvPr/>
        </p:nvSpPr>
        <p:spPr>
          <a:xfrm>
            <a:off x="4598339" y="579113"/>
            <a:ext cx="606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F8E5CF-79A7-E3C4-8029-609D96E07CE4}"/>
              </a:ext>
            </a:extLst>
          </p:cNvPr>
          <p:cNvSpPr txBox="1"/>
          <p:nvPr/>
        </p:nvSpPr>
        <p:spPr>
          <a:xfrm>
            <a:off x="5150994" y="579113"/>
            <a:ext cx="734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A6B6BAE-F2EA-9832-AF02-8D51AC3436F7}"/>
              </a:ext>
            </a:extLst>
          </p:cNvPr>
          <p:cNvSpPr txBox="1"/>
          <p:nvPr/>
        </p:nvSpPr>
        <p:spPr>
          <a:xfrm>
            <a:off x="5831157" y="579113"/>
            <a:ext cx="64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AB75D25-18F4-F0E5-03EB-90303B1E0170}"/>
              </a:ext>
            </a:extLst>
          </p:cNvPr>
          <p:cNvSpPr txBox="1"/>
          <p:nvPr/>
        </p:nvSpPr>
        <p:spPr>
          <a:xfrm>
            <a:off x="7828031" y="500380"/>
            <a:ext cx="571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444841B-6FF7-D15E-196D-49AEC17ACDCB}"/>
              </a:ext>
            </a:extLst>
          </p:cNvPr>
          <p:cNvSpPr txBox="1"/>
          <p:nvPr/>
        </p:nvSpPr>
        <p:spPr>
          <a:xfrm>
            <a:off x="9701729" y="597339"/>
            <a:ext cx="794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MG-132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1EE940B-1C4D-5925-60B0-1016B4625886}"/>
              </a:ext>
            </a:extLst>
          </p:cNvPr>
          <p:cNvSpPr txBox="1"/>
          <p:nvPr/>
        </p:nvSpPr>
        <p:spPr>
          <a:xfrm>
            <a:off x="129226" y="1738402"/>
            <a:ext cx="1660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22C11- </a:t>
            </a:r>
            <a:r>
              <a:rPr lang="pt-PT" sz="2000" b="1" dirty="0" err="1"/>
              <a:t>esAPP</a:t>
            </a:r>
            <a:endParaRPr lang="pt-PT" sz="2000" b="1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82D1AB5-FBE6-5CB6-8EBC-D17C527DB879}"/>
              </a:ext>
            </a:extLst>
          </p:cNvPr>
          <p:cNvSpPr txBox="1"/>
          <p:nvPr/>
        </p:nvSpPr>
        <p:spPr>
          <a:xfrm>
            <a:off x="982651" y="4883058"/>
            <a:ext cx="1613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22C11 - </a:t>
            </a:r>
            <a:r>
              <a:rPr lang="pt-PT" sz="2000" b="1" dirty="0" err="1"/>
              <a:t>isAPP</a:t>
            </a:r>
            <a:endParaRPr lang="pt-PT" sz="2000" b="1" dirty="0"/>
          </a:p>
        </p:txBody>
      </p:sp>
      <p:pic>
        <p:nvPicPr>
          <p:cNvPr id="81" name="Imagem 80" descr="Uma imagem com texto&#10;&#10;Descrição gerada automaticamente">
            <a:extLst>
              <a:ext uri="{FF2B5EF4-FFF2-40B4-BE49-F238E27FC236}">
                <a16:creationId xmlns:a16="http://schemas.microsoft.com/office/drawing/2014/main" id="{664C1E8A-1004-5633-0AC2-67F3C54172DD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2" t="9180" r="16938" b="12391"/>
          <a:stretch/>
        </p:blipFill>
        <p:spPr>
          <a:xfrm>
            <a:off x="2794000" y="3231911"/>
            <a:ext cx="7494060" cy="3385821"/>
          </a:xfrm>
          <a:prstGeom prst="rect">
            <a:avLst/>
          </a:prstGeom>
        </p:spPr>
      </p:pic>
      <p:sp>
        <p:nvSpPr>
          <p:cNvPr id="3" name="CaixaDeTexto 81">
            <a:extLst>
              <a:ext uri="{FF2B5EF4-FFF2-40B4-BE49-F238E27FC236}">
                <a16:creationId xmlns:a16="http://schemas.microsoft.com/office/drawing/2014/main" id="{E3AA2E19-3B98-17AF-B228-6D77927AD108}"/>
              </a:ext>
            </a:extLst>
          </p:cNvPr>
          <p:cNvSpPr txBox="1"/>
          <p:nvPr/>
        </p:nvSpPr>
        <p:spPr>
          <a:xfrm>
            <a:off x="73622" y="121784"/>
            <a:ext cx="181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Figure 4</a:t>
            </a:r>
          </a:p>
        </p:txBody>
      </p:sp>
      <p:sp>
        <p:nvSpPr>
          <p:cNvPr id="14" name="CaixaDeTexto 5">
            <a:extLst>
              <a:ext uri="{FF2B5EF4-FFF2-40B4-BE49-F238E27FC236}">
                <a16:creationId xmlns:a16="http://schemas.microsoft.com/office/drawing/2014/main" id="{E1B2DD39-B039-1506-A687-4E243921F1CB}"/>
              </a:ext>
            </a:extLst>
          </p:cNvPr>
          <p:cNvSpPr txBox="1"/>
          <p:nvPr/>
        </p:nvSpPr>
        <p:spPr>
          <a:xfrm>
            <a:off x="4433239" y="2971799"/>
            <a:ext cx="606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15" name="CaixaDeTexto 6">
            <a:extLst>
              <a:ext uri="{FF2B5EF4-FFF2-40B4-BE49-F238E27FC236}">
                <a16:creationId xmlns:a16="http://schemas.microsoft.com/office/drawing/2014/main" id="{28E11E1F-EB0B-A158-4061-32228310BD31}"/>
              </a:ext>
            </a:extLst>
          </p:cNvPr>
          <p:cNvSpPr txBox="1"/>
          <p:nvPr/>
        </p:nvSpPr>
        <p:spPr>
          <a:xfrm>
            <a:off x="4985894" y="2971799"/>
            <a:ext cx="734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16" name="CaixaDeTexto 7">
            <a:extLst>
              <a:ext uri="{FF2B5EF4-FFF2-40B4-BE49-F238E27FC236}">
                <a16:creationId xmlns:a16="http://schemas.microsoft.com/office/drawing/2014/main" id="{C3B8C5EB-5AFD-900E-DA7C-1A23550870D3}"/>
              </a:ext>
            </a:extLst>
          </p:cNvPr>
          <p:cNvSpPr txBox="1"/>
          <p:nvPr/>
        </p:nvSpPr>
        <p:spPr>
          <a:xfrm>
            <a:off x="5666057" y="2971799"/>
            <a:ext cx="64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  <p:sp>
        <p:nvSpPr>
          <p:cNvPr id="20" name="CaixaDeTexto 8">
            <a:extLst>
              <a:ext uri="{FF2B5EF4-FFF2-40B4-BE49-F238E27FC236}">
                <a16:creationId xmlns:a16="http://schemas.microsoft.com/office/drawing/2014/main" id="{9D41AE39-B846-EC0C-D4AF-A8DD50974233}"/>
              </a:ext>
            </a:extLst>
          </p:cNvPr>
          <p:cNvSpPr txBox="1"/>
          <p:nvPr/>
        </p:nvSpPr>
        <p:spPr>
          <a:xfrm>
            <a:off x="6938568" y="2947966"/>
            <a:ext cx="571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21" name="CaixaDeTexto 9">
            <a:extLst>
              <a:ext uri="{FF2B5EF4-FFF2-40B4-BE49-F238E27FC236}">
                <a16:creationId xmlns:a16="http://schemas.microsoft.com/office/drawing/2014/main" id="{B3D31FBB-CD45-0DA2-46CD-93E4C90D45F4}"/>
              </a:ext>
            </a:extLst>
          </p:cNvPr>
          <p:cNvSpPr txBox="1"/>
          <p:nvPr/>
        </p:nvSpPr>
        <p:spPr>
          <a:xfrm>
            <a:off x="8728595" y="2990464"/>
            <a:ext cx="794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MG-132</a:t>
            </a:r>
          </a:p>
        </p:txBody>
      </p:sp>
    </p:spTree>
    <p:extLst>
      <p:ext uri="{BB962C8B-B14F-4D97-AF65-F5344CB8AC3E}">
        <p14:creationId xmlns:p14="http://schemas.microsoft.com/office/powerpoint/2010/main" val="3519407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81">
            <a:extLst>
              <a:ext uri="{FF2B5EF4-FFF2-40B4-BE49-F238E27FC236}">
                <a16:creationId xmlns:a16="http://schemas.microsoft.com/office/drawing/2014/main" id="{642E825D-47AC-FEB5-671B-C61F29DCCE00}"/>
              </a:ext>
            </a:extLst>
          </p:cNvPr>
          <p:cNvSpPr txBox="1"/>
          <p:nvPr/>
        </p:nvSpPr>
        <p:spPr>
          <a:xfrm>
            <a:off x="73622" y="121784"/>
            <a:ext cx="181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Figure 4</a:t>
            </a:r>
          </a:p>
        </p:txBody>
      </p:sp>
      <p:pic>
        <p:nvPicPr>
          <p:cNvPr id="7" name="Imagem 29" descr="Uma imagem com sentado&#10;&#10;Descrição gerada automaticamente">
            <a:extLst>
              <a:ext uri="{FF2B5EF4-FFF2-40B4-BE49-F238E27FC236}">
                <a16:creationId xmlns:a16="http://schemas.microsoft.com/office/drawing/2014/main" id="{BD6CCE43-E4E1-4E8D-8763-E89E0DBDFE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5" t="211" r="21096" b="-590"/>
          <a:stretch/>
        </p:blipFill>
        <p:spPr>
          <a:xfrm>
            <a:off x="1993900" y="2400300"/>
            <a:ext cx="9347200" cy="2810836"/>
          </a:xfrm>
          <a:prstGeom prst="rect">
            <a:avLst/>
          </a:prstGeom>
        </p:spPr>
      </p:pic>
      <p:sp>
        <p:nvSpPr>
          <p:cNvPr id="8" name="CaixaDeTexto 28">
            <a:extLst>
              <a:ext uri="{FF2B5EF4-FFF2-40B4-BE49-F238E27FC236}">
                <a16:creationId xmlns:a16="http://schemas.microsoft.com/office/drawing/2014/main" id="{CCCFD366-1E14-9EF7-D805-CA1BEFA1C11C}"/>
              </a:ext>
            </a:extLst>
          </p:cNvPr>
          <p:cNvSpPr txBox="1"/>
          <p:nvPr/>
        </p:nvSpPr>
        <p:spPr>
          <a:xfrm>
            <a:off x="616929" y="3429000"/>
            <a:ext cx="1376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/>
              <a:t>Ponceau</a:t>
            </a:r>
            <a:endParaRPr lang="pt-PT" sz="2000" b="1" dirty="0"/>
          </a:p>
        </p:txBody>
      </p:sp>
      <p:sp>
        <p:nvSpPr>
          <p:cNvPr id="9" name="CaixaDeTexto 5">
            <a:extLst>
              <a:ext uri="{FF2B5EF4-FFF2-40B4-BE49-F238E27FC236}">
                <a16:creationId xmlns:a16="http://schemas.microsoft.com/office/drawing/2014/main" id="{157454BC-BFFB-55F1-F606-5D32F7465AD6}"/>
              </a:ext>
            </a:extLst>
          </p:cNvPr>
          <p:cNvSpPr txBox="1"/>
          <p:nvPr/>
        </p:nvSpPr>
        <p:spPr>
          <a:xfrm>
            <a:off x="4895382" y="2070098"/>
            <a:ext cx="606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10" name="CaixaDeTexto 6">
            <a:extLst>
              <a:ext uri="{FF2B5EF4-FFF2-40B4-BE49-F238E27FC236}">
                <a16:creationId xmlns:a16="http://schemas.microsoft.com/office/drawing/2014/main" id="{CF32A88D-A771-548F-A061-849CE3E99ADE}"/>
              </a:ext>
            </a:extLst>
          </p:cNvPr>
          <p:cNvSpPr txBox="1"/>
          <p:nvPr/>
        </p:nvSpPr>
        <p:spPr>
          <a:xfrm>
            <a:off x="5448037" y="2070098"/>
            <a:ext cx="734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11" name="CaixaDeTexto 7">
            <a:extLst>
              <a:ext uri="{FF2B5EF4-FFF2-40B4-BE49-F238E27FC236}">
                <a16:creationId xmlns:a16="http://schemas.microsoft.com/office/drawing/2014/main" id="{1FAA0B25-822C-2BD9-ED23-C6DB54FB756B}"/>
              </a:ext>
            </a:extLst>
          </p:cNvPr>
          <p:cNvSpPr txBox="1"/>
          <p:nvPr/>
        </p:nvSpPr>
        <p:spPr>
          <a:xfrm>
            <a:off x="6128200" y="2070098"/>
            <a:ext cx="64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RT</a:t>
            </a:r>
          </a:p>
        </p:txBody>
      </p:sp>
      <p:sp>
        <p:nvSpPr>
          <p:cNvPr id="12" name="CaixaDeTexto 8">
            <a:extLst>
              <a:ext uri="{FF2B5EF4-FFF2-40B4-BE49-F238E27FC236}">
                <a16:creationId xmlns:a16="http://schemas.microsoft.com/office/drawing/2014/main" id="{CED79F0C-8836-36F6-2EF0-AD0B0275AA15}"/>
              </a:ext>
            </a:extLst>
          </p:cNvPr>
          <p:cNvSpPr txBox="1"/>
          <p:nvPr/>
        </p:nvSpPr>
        <p:spPr>
          <a:xfrm>
            <a:off x="7737109" y="2081310"/>
            <a:ext cx="571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Olig</a:t>
            </a:r>
            <a:endParaRPr lang="pt-PT" sz="1400" b="1" dirty="0"/>
          </a:p>
        </p:txBody>
      </p:sp>
      <p:sp>
        <p:nvSpPr>
          <p:cNvPr id="13" name="CaixaDeTexto 9">
            <a:extLst>
              <a:ext uri="{FF2B5EF4-FFF2-40B4-BE49-F238E27FC236}">
                <a16:creationId xmlns:a16="http://schemas.microsoft.com/office/drawing/2014/main" id="{C74752DD-58D5-7BBA-0168-175D01559A9C}"/>
              </a:ext>
            </a:extLst>
          </p:cNvPr>
          <p:cNvSpPr txBox="1"/>
          <p:nvPr/>
        </p:nvSpPr>
        <p:spPr>
          <a:xfrm>
            <a:off x="9539836" y="2070099"/>
            <a:ext cx="794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MG-132</a:t>
            </a:r>
          </a:p>
        </p:txBody>
      </p:sp>
    </p:spTree>
    <p:extLst>
      <p:ext uri="{BB962C8B-B14F-4D97-AF65-F5344CB8AC3E}">
        <p14:creationId xmlns:p14="http://schemas.microsoft.com/office/powerpoint/2010/main" val="1302211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12EDE-8FCC-EBB1-A0B5-F38DC2FE2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branco, fotografia, cozinha, preto&#10;&#10;Descrição gerada automaticamente">
            <a:extLst>
              <a:ext uri="{FF2B5EF4-FFF2-40B4-BE49-F238E27FC236}">
                <a16:creationId xmlns:a16="http://schemas.microsoft.com/office/drawing/2014/main" id="{D47BA63F-2867-5CF0-BEF3-813AB503EE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6" t="37584" r="34092" b="15485"/>
          <a:stretch/>
        </p:blipFill>
        <p:spPr>
          <a:xfrm>
            <a:off x="2178192" y="522516"/>
            <a:ext cx="5740400" cy="271191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728E0C-6588-B876-2797-CCA1064B3A13}"/>
              </a:ext>
            </a:extLst>
          </p:cNvPr>
          <p:cNvSpPr txBox="1"/>
          <p:nvPr/>
        </p:nvSpPr>
        <p:spPr>
          <a:xfrm>
            <a:off x="5580692" y="912430"/>
            <a:ext cx="541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397089C-404B-31F8-FC8F-E737DADA1789}"/>
              </a:ext>
            </a:extLst>
          </p:cNvPr>
          <p:cNvSpPr txBox="1"/>
          <p:nvPr/>
        </p:nvSpPr>
        <p:spPr>
          <a:xfrm>
            <a:off x="5977998" y="912430"/>
            <a:ext cx="793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A6B472D-917B-97EE-E844-8A725C639A2A}"/>
              </a:ext>
            </a:extLst>
          </p:cNvPr>
          <p:cNvSpPr txBox="1"/>
          <p:nvPr/>
        </p:nvSpPr>
        <p:spPr>
          <a:xfrm>
            <a:off x="850468" y="1220207"/>
            <a:ext cx="1272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22C11- </a:t>
            </a:r>
            <a:r>
              <a:rPr lang="pt-PT" sz="1400" b="1" dirty="0" err="1"/>
              <a:t>esAPP</a:t>
            </a:r>
            <a:endParaRPr lang="pt-PT" sz="1400" b="1" dirty="0"/>
          </a:p>
        </p:txBody>
      </p:sp>
      <p:pic>
        <p:nvPicPr>
          <p:cNvPr id="22" name="Imagem 21" descr="Uma imagem com avião&#10;&#10;Descrição gerada automaticamente">
            <a:extLst>
              <a:ext uri="{FF2B5EF4-FFF2-40B4-BE49-F238E27FC236}">
                <a16:creationId xmlns:a16="http://schemas.microsoft.com/office/drawing/2014/main" id="{18766F75-5093-8D76-FE5F-31ACE3C076AD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9" t="22229" r="31997" b="11914"/>
          <a:stretch/>
        </p:blipFill>
        <p:spPr>
          <a:xfrm>
            <a:off x="2637834" y="3429000"/>
            <a:ext cx="6916331" cy="3210998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8E0B23BB-77F0-C12D-9101-030278816D73}"/>
              </a:ext>
            </a:extLst>
          </p:cNvPr>
          <p:cNvSpPr txBox="1"/>
          <p:nvPr/>
        </p:nvSpPr>
        <p:spPr>
          <a:xfrm>
            <a:off x="619409" y="4796542"/>
            <a:ext cx="1272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22C11 - </a:t>
            </a:r>
            <a:r>
              <a:rPr lang="pt-PT" sz="1400" b="1" dirty="0" err="1"/>
              <a:t>isAPP</a:t>
            </a:r>
            <a:r>
              <a:rPr lang="pt-PT" sz="1400" b="1" dirty="0"/>
              <a:t> (110kDa)</a:t>
            </a:r>
          </a:p>
        </p:txBody>
      </p:sp>
      <p:sp>
        <p:nvSpPr>
          <p:cNvPr id="3" name="CaixaDeTexto 81">
            <a:extLst>
              <a:ext uri="{FF2B5EF4-FFF2-40B4-BE49-F238E27FC236}">
                <a16:creationId xmlns:a16="http://schemas.microsoft.com/office/drawing/2014/main" id="{7B6BD791-6D3C-0029-B898-AAFF926BEEFF}"/>
              </a:ext>
            </a:extLst>
          </p:cNvPr>
          <p:cNvSpPr txBox="1"/>
          <p:nvPr/>
        </p:nvSpPr>
        <p:spPr>
          <a:xfrm>
            <a:off x="73622" y="121784"/>
            <a:ext cx="181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Figure 5</a:t>
            </a:r>
          </a:p>
        </p:txBody>
      </p:sp>
      <p:sp>
        <p:nvSpPr>
          <p:cNvPr id="4" name="CaixaDeTexto 10">
            <a:extLst>
              <a:ext uri="{FF2B5EF4-FFF2-40B4-BE49-F238E27FC236}">
                <a16:creationId xmlns:a16="http://schemas.microsoft.com/office/drawing/2014/main" id="{20068D6D-B33E-2220-7DC2-AAAC4DA554D5}"/>
              </a:ext>
            </a:extLst>
          </p:cNvPr>
          <p:cNvSpPr txBox="1"/>
          <p:nvPr/>
        </p:nvSpPr>
        <p:spPr>
          <a:xfrm>
            <a:off x="5554471" y="3779873"/>
            <a:ext cx="541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5" name="CaixaDeTexto 11">
            <a:extLst>
              <a:ext uri="{FF2B5EF4-FFF2-40B4-BE49-F238E27FC236}">
                <a16:creationId xmlns:a16="http://schemas.microsoft.com/office/drawing/2014/main" id="{E97F531E-42C9-4303-9F8F-50970F76BEC8}"/>
              </a:ext>
            </a:extLst>
          </p:cNvPr>
          <p:cNvSpPr txBox="1"/>
          <p:nvPr/>
        </p:nvSpPr>
        <p:spPr>
          <a:xfrm>
            <a:off x="5951777" y="3779873"/>
            <a:ext cx="793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</p:spTree>
    <p:extLst>
      <p:ext uri="{BB962C8B-B14F-4D97-AF65-F5344CB8AC3E}">
        <p14:creationId xmlns:p14="http://schemas.microsoft.com/office/powerpoint/2010/main" val="1807104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6CF1F-FE28-9B11-1F10-9A421B7A6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232DEAB3-1EE0-1767-4C3E-5B46576777D2}"/>
              </a:ext>
            </a:extLst>
          </p:cNvPr>
          <p:cNvSpPr txBox="1"/>
          <p:nvPr/>
        </p:nvSpPr>
        <p:spPr>
          <a:xfrm>
            <a:off x="5580692" y="912430"/>
            <a:ext cx="541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CTRL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1EB44C0-CEB5-B8BA-229E-35BD994F2052}"/>
              </a:ext>
            </a:extLst>
          </p:cNvPr>
          <p:cNvSpPr txBox="1"/>
          <p:nvPr/>
        </p:nvSpPr>
        <p:spPr>
          <a:xfrm>
            <a:off x="5977998" y="912430"/>
            <a:ext cx="793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Aβ1-42</a:t>
            </a:r>
          </a:p>
        </p:txBody>
      </p:sp>
      <p:pic>
        <p:nvPicPr>
          <p:cNvPr id="23" name="Imagem 22" descr="Uma imagem com monitor, interior, sentado, fotografia&#10;&#10;Descrição gerada automaticamente">
            <a:extLst>
              <a:ext uri="{FF2B5EF4-FFF2-40B4-BE49-F238E27FC236}">
                <a16:creationId xmlns:a16="http://schemas.microsoft.com/office/drawing/2014/main" id="{614AA2B3-C29F-AD21-E5EA-18CEF8A3DA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3" t="4181" r="16999" b="11795"/>
          <a:stretch/>
        </p:blipFill>
        <p:spPr>
          <a:xfrm>
            <a:off x="2705100" y="1447800"/>
            <a:ext cx="7569200" cy="2921000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54CC408C-DFF4-2A65-C2B5-DB1F68F6E997}"/>
              </a:ext>
            </a:extLst>
          </p:cNvPr>
          <p:cNvSpPr txBox="1"/>
          <p:nvPr/>
        </p:nvSpPr>
        <p:spPr>
          <a:xfrm>
            <a:off x="982651" y="1806312"/>
            <a:ext cx="1451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/>
              <a:t>Ponceau</a:t>
            </a:r>
            <a:endParaRPr lang="pt-PT" sz="2000" b="1" dirty="0"/>
          </a:p>
        </p:txBody>
      </p:sp>
      <p:sp>
        <p:nvSpPr>
          <p:cNvPr id="3" name="CaixaDeTexto 81">
            <a:extLst>
              <a:ext uri="{FF2B5EF4-FFF2-40B4-BE49-F238E27FC236}">
                <a16:creationId xmlns:a16="http://schemas.microsoft.com/office/drawing/2014/main" id="{65DBB1C8-2B71-DBBA-1060-3D0179AA611E}"/>
              </a:ext>
            </a:extLst>
          </p:cNvPr>
          <p:cNvSpPr txBox="1"/>
          <p:nvPr/>
        </p:nvSpPr>
        <p:spPr>
          <a:xfrm>
            <a:off x="73622" y="121784"/>
            <a:ext cx="181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Figure 5</a:t>
            </a:r>
          </a:p>
        </p:txBody>
      </p:sp>
    </p:spTree>
    <p:extLst>
      <p:ext uri="{BB962C8B-B14F-4D97-AF65-F5344CB8AC3E}">
        <p14:creationId xmlns:p14="http://schemas.microsoft.com/office/powerpoint/2010/main" val="40862280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3829</TotalTime>
  <Words>451</Words>
  <Application>Microsoft Office PowerPoint</Application>
  <PresentationFormat>Widescreen</PresentationFormat>
  <Paragraphs>120</Paragraphs>
  <Slides>13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Tema do Office</vt:lpstr>
      <vt:lpstr>Prism 6</vt:lpstr>
      <vt:lpstr>Prism 9</vt:lpstr>
      <vt:lpstr>PowerPoint Presentation</vt:lpstr>
      <vt:lpstr>PowerPoint Presentation</vt:lpstr>
      <vt:lpstr>PowerPoint Presentation</vt:lpstr>
      <vt:lpstr>PowerPoint Presentation</vt:lpstr>
      <vt:lpstr>Western Blots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 Nadais</dc:creator>
  <cp:lastModifiedBy>João Figueiredo</cp:lastModifiedBy>
  <cp:revision>21</cp:revision>
  <dcterms:created xsi:type="dcterms:W3CDTF">2023-08-06T09:29:03Z</dcterms:created>
  <dcterms:modified xsi:type="dcterms:W3CDTF">2025-01-24T16:09:17Z</dcterms:modified>
</cp:coreProperties>
</file>