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4619"/>
  </p:normalViewPr>
  <p:slideViewPr>
    <p:cSldViewPr snapToGrid="0" snapToObjects="1">
      <p:cViewPr varScale="1">
        <p:scale>
          <a:sx n="101" d="100"/>
          <a:sy n="101" d="100"/>
        </p:scale>
        <p:origin x="13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327ED-85E7-6940-80EB-0258ECBD1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93156E-133B-984C-B57C-50EC1B56D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B1BB5-376A-1D42-95B7-7355E085D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F5E71-ED83-9C4E-A332-2A6DDBDA5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4DBFB-CD9A-D84C-871A-9E6EABAB6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1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3D201-7B59-A04F-9BD9-2573271F7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28F5A-19E3-DC4C-AAD6-407C1F3D1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00C8A-8CB9-3F44-9472-6BFBA99F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7DC35-9A0E-6043-8DC4-4F22476D9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C35DE-E946-B041-99F6-B28A6A0C0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57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3F56B-969B-1149-A9B5-0962CC81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732C8-CA5D-8347-B898-A4CCAB122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25A0A-6C56-2E41-8FFB-DB3C3F0D1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A2629-EE21-9343-ABDE-AA9529A8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E54B8-83E0-CF40-A01D-3371F2653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19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1DED2-1867-C246-8598-194D0C83E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BB784-A84C-F74D-8024-2BC2EA717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61D49-1EBB-1247-93E2-2ACDF3752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A6874-D202-904E-B664-024E8C774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82410F-8655-D34D-839C-C1F406A8F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39F40-55B0-EF43-99DC-2D12E2667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7E0A-2F57-8D43-98A3-7ED8E4D67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4ECC9-F9AA-AA4C-AE91-7DAB88F1A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24623-C3B2-B347-A99F-18784C1D0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34C822-C75A-4042-A3E9-C723D167FF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A21B40-D81D-4D48-BA3F-B64190EEA4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23FB11-7914-9748-9F6F-FCCB11833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96792E-13A7-AE4A-8671-58AEE61B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4B566E-2AB4-2742-BC3F-9B79BDDF7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8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F44A5-7BEC-2C45-9C7E-231CDD27A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B2E119-606F-EC49-8CAD-356776B98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0D2F77-7ABF-294C-8745-5F6155FDA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A89CFE-FDF8-0E43-A398-23C240047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9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F19F15-EF0B-3D48-B9BB-E347B7C07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A7C221-E8AF-E542-83BC-7862FA6A5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5CEF2-33B8-9044-9933-83A88668B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11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7747-8CEB-3141-9803-C09FE56D2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1B1F0-39A5-FF44-8F1B-0F4BF98ED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669EC-184C-9B4C-992D-A0A2B0242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43023B-FDD1-274B-AC81-943C5B69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EAA47-DC17-4244-B15E-5E398D96B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7F783-F673-0B42-A2D0-AAD93343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1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F2B19-3792-814F-80DC-33A5C9693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1365FC-9408-7345-A997-69703ADF82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9F0A6-CC4D-2D47-B83B-F4DB05C33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B7595-E540-A64D-9EAE-00C2DDEB3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B040B-77FC-0D47-BACC-CE4B6FB29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8B2F6-FDAB-CA44-B494-9B61DCFF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96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BE0BA-C0DD-AF41-8101-8CA208106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6B4B6-EF2C-CA44-A534-3DF0CDF94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E5B2E-D340-7947-BE1E-B083D1BB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19036-9E9F-9F49-8F7F-D67A0A318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9828B-B027-6541-9D8D-D049B915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88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A3A98F-EA9D-6A42-A360-433CA2E14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2C1AA6-9924-314C-966E-01737A238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A474E-9CF0-9A4E-BD3D-A6B53B8AF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C0817-A9D5-F74F-B47B-24CFF918C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B78CB-C5B3-C94F-B7C5-A7E94ED26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21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8EEC2D-D3E4-D14F-BB6B-6F8BD0B34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70B72-9611-794E-9A61-867EC6A54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2642E-CFAD-7A4F-A395-428E7A671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C2AD0-588C-D54F-BA4B-1BA096C931A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3B5BC-91DB-224A-BFB6-EC00A14FE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51541-951D-734A-8DF5-3648992CE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59B8E-ABA4-7F48-BD42-8709C49BB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7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2.png"/><Relationship Id="rId7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7.emf"/><Relationship Id="rId4" Type="http://schemas.openxmlformats.org/officeDocument/2006/relationships/image" Target="../media/image3.png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1471700" y="300556"/>
            <a:ext cx="8696113" cy="2702076"/>
            <a:chOff x="-19183" y="738256"/>
            <a:chExt cx="8696113" cy="2702076"/>
          </a:xfrm>
        </p:grpSpPr>
        <p:grpSp>
          <p:nvGrpSpPr>
            <p:cNvPr id="107" name="Group 106"/>
            <p:cNvGrpSpPr/>
            <p:nvPr/>
          </p:nvGrpSpPr>
          <p:grpSpPr>
            <a:xfrm>
              <a:off x="-19183" y="738256"/>
              <a:ext cx="8696113" cy="2702076"/>
              <a:chOff x="-19183" y="738256"/>
              <a:chExt cx="8696113" cy="2702076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1D4D5353-8A8A-894C-827C-1A0F9C5123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5334" r="31098"/>
              <a:stretch/>
            </p:blipFill>
            <p:spPr>
              <a:xfrm>
                <a:off x="463263" y="809883"/>
                <a:ext cx="2041651" cy="2107511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BE387C3A-6AB5-D044-AAAE-B49C16D8DC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5000" r="31569"/>
              <a:stretch/>
            </p:blipFill>
            <p:spPr>
              <a:xfrm>
                <a:off x="2572892" y="809883"/>
                <a:ext cx="2027707" cy="2114932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0F63D6A-EBD8-5942-99D9-9731E2298D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5000" r="31098"/>
              <a:stretch/>
            </p:blipFill>
            <p:spPr>
              <a:xfrm>
                <a:off x="4600599" y="809883"/>
                <a:ext cx="2041651" cy="2114932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797D8EC8-E6B8-9A4D-A18C-AB3A6D8210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4667" r="31334"/>
              <a:stretch/>
            </p:blipFill>
            <p:spPr>
              <a:xfrm>
                <a:off x="6642251" y="802462"/>
                <a:ext cx="2034679" cy="2122352"/>
              </a:xfrm>
              <a:prstGeom prst="rect">
                <a:avLst/>
              </a:prstGeom>
            </p:spPr>
          </p:pic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50FC43C2-9100-7443-82E7-EFAF322FBFE1}"/>
                  </a:ext>
                </a:extLst>
              </p:cNvPr>
              <p:cNvCxnSpPr/>
              <p:nvPr/>
            </p:nvCxnSpPr>
            <p:spPr>
              <a:xfrm>
                <a:off x="267212" y="3174219"/>
                <a:ext cx="840971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E6F3C1DB-5198-2F4F-9FB9-A4E4FE1C0519}"/>
                  </a:ext>
                </a:extLst>
              </p:cNvPr>
              <p:cNvCxnSpPr/>
              <p:nvPr/>
            </p:nvCxnSpPr>
            <p:spPr>
              <a:xfrm flipV="1">
                <a:off x="267212" y="738256"/>
                <a:ext cx="0" cy="24359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140DFAA-AC7E-B943-BC70-0B0652E66740}"/>
                  </a:ext>
                </a:extLst>
              </p:cNvPr>
              <p:cNvSpPr txBox="1"/>
              <p:nvPr/>
            </p:nvSpPr>
            <p:spPr>
              <a:xfrm>
                <a:off x="788691" y="3178722"/>
                <a:ext cx="78066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latin typeface="Arial" charset="0"/>
                    <a:ea typeface="Arial" charset="0"/>
                    <a:cs typeface="Arial" charset="0"/>
                  </a:rPr>
                  <a:t>Expression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92AADF2-8236-C84C-B034-D3763847DFD8}"/>
                  </a:ext>
                </a:extLst>
              </p:cNvPr>
              <p:cNvSpPr txBox="1"/>
              <p:nvPr/>
            </p:nvSpPr>
            <p:spPr>
              <a:xfrm rot="16200000">
                <a:off x="-782849" y="1618150"/>
                <a:ext cx="178894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latin typeface="Arial" charset="0"/>
                    <a:ea typeface="Arial" charset="0"/>
                    <a:cs typeface="Arial" charset="0"/>
                  </a:rPr>
                  <a:t>Count</a:t>
                </a:r>
              </a:p>
            </p:txBody>
          </p: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90235C9-6E52-4242-AFB6-4D5D022EEC9A}"/>
                </a:ext>
              </a:extLst>
            </p:cNvPr>
            <p:cNvCxnSpPr/>
            <p:nvPr/>
          </p:nvCxnSpPr>
          <p:spPr>
            <a:xfrm flipH="1">
              <a:off x="1506190" y="1290699"/>
              <a:ext cx="346230" cy="892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3FB2747-AE0A-E54B-BE05-14ACAC848BC0}"/>
                </a:ext>
              </a:extLst>
            </p:cNvPr>
            <p:cNvSpPr txBox="1"/>
            <p:nvPr/>
          </p:nvSpPr>
          <p:spPr>
            <a:xfrm>
              <a:off x="1804498" y="1167713"/>
              <a:ext cx="572381" cy="26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Control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2B24CC-2462-774B-9FDE-A29D87B9D057}"/>
                </a:ext>
              </a:extLst>
            </p:cNvPr>
            <p:cNvSpPr txBox="1"/>
            <p:nvPr/>
          </p:nvSpPr>
          <p:spPr>
            <a:xfrm>
              <a:off x="1905650" y="1343895"/>
              <a:ext cx="520845" cy="26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CXCR1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F3B3F5-E9A2-7344-A6AF-1493AFDBE0FC}"/>
                </a:ext>
              </a:extLst>
            </p:cNvPr>
            <p:cNvSpPr txBox="1"/>
            <p:nvPr/>
          </p:nvSpPr>
          <p:spPr>
            <a:xfrm>
              <a:off x="3750858" y="1297159"/>
              <a:ext cx="520845" cy="26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CXCR2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5A36046-B1AB-1641-AB97-176C07034F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38902" y="1475540"/>
              <a:ext cx="216000" cy="442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FD93513-A7D1-D84D-8AB9-B12930D2DAF6}"/>
                </a:ext>
              </a:extLst>
            </p:cNvPr>
            <p:cNvCxnSpPr/>
            <p:nvPr/>
          </p:nvCxnSpPr>
          <p:spPr>
            <a:xfrm flipH="1">
              <a:off x="3586746" y="1111337"/>
              <a:ext cx="175884" cy="681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65D8FEB-D964-EE41-8EDF-2FA555EDB3C1}"/>
                </a:ext>
              </a:extLst>
            </p:cNvPr>
            <p:cNvSpPr txBox="1"/>
            <p:nvPr/>
          </p:nvSpPr>
          <p:spPr>
            <a:xfrm>
              <a:off x="3712130" y="982513"/>
              <a:ext cx="572381" cy="26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Control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C571A4C-5963-E34B-A468-45AC62CE8A41}"/>
                </a:ext>
              </a:extLst>
            </p:cNvPr>
            <p:cNvCxnSpPr/>
            <p:nvPr/>
          </p:nvCxnSpPr>
          <p:spPr>
            <a:xfrm flipH="1">
              <a:off x="3624391" y="1414292"/>
              <a:ext cx="175884" cy="681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D90EB47-E0C1-334B-80EA-37BB76BC739F}"/>
                </a:ext>
              </a:extLst>
            </p:cNvPr>
            <p:cNvSpPr txBox="1"/>
            <p:nvPr/>
          </p:nvSpPr>
          <p:spPr>
            <a:xfrm>
              <a:off x="5802161" y="1322399"/>
              <a:ext cx="520845" cy="26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CXCR3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270DFB1-904F-A141-9E47-76210A7972DB}"/>
                </a:ext>
              </a:extLst>
            </p:cNvPr>
            <p:cNvCxnSpPr/>
            <p:nvPr/>
          </p:nvCxnSpPr>
          <p:spPr>
            <a:xfrm flipH="1">
              <a:off x="5628937" y="1149335"/>
              <a:ext cx="175884" cy="681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AC674A9-9CFA-E842-8FF3-86C24B0FB020}"/>
                </a:ext>
              </a:extLst>
            </p:cNvPr>
            <p:cNvSpPr txBox="1"/>
            <p:nvPr/>
          </p:nvSpPr>
          <p:spPr>
            <a:xfrm>
              <a:off x="5746289" y="1027410"/>
              <a:ext cx="572381" cy="26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Control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E925C44-C3BC-A443-8514-FD6F5DBA1661}"/>
                </a:ext>
              </a:extLst>
            </p:cNvPr>
            <p:cNvCxnSpPr/>
            <p:nvPr/>
          </p:nvCxnSpPr>
          <p:spPr>
            <a:xfrm flipH="1">
              <a:off x="5675695" y="1439533"/>
              <a:ext cx="175884" cy="681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4814F7-3300-4F41-B50D-807D49DFA42F}"/>
                </a:ext>
              </a:extLst>
            </p:cNvPr>
            <p:cNvSpPr txBox="1"/>
            <p:nvPr/>
          </p:nvSpPr>
          <p:spPr>
            <a:xfrm>
              <a:off x="7736241" y="1389617"/>
              <a:ext cx="452132" cy="26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900" dirty="0"/>
                <a:t>α</a:t>
              </a:r>
              <a:r>
                <a:rPr lang="sv-SE" sz="900" dirty="0"/>
                <a:t>v</a:t>
              </a:r>
              <a:r>
                <a:rPr lang="el-GR" sz="900" dirty="0"/>
                <a:t>β</a:t>
              </a:r>
              <a:r>
                <a:rPr lang="sv-SE" sz="900" dirty="0"/>
                <a:t>3</a:t>
              </a:r>
              <a:endParaRPr lang="en-US" sz="900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8425E45-A4FF-0A48-A449-94D9A191F2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73083" y="1313441"/>
              <a:ext cx="252104" cy="680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B5F13E-C8BE-C04B-B57C-8DCD8CABE041}"/>
                </a:ext>
              </a:extLst>
            </p:cNvPr>
            <p:cNvSpPr txBox="1"/>
            <p:nvPr/>
          </p:nvSpPr>
          <p:spPr>
            <a:xfrm>
              <a:off x="7680583" y="1181796"/>
              <a:ext cx="572381" cy="263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Control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4712661-FE62-8948-8004-66B3D5C949EE}"/>
                </a:ext>
              </a:extLst>
            </p:cNvPr>
            <p:cNvCxnSpPr/>
            <p:nvPr/>
          </p:nvCxnSpPr>
          <p:spPr>
            <a:xfrm flipH="1">
              <a:off x="7609774" y="1506751"/>
              <a:ext cx="175884" cy="681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565F3C86-4DF8-5748-9AB7-D4FD2537D2BD}"/>
              </a:ext>
            </a:extLst>
          </p:cNvPr>
          <p:cNvSpPr txBox="1"/>
          <p:nvPr/>
        </p:nvSpPr>
        <p:spPr>
          <a:xfrm>
            <a:off x="-39858" y="0"/>
            <a:ext cx="12273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Supplementary Fig 1 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7489" y="2979296"/>
            <a:ext cx="2717567" cy="2417732"/>
            <a:chOff x="7489" y="4250688"/>
            <a:chExt cx="2717567" cy="234649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76C066-1645-2643-BE57-B6FCA671316E}"/>
                </a:ext>
              </a:extLst>
            </p:cNvPr>
            <p:cNvSpPr txBox="1"/>
            <p:nvPr/>
          </p:nvSpPr>
          <p:spPr>
            <a:xfrm>
              <a:off x="416115" y="4250688"/>
              <a:ext cx="3725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sv-SE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E2569A4-E279-734C-B3C2-CEFA679232DF}"/>
                </a:ext>
              </a:extLst>
            </p:cNvPr>
            <p:cNvGrpSpPr/>
            <p:nvPr/>
          </p:nvGrpSpPr>
          <p:grpSpPr>
            <a:xfrm>
              <a:off x="7489" y="4320022"/>
              <a:ext cx="2717567" cy="2277156"/>
              <a:chOff x="795060" y="-97974"/>
              <a:chExt cx="4462145" cy="3205746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4907A9D-8691-834D-BD1E-69664C1B40F6}"/>
                  </a:ext>
                </a:extLst>
              </p:cNvPr>
              <p:cNvSpPr txBox="1"/>
              <p:nvPr/>
            </p:nvSpPr>
            <p:spPr>
              <a:xfrm rot="18479879">
                <a:off x="1745688" y="2409279"/>
                <a:ext cx="656329" cy="3790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Ctrl</a:t>
                </a:r>
              </a:p>
            </p:txBody>
          </p:sp>
          <p:graphicFrame>
            <p:nvGraphicFramePr>
              <p:cNvPr id="36" name="Object 35">
                <a:extLst>
                  <a:ext uri="{FF2B5EF4-FFF2-40B4-BE49-F238E27FC236}">
                    <a16:creationId xmlns:a16="http://schemas.microsoft.com/office/drawing/2014/main" id="{E8BF3BE0-7DF9-DE4B-B259-10528D7A9D0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35218053"/>
                  </p:ext>
                </p:extLst>
              </p:nvPr>
            </p:nvGraphicFramePr>
            <p:xfrm>
              <a:off x="1085041" y="-21217"/>
              <a:ext cx="4172164" cy="24788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8" r:id="rId6" imgW="3599556" imgH="2375576" progId="Prism8.Document">
                      <p:embed/>
                    </p:oleObj>
                  </mc:Choice>
                  <mc:Fallback>
                    <p:oleObj name="Prism 8" r:id="rId6" imgW="3599556" imgH="2375576" progId="Prism8.Document">
                      <p:embed/>
                      <p:pic>
                        <p:nvPicPr>
                          <p:cNvPr id="97" name="Object 9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 b="9238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85041" y="-21217"/>
                            <a:ext cx="4172164" cy="2478819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A628343-B55C-274A-B623-2BEEC3B4326B}"/>
                  </a:ext>
                </a:extLst>
              </p:cNvPr>
              <p:cNvSpPr txBox="1"/>
              <p:nvPr/>
            </p:nvSpPr>
            <p:spPr>
              <a:xfrm rot="18479879">
                <a:off x="2519198" y="2360670"/>
                <a:ext cx="597672" cy="346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10 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6A5C994-2E8D-BF4D-9550-E12F5D401D06}"/>
                  </a:ext>
                </a:extLst>
              </p:cNvPr>
              <p:cNvSpPr txBox="1"/>
              <p:nvPr/>
            </p:nvSpPr>
            <p:spPr>
              <a:xfrm rot="18479879">
                <a:off x="3258126" y="2350164"/>
                <a:ext cx="597672" cy="346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50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ED028C4-A5AE-EC4B-885C-5E18879C0693}"/>
                  </a:ext>
                </a:extLst>
              </p:cNvPr>
              <p:cNvSpPr txBox="1"/>
              <p:nvPr/>
            </p:nvSpPr>
            <p:spPr>
              <a:xfrm rot="18479879">
                <a:off x="3941819" y="2374996"/>
                <a:ext cx="696310" cy="346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100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54619DA-8E96-734A-A6FD-7423A94B69B7}"/>
                  </a:ext>
                </a:extLst>
              </p:cNvPr>
              <p:cNvSpPr txBox="1"/>
              <p:nvPr/>
            </p:nvSpPr>
            <p:spPr>
              <a:xfrm rot="16200000">
                <a:off x="-362191" y="1059277"/>
                <a:ext cx="2693520" cy="3790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Proliferation (% of Control)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4497FAB1-93C6-2B44-B739-65BE202CB364}"/>
                  </a:ext>
                </a:extLst>
              </p:cNvPr>
              <p:cNvCxnSpPr/>
              <p:nvPr/>
            </p:nvCxnSpPr>
            <p:spPr>
              <a:xfrm>
                <a:off x="2556449" y="2811117"/>
                <a:ext cx="1958009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05E59AA-1EA1-994D-852F-7363249374D9}"/>
                  </a:ext>
                </a:extLst>
              </p:cNvPr>
              <p:cNvSpPr txBox="1"/>
              <p:nvPr/>
            </p:nvSpPr>
            <p:spPr>
              <a:xfrm>
                <a:off x="2556449" y="2825445"/>
                <a:ext cx="1958008" cy="282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CXCL8 (ng/ml)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1BF666-B14F-9F4F-B129-D79F09646928}"/>
                  </a:ext>
                </a:extLst>
              </p:cNvPr>
              <p:cNvSpPr txBox="1"/>
              <p:nvPr/>
            </p:nvSpPr>
            <p:spPr>
              <a:xfrm>
                <a:off x="2636491" y="995922"/>
                <a:ext cx="2487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#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CA45188-16FE-6D46-9014-3C10100FD06F}"/>
                  </a:ext>
                </a:extLst>
              </p:cNvPr>
              <p:cNvSpPr txBox="1"/>
              <p:nvPr/>
            </p:nvSpPr>
            <p:spPr>
              <a:xfrm>
                <a:off x="4104553" y="597590"/>
                <a:ext cx="2487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#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57A0CA1-9926-F943-966E-7642F33F1A11}"/>
                  </a:ext>
                </a:extLst>
              </p:cNvPr>
              <p:cNvSpPr txBox="1"/>
              <p:nvPr/>
            </p:nvSpPr>
            <p:spPr>
              <a:xfrm>
                <a:off x="3365797" y="794544"/>
                <a:ext cx="24878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#</a:t>
                </a:r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>
            <a:off x="2606238" y="3050735"/>
            <a:ext cx="2798324" cy="2346121"/>
            <a:chOff x="2606238" y="4230471"/>
            <a:chExt cx="2798324" cy="237606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757C993-160E-0841-B8B5-8A29AE7D713F}"/>
                </a:ext>
              </a:extLst>
            </p:cNvPr>
            <p:cNvSpPr txBox="1"/>
            <p:nvPr/>
          </p:nvSpPr>
          <p:spPr>
            <a:xfrm>
              <a:off x="3007705" y="4230471"/>
              <a:ext cx="35025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sv-SE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C4FFF5B-1E14-0543-9438-3B26A36EDE68}"/>
                </a:ext>
              </a:extLst>
            </p:cNvPr>
            <p:cNvGrpSpPr/>
            <p:nvPr/>
          </p:nvGrpSpPr>
          <p:grpSpPr>
            <a:xfrm>
              <a:off x="2606238" y="4286117"/>
              <a:ext cx="2798324" cy="2320414"/>
              <a:chOff x="6589612" y="501076"/>
              <a:chExt cx="3089814" cy="2615500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A51B0-EDCA-E246-801B-754B954B9AE5}"/>
                  </a:ext>
                </a:extLst>
              </p:cNvPr>
              <p:cNvSpPr txBox="1"/>
              <p:nvPr/>
            </p:nvSpPr>
            <p:spPr>
              <a:xfrm rot="18479879">
                <a:off x="7758770" y="2514237"/>
                <a:ext cx="488660" cy="230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10 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C3F2E1A-4FAC-3E49-84D7-D50DAE550C6F}"/>
                  </a:ext>
                </a:extLst>
              </p:cNvPr>
              <p:cNvSpPr txBox="1"/>
              <p:nvPr/>
            </p:nvSpPr>
            <p:spPr>
              <a:xfrm rot="18479879">
                <a:off x="8268189" y="2512806"/>
                <a:ext cx="488660" cy="230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50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E62E479-E5E6-7D47-8986-7873C60E6E15}"/>
                  </a:ext>
                </a:extLst>
              </p:cNvPr>
              <p:cNvSpPr txBox="1"/>
              <p:nvPr/>
            </p:nvSpPr>
            <p:spPr>
              <a:xfrm rot="18479879">
                <a:off x="8712310" y="2536687"/>
                <a:ext cx="569307" cy="230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100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37FF179-BB1E-9D46-9C91-2415D5EA035A}"/>
                  </a:ext>
                </a:extLst>
              </p:cNvPr>
              <p:cNvGrpSpPr/>
              <p:nvPr/>
            </p:nvGrpSpPr>
            <p:grpSpPr>
              <a:xfrm>
                <a:off x="6589612" y="501076"/>
                <a:ext cx="3089814" cy="2615500"/>
                <a:chOff x="756835" y="3445730"/>
                <a:chExt cx="4471375" cy="3095993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6E60DB5-3B75-FC41-A3E1-F5BC7EE9626C}"/>
                    </a:ext>
                  </a:extLst>
                </p:cNvPr>
                <p:cNvSpPr txBox="1"/>
                <p:nvPr/>
              </p:nvSpPr>
              <p:spPr>
                <a:xfrm rot="18479879">
                  <a:off x="1731061" y="5894531"/>
                  <a:ext cx="526796" cy="3688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Ctrl</a:t>
                  </a:r>
                </a:p>
              </p:txBody>
            </p:sp>
            <p:graphicFrame>
              <p:nvGraphicFramePr>
                <p:cNvPr id="52" name="Object 51">
                  <a:extLst>
                    <a:ext uri="{FF2B5EF4-FFF2-40B4-BE49-F238E27FC236}">
                      <a16:creationId xmlns:a16="http://schemas.microsoft.com/office/drawing/2014/main" id="{62E4C5F1-F9E4-984F-BCE1-ABDCFDEED801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491243170"/>
                    </p:ext>
                  </p:extLst>
                </p:nvPr>
              </p:nvGraphicFramePr>
              <p:xfrm>
                <a:off x="1061560" y="3445730"/>
                <a:ext cx="4166650" cy="246510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8" r:id="rId8" imgW="3599556" imgH="2375576" progId="Prism8.Document">
                        <p:embed/>
                      </p:oleObj>
                    </mc:Choice>
                    <mc:Fallback>
                      <p:oleObj name="Prism 8" r:id="rId8" imgW="3599556" imgH="2375576" progId="Prism8.Document">
                        <p:embed/>
                        <p:pic>
                          <p:nvPicPr>
                            <p:cNvPr id="39" name="Object 3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/>
                            <a:srcRect b="9238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061560" y="3445730"/>
                              <a:ext cx="4166650" cy="2465109"/>
                            </a:xfrm>
                            <a:prstGeom prst="rect">
                              <a:avLst/>
                            </a:prstGeom>
                            <a:noFill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8F46D59-31E8-8644-81D9-AC3D1B903B90}"/>
                    </a:ext>
                  </a:extLst>
                </p:cNvPr>
                <p:cNvSpPr txBox="1"/>
                <p:nvPr/>
              </p:nvSpPr>
              <p:spPr>
                <a:xfrm rot="16200000">
                  <a:off x="-318887" y="4577340"/>
                  <a:ext cx="2520285" cy="3688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Migration (% of Control)</a:t>
                  </a: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84A37699-6BDB-5941-A2DB-769A45077B18}"/>
                    </a:ext>
                  </a:extLst>
                </p:cNvPr>
                <p:cNvCxnSpPr/>
                <p:nvPr/>
              </p:nvCxnSpPr>
              <p:spPr>
                <a:xfrm>
                  <a:off x="2544593" y="6249557"/>
                  <a:ext cx="1958009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757B461-3030-5946-9E5C-0397F5AEA091}"/>
                    </a:ext>
                  </a:extLst>
                </p:cNvPr>
                <p:cNvSpPr txBox="1"/>
                <p:nvPr/>
              </p:nvSpPr>
              <p:spPr>
                <a:xfrm>
                  <a:off x="2558978" y="6268485"/>
                  <a:ext cx="1958007" cy="273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CXCL8 (ng/ml)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F1732358-75B7-734B-83C9-F8EF1604E4C6}"/>
                    </a:ext>
                  </a:extLst>
                </p:cNvPr>
                <p:cNvSpPr txBox="1"/>
                <p:nvPr/>
              </p:nvSpPr>
              <p:spPr>
                <a:xfrm>
                  <a:off x="2614676" y="3741934"/>
                  <a:ext cx="248785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#</a:t>
                  </a:r>
                </a:p>
              </p:txBody>
            </p:sp>
          </p:grpSp>
        </p:grpSp>
      </p:grpSp>
      <p:grpSp>
        <p:nvGrpSpPr>
          <p:cNvPr id="105" name="Group 104"/>
          <p:cNvGrpSpPr/>
          <p:nvPr/>
        </p:nvGrpSpPr>
        <p:grpSpPr>
          <a:xfrm>
            <a:off x="5470841" y="3002632"/>
            <a:ext cx="3132982" cy="2514963"/>
            <a:chOff x="5470841" y="4285004"/>
            <a:chExt cx="3132982" cy="241785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757537-A00A-5743-B92E-CAD6F3EA7648}"/>
                </a:ext>
              </a:extLst>
            </p:cNvPr>
            <p:cNvSpPr txBox="1"/>
            <p:nvPr/>
          </p:nvSpPr>
          <p:spPr>
            <a:xfrm>
              <a:off x="5858237" y="4285004"/>
              <a:ext cx="3333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sv-SE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253A109-F4CC-484D-B211-EBCCBEE42052}"/>
                </a:ext>
              </a:extLst>
            </p:cNvPr>
            <p:cNvGrpSpPr/>
            <p:nvPr/>
          </p:nvGrpSpPr>
          <p:grpSpPr>
            <a:xfrm>
              <a:off x="5470841" y="4337137"/>
              <a:ext cx="3132982" cy="2365722"/>
              <a:chOff x="6318589" y="-73365"/>
              <a:chExt cx="5212923" cy="3341590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D160537C-8AFA-DA46-9518-5D456AA62C5F}"/>
                  </a:ext>
                </a:extLst>
              </p:cNvPr>
              <p:cNvGrpSpPr/>
              <p:nvPr/>
            </p:nvGrpSpPr>
            <p:grpSpPr>
              <a:xfrm>
                <a:off x="6318589" y="-73365"/>
                <a:ext cx="5212923" cy="3341590"/>
                <a:chOff x="6318589" y="-73365"/>
                <a:chExt cx="5212923" cy="3341590"/>
              </a:xfrm>
            </p:grpSpPr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122B7A60-8631-9D4F-9DB3-3C014F7107D2}"/>
                    </a:ext>
                  </a:extLst>
                </p:cNvPr>
                <p:cNvSpPr txBox="1"/>
                <p:nvPr/>
              </p:nvSpPr>
              <p:spPr>
                <a:xfrm>
                  <a:off x="8296706" y="2951277"/>
                  <a:ext cx="1940996" cy="3169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 err="1">
                      <a:latin typeface="Arial" charset="0"/>
                      <a:ea typeface="Arial" charset="0"/>
                      <a:cs typeface="Arial" charset="0"/>
                    </a:rPr>
                    <a:t>Reparixin</a:t>
                  </a:r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 (</a:t>
                  </a:r>
                  <a:r>
                    <a:rPr lang="en-US" sz="900" b="1" dirty="0" err="1">
                      <a:latin typeface="Arial" charset="0"/>
                      <a:ea typeface="Arial" charset="0"/>
                      <a:cs typeface="Arial" charset="0"/>
                    </a:rPr>
                    <a:t>nM</a:t>
                  </a:r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)</a:t>
                  </a:r>
                </a:p>
              </p:txBody>
            </p: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4A1C8FCE-8959-484B-9572-B4A1EA1F5BDC}"/>
                    </a:ext>
                  </a:extLst>
                </p:cNvPr>
                <p:cNvGrpSpPr/>
                <p:nvPr/>
              </p:nvGrpSpPr>
              <p:grpSpPr>
                <a:xfrm>
                  <a:off x="6318589" y="-73365"/>
                  <a:ext cx="5212923" cy="3224120"/>
                  <a:chOff x="6318589" y="-73365"/>
                  <a:chExt cx="5212923" cy="3224120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A2F81317-7741-8E47-AAF5-752C74AF3EA2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9432901" y="2385001"/>
                    <a:ext cx="914618" cy="3088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1000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1125CEDC-79C4-F84A-BB0D-0C368A4C55A1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8335634" y="2404224"/>
                    <a:ext cx="706818" cy="3088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100 </a:t>
                    </a:r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2AB841F8-A7A9-164F-A104-652EE9227116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7192280" y="2459331"/>
                    <a:ext cx="559214" cy="3840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Ctrl</a:t>
                    </a:r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C27C3D59-7293-EC4F-8887-B0967119F503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8913279" y="2377326"/>
                    <a:ext cx="752505" cy="3088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500</a:t>
                    </a:r>
                  </a:p>
                </p:txBody>
              </p:sp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88AD8322-4AD5-3649-8BC2-0D877FA0611F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176571" y="1068653"/>
                    <a:ext cx="2668113" cy="3840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Proliferation (% of Control)</a:t>
                    </a:r>
                  </a:p>
                </p:txBody>
              </p:sp>
              <p:pic>
                <p:nvPicPr>
                  <p:cNvPr id="70" name="Picture 69">
                    <a:extLst>
                      <a:ext uri="{FF2B5EF4-FFF2-40B4-BE49-F238E27FC236}">
                        <a16:creationId xmlns:a16="http://schemas.microsoft.com/office/drawing/2014/main" id="{BC850535-FE67-414D-8343-40BFB8E8D3F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0"/>
                  <a:srcRect b="17625"/>
                  <a:stretch/>
                </p:blipFill>
                <p:spPr>
                  <a:xfrm>
                    <a:off x="6627219" y="-11911"/>
                    <a:ext cx="3772659" cy="2457805"/>
                  </a:xfrm>
                  <a:prstGeom prst="rect">
                    <a:avLst/>
                  </a:prstGeom>
                </p:spPr>
              </p:pic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182A19A-8D6B-3748-90A5-54B156DDF944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7512045" y="2544548"/>
                    <a:ext cx="828336" cy="3840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Vehicle</a:t>
                    </a: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E6242B9A-ABC4-6444-83CD-A2B132B9CE18}"/>
                      </a:ext>
                    </a:extLst>
                  </p:cNvPr>
                  <p:cNvSpPr txBox="1"/>
                  <p:nvPr/>
                </p:nvSpPr>
                <p:spPr>
                  <a:xfrm>
                    <a:off x="9741131" y="209781"/>
                    <a:ext cx="1790381" cy="3043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800" dirty="0">
                        <a:latin typeface="Arial" charset="0"/>
                        <a:ea typeface="Arial" charset="0"/>
                        <a:cs typeface="Arial" charset="0"/>
                      </a:rPr>
                      <a:t>CXCL8 (10 ng/ml)</a:t>
                    </a:r>
                  </a:p>
                </p:txBody>
              </p:sp>
              <p:sp>
                <p:nvSpPr>
                  <p:cNvPr id="73" name="Rectangle 72">
                    <a:extLst>
                      <a:ext uri="{FF2B5EF4-FFF2-40B4-BE49-F238E27FC236}">
                        <a16:creationId xmlns:a16="http://schemas.microsoft.com/office/drawing/2014/main" id="{871851D5-BB0B-2943-A962-20917338BBC8}"/>
                      </a:ext>
                    </a:extLst>
                  </p:cNvPr>
                  <p:cNvSpPr/>
                  <p:nvPr/>
                </p:nvSpPr>
                <p:spPr>
                  <a:xfrm>
                    <a:off x="9645044" y="290089"/>
                    <a:ext cx="241751" cy="102813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0B7A23EC-378A-8843-BD2A-FF24ABAC623B}"/>
                      </a:ext>
                    </a:extLst>
                  </p:cNvPr>
                  <p:cNvCxnSpPr/>
                  <p:nvPr/>
                </p:nvCxnSpPr>
                <p:spPr>
                  <a:xfrm>
                    <a:off x="8513549" y="2922322"/>
                    <a:ext cx="1566409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2CBCA43-EC3A-8E4F-ACFE-CCE2585ADFAB}"/>
                  </a:ext>
                </a:extLst>
              </p:cNvPr>
              <p:cNvSpPr txBox="1"/>
              <p:nvPr/>
            </p:nvSpPr>
            <p:spPr>
              <a:xfrm>
                <a:off x="7960669" y="72714"/>
                <a:ext cx="226169" cy="253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#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7C90FA1-9190-3C49-A4EC-074C95BCC791}"/>
                  </a:ext>
                </a:extLst>
              </p:cNvPr>
              <p:cNvSpPr txBox="1"/>
              <p:nvPr/>
            </p:nvSpPr>
            <p:spPr>
              <a:xfrm>
                <a:off x="8515196" y="1102329"/>
                <a:ext cx="231999" cy="338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7B81273-3128-6A45-ACBD-E58D1D1706E2}"/>
                  </a:ext>
                </a:extLst>
              </p:cNvPr>
              <p:cNvSpPr txBox="1"/>
              <p:nvPr/>
            </p:nvSpPr>
            <p:spPr>
              <a:xfrm>
                <a:off x="9697466" y="994213"/>
                <a:ext cx="231999" cy="338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432A012-18D6-294C-9284-A31551891B63}"/>
                  </a:ext>
                </a:extLst>
              </p:cNvPr>
              <p:cNvSpPr txBox="1"/>
              <p:nvPr/>
            </p:nvSpPr>
            <p:spPr>
              <a:xfrm>
                <a:off x="9106437" y="1128956"/>
                <a:ext cx="231999" cy="338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</p:grpSp>
      </p:grpSp>
      <p:grpSp>
        <p:nvGrpSpPr>
          <p:cNvPr id="106" name="Group 105"/>
          <p:cNvGrpSpPr/>
          <p:nvPr/>
        </p:nvGrpSpPr>
        <p:grpSpPr>
          <a:xfrm>
            <a:off x="8605646" y="3030302"/>
            <a:ext cx="3498905" cy="2467762"/>
            <a:chOff x="8605646" y="4211403"/>
            <a:chExt cx="3498905" cy="249633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44E048C-D5B2-904D-8BDF-2430AFE449EC}"/>
                </a:ext>
              </a:extLst>
            </p:cNvPr>
            <p:cNvSpPr txBox="1"/>
            <p:nvPr/>
          </p:nvSpPr>
          <p:spPr>
            <a:xfrm>
              <a:off x="9011978" y="4211403"/>
              <a:ext cx="3333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sv-SE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74D2E0E-51DE-E94A-9C1C-2E4C8403269D}"/>
                </a:ext>
              </a:extLst>
            </p:cNvPr>
            <p:cNvGrpSpPr/>
            <p:nvPr/>
          </p:nvGrpSpPr>
          <p:grpSpPr>
            <a:xfrm>
              <a:off x="8605646" y="4278524"/>
              <a:ext cx="3498905" cy="2429215"/>
              <a:chOff x="6422182" y="3449408"/>
              <a:chExt cx="5307993" cy="3224930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B1A922ED-6283-6F40-9548-897119009B9D}"/>
                  </a:ext>
                </a:extLst>
              </p:cNvPr>
              <p:cNvGrpSpPr/>
              <p:nvPr/>
            </p:nvGrpSpPr>
            <p:grpSpPr>
              <a:xfrm>
                <a:off x="6422182" y="3449408"/>
                <a:ext cx="5307993" cy="3224930"/>
                <a:chOff x="6422182" y="3449408"/>
                <a:chExt cx="5307993" cy="3224930"/>
              </a:xfrm>
            </p:grpSpPr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D43F1498-8F3E-E84D-ABF4-B473B6133740}"/>
                    </a:ext>
                  </a:extLst>
                </p:cNvPr>
                <p:cNvGrpSpPr/>
                <p:nvPr/>
              </p:nvGrpSpPr>
              <p:grpSpPr>
                <a:xfrm>
                  <a:off x="6422182" y="3449408"/>
                  <a:ext cx="5307993" cy="3224930"/>
                  <a:chOff x="6422182" y="3449408"/>
                  <a:chExt cx="5307993" cy="3224930"/>
                </a:xfrm>
              </p:grpSpPr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F8920E53-B61B-5F4C-B5A1-1BE2B0E929BD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328872" y="4582544"/>
                    <a:ext cx="2536801" cy="3501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Migration (% of Control)</a:t>
                    </a:r>
                  </a:p>
                </p:txBody>
              </p:sp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7A590761-1DFF-3947-8FA2-B736F6A73A5D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9500556" y="5818749"/>
                    <a:ext cx="914616" cy="2815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1000</a:t>
                    </a:r>
                  </a:p>
                </p:txBody>
              </p:sp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05C8E2BE-1D82-F042-9E5D-77DBDE2E68AF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8389139" y="5834094"/>
                    <a:ext cx="706819" cy="2815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100</a:t>
                    </a:r>
                  </a:p>
                </p:txBody>
              </p:sp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F18E9E55-474A-8446-806C-81DF594E4B02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7257079" y="5911052"/>
                    <a:ext cx="529625" cy="3501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Ctrl</a:t>
                    </a:r>
                  </a:p>
                </p:txBody>
              </p:sp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E75C84C0-D309-4E4B-B56F-39794DCB583C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8990514" y="5818960"/>
                    <a:ext cx="752507" cy="2815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500</a:t>
                    </a: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77E9B925-119C-8E48-AD43-793FBE6C2712}"/>
                      </a:ext>
                    </a:extLst>
                  </p:cNvPr>
                  <p:cNvSpPr txBox="1"/>
                  <p:nvPr/>
                </p:nvSpPr>
                <p:spPr>
                  <a:xfrm>
                    <a:off x="8363706" y="6367894"/>
                    <a:ext cx="1919683" cy="306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 b="1" dirty="0" err="1">
                        <a:latin typeface="Arial" charset="0"/>
                        <a:ea typeface="Arial" charset="0"/>
                        <a:cs typeface="Arial" charset="0"/>
                      </a:rPr>
                      <a:t>Reparixin</a:t>
                    </a:r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 (</a:t>
                    </a:r>
                    <a:r>
                      <a:rPr lang="en-US" sz="900" b="1" dirty="0" err="1">
                        <a:latin typeface="Arial" charset="0"/>
                        <a:ea typeface="Arial" charset="0"/>
                        <a:cs typeface="Arial" charset="0"/>
                      </a:rPr>
                      <a:t>nM</a:t>
                    </a:r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)</a:t>
                    </a:r>
                  </a:p>
                </p:txBody>
              </p: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BCF1488-A360-E44A-BB69-DAFAE06BB2A9}"/>
                      </a:ext>
                    </a:extLst>
                  </p:cNvPr>
                  <p:cNvCxnSpPr/>
                  <p:nvPr/>
                </p:nvCxnSpPr>
                <p:spPr>
                  <a:xfrm>
                    <a:off x="8557314" y="6360863"/>
                    <a:ext cx="1566409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28CCFB79-E905-D744-8871-EDC12E311C3C}"/>
                      </a:ext>
                    </a:extLst>
                  </p:cNvPr>
                  <p:cNvSpPr txBox="1"/>
                  <p:nvPr/>
                </p:nvSpPr>
                <p:spPr>
                  <a:xfrm>
                    <a:off x="10065166" y="3697561"/>
                    <a:ext cx="1665009" cy="2860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800" dirty="0">
                        <a:latin typeface="Arial" charset="0"/>
                        <a:ea typeface="Arial" charset="0"/>
                        <a:cs typeface="Arial" charset="0"/>
                      </a:rPr>
                      <a:t>CXCL8 (10 ng/ml)</a:t>
                    </a:r>
                  </a:p>
                </p:txBody>
              </p:sp>
              <p:pic>
                <p:nvPicPr>
                  <p:cNvPr id="91" name="Picture 90">
                    <a:extLst>
                      <a:ext uri="{FF2B5EF4-FFF2-40B4-BE49-F238E27FC236}">
                        <a16:creationId xmlns:a16="http://schemas.microsoft.com/office/drawing/2014/main" id="{A485330D-D96C-BB4E-B724-5E28279BDB7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1"/>
                  <a:srcRect l="10386" b="28150"/>
                  <a:stretch/>
                </p:blipFill>
                <p:spPr>
                  <a:xfrm>
                    <a:off x="6704648" y="3449408"/>
                    <a:ext cx="3742367" cy="2448628"/>
                  </a:xfrm>
                  <a:prstGeom prst="rect">
                    <a:avLst/>
                  </a:prstGeom>
                </p:spPr>
              </p:pic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A2AFBB7B-50B6-CB4E-9EA3-E766624C5EA6}"/>
                      </a:ext>
                    </a:extLst>
                  </p:cNvPr>
                  <p:cNvSpPr txBox="1"/>
                  <p:nvPr/>
                </p:nvSpPr>
                <p:spPr>
                  <a:xfrm rot="18479879">
                    <a:off x="7526949" y="5944208"/>
                    <a:ext cx="970234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00" b="1" dirty="0">
                        <a:latin typeface="Arial" charset="0"/>
                        <a:ea typeface="Arial" charset="0"/>
                        <a:cs typeface="Arial" charset="0"/>
                      </a:rPr>
                      <a:t>Vehicle</a:t>
                    </a:r>
                  </a:p>
                </p:txBody>
              </p:sp>
            </p:grp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1E83DB4A-0780-EC43-8A36-F0D602CED873}"/>
                    </a:ext>
                  </a:extLst>
                </p:cNvPr>
                <p:cNvSpPr txBox="1"/>
                <p:nvPr/>
              </p:nvSpPr>
              <p:spPr>
                <a:xfrm>
                  <a:off x="8010875" y="3724357"/>
                  <a:ext cx="24878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9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#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C3FE8E47-7EE0-E143-A4BD-F6E20AC519A1}"/>
                    </a:ext>
                  </a:extLst>
                </p:cNvPr>
                <p:cNvSpPr txBox="1"/>
                <p:nvPr/>
              </p:nvSpPr>
              <p:spPr>
                <a:xfrm>
                  <a:off x="8604759" y="4127400"/>
                  <a:ext cx="25519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A2284FF-3D29-974B-B2FC-2064FBE0E29A}"/>
                    </a:ext>
                  </a:extLst>
                </p:cNvPr>
                <p:cNvSpPr txBox="1"/>
                <p:nvPr/>
              </p:nvSpPr>
              <p:spPr>
                <a:xfrm>
                  <a:off x="9777978" y="4001178"/>
                  <a:ext cx="25519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10A580C5-1A50-D648-A5F5-6421935A4253}"/>
                    </a:ext>
                  </a:extLst>
                </p:cNvPr>
                <p:cNvSpPr txBox="1"/>
                <p:nvPr/>
              </p:nvSpPr>
              <p:spPr>
                <a:xfrm>
                  <a:off x="9196001" y="4181187"/>
                  <a:ext cx="25519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</a:t>
                  </a:r>
                </a:p>
              </p:txBody>
            </p:sp>
          </p:grp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8F496538-32BE-F44C-B55A-C88476E99A03}"/>
                  </a:ext>
                </a:extLst>
              </p:cNvPr>
              <p:cNvSpPr/>
              <p:nvPr/>
            </p:nvSpPr>
            <p:spPr>
              <a:xfrm>
                <a:off x="9949566" y="3768417"/>
                <a:ext cx="241752" cy="10281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0190560B-9DE5-C147-A7E0-21DB08E06115}"/>
              </a:ext>
            </a:extLst>
          </p:cNvPr>
          <p:cNvSpPr txBox="1"/>
          <p:nvPr/>
        </p:nvSpPr>
        <p:spPr>
          <a:xfrm>
            <a:off x="547491" y="5699821"/>
            <a:ext cx="1060337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 1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A)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Chemokine receptor expression on human colon cancer cells HT-29. B-E) CXCL8 induce HT-29 colon cancer cell proliferation and migration. In vitro cell migration and proliferation in response to 24h stimulation of CXCL8 (10-100 ng/ml). Proliferation was determined fluorometrically after adding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calcein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AM to cells as described in Materials and Methods. Migration was quantified by counting cells in High Power Fields in 5 different fields. Data represents mean ± SEM and n = 4. # P &lt; 0,05 vs Ctrl and * P &lt; 0.05 vs Vehicle.    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6C5FAC3-6186-F44F-96FB-C2C390D9935F}"/>
              </a:ext>
            </a:extLst>
          </p:cNvPr>
          <p:cNvSpPr txBox="1"/>
          <p:nvPr/>
        </p:nvSpPr>
        <p:spPr>
          <a:xfrm>
            <a:off x="4226134" y="4547629"/>
            <a:ext cx="155697" cy="1730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BCCEE68-5D46-F04A-8212-8F9C4223FCA3}"/>
              </a:ext>
            </a:extLst>
          </p:cNvPr>
          <p:cNvSpPr txBox="1"/>
          <p:nvPr/>
        </p:nvSpPr>
        <p:spPr>
          <a:xfrm>
            <a:off x="4694623" y="4553272"/>
            <a:ext cx="155697" cy="1730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776C066-1645-2643-BE57-B6FCA671316E}"/>
              </a:ext>
            </a:extLst>
          </p:cNvPr>
          <p:cNvSpPr txBox="1"/>
          <p:nvPr/>
        </p:nvSpPr>
        <p:spPr>
          <a:xfrm>
            <a:off x="1648895" y="-25650"/>
            <a:ext cx="3725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sv-S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717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B7C97D9-B2FC-0C49-A8EE-DB48A33EE55B}"/>
              </a:ext>
            </a:extLst>
          </p:cNvPr>
          <p:cNvGrpSpPr/>
          <p:nvPr/>
        </p:nvGrpSpPr>
        <p:grpSpPr>
          <a:xfrm>
            <a:off x="1128306" y="312092"/>
            <a:ext cx="5589559" cy="3224180"/>
            <a:chOff x="6059287" y="2418623"/>
            <a:chExt cx="5589559" cy="322418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A41BD11-CB57-3046-82CA-48C95F360648}"/>
                </a:ext>
              </a:extLst>
            </p:cNvPr>
            <p:cNvGrpSpPr/>
            <p:nvPr/>
          </p:nvGrpSpPr>
          <p:grpSpPr>
            <a:xfrm>
              <a:off x="6059287" y="2418623"/>
              <a:ext cx="5589559" cy="3224180"/>
              <a:chOff x="6370836" y="1125231"/>
              <a:chExt cx="6130692" cy="3566038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03CC768-8E07-3045-94E1-06AD91A22AAB}"/>
                  </a:ext>
                </a:extLst>
              </p:cNvPr>
              <p:cNvGrpSpPr/>
              <p:nvPr/>
            </p:nvGrpSpPr>
            <p:grpSpPr>
              <a:xfrm>
                <a:off x="6370836" y="1125231"/>
                <a:ext cx="6130692" cy="3566038"/>
                <a:chOff x="6370836" y="1116688"/>
                <a:chExt cx="6130692" cy="3566038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F3842F3-BD94-3A40-9109-A0A5ADE41D33}"/>
                    </a:ext>
                  </a:extLst>
                </p:cNvPr>
                <p:cNvSpPr/>
                <p:nvPr/>
              </p:nvSpPr>
              <p:spPr>
                <a:xfrm flipV="1">
                  <a:off x="9976908" y="1178368"/>
                  <a:ext cx="248267" cy="10126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6F56F8E-F752-1A4A-972B-5C6298328C33}"/>
                    </a:ext>
                  </a:extLst>
                </p:cNvPr>
                <p:cNvSpPr txBox="1"/>
                <p:nvPr/>
              </p:nvSpPr>
              <p:spPr>
                <a:xfrm>
                  <a:off x="10179409" y="1116688"/>
                  <a:ext cx="968389" cy="2308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Untreated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283B59A-1EFB-684C-B807-D4317B973349}"/>
                    </a:ext>
                  </a:extLst>
                </p:cNvPr>
                <p:cNvSpPr txBox="1"/>
                <p:nvPr/>
              </p:nvSpPr>
              <p:spPr>
                <a:xfrm>
                  <a:off x="10179409" y="1315187"/>
                  <a:ext cx="1650096" cy="2553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CXCL8 + Vehicle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2438E9C-C697-5148-9D42-1D2A23D8DD87}"/>
                    </a:ext>
                  </a:extLst>
                </p:cNvPr>
                <p:cNvSpPr txBox="1"/>
                <p:nvPr/>
              </p:nvSpPr>
              <p:spPr>
                <a:xfrm>
                  <a:off x="10182633" y="1524523"/>
                  <a:ext cx="2318895" cy="2553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CXCL8 + </a:t>
                  </a:r>
                  <a:r>
                    <a:rPr lang="en-US" sz="900" b="1" dirty="0" err="1">
                      <a:latin typeface="Arial" charset="0"/>
                      <a:ea typeface="Arial" charset="0"/>
                      <a:cs typeface="Arial" charset="0"/>
                    </a:rPr>
                    <a:t>Reparixin</a:t>
                  </a:r>
                  <a:endParaRPr lang="en-US" sz="900" b="1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C68D185-3FD7-9D4D-B410-1F9D42F469DE}"/>
                    </a:ext>
                  </a:extLst>
                </p:cNvPr>
                <p:cNvSpPr txBox="1"/>
                <p:nvPr/>
              </p:nvSpPr>
              <p:spPr>
                <a:xfrm rot="18479879">
                  <a:off x="6681084" y="4062488"/>
                  <a:ext cx="911676" cy="2531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 err="1">
                      <a:latin typeface="Arial" charset="0"/>
                      <a:ea typeface="Arial" charset="0"/>
                      <a:cs typeface="Arial" charset="0"/>
                    </a:rPr>
                    <a:t>Vitronectin</a:t>
                  </a:r>
                  <a:endParaRPr lang="en-US" sz="900" b="1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9A78739-5DA6-BB4C-BA0C-A7CBDB5673E2}"/>
                    </a:ext>
                  </a:extLst>
                </p:cNvPr>
                <p:cNvSpPr txBox="1"/>
                <p:nvPr/>
              </p:nvSpPr>
              <p:spPr>
                <a:xfrm rot="18479879">
                  <a:off x="7157805" y="4067449"/>
                  <a:ext cx="922008" cy="2531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Fibronectin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0A5AB7C-62E6-F543-B3E6-2A13420D9648}"/>
                    </a:ext>
                  </a:extLst>
                </p:cNvPr>
                <p:cNvSpPr txBox="1"/>
                <p:nvPr/>
              </p:nvSpPr>
              <p:spPr>
                <a:xfrm rot="18479879">
                  <a:off x="7718439" y="4072510"/>
                  <a:ext cx="806527" cy="2531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Collagen l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B4BFCDA-5AB2-2D48-954F-098BD917A0D7}"/>
                    </a:ext>
                  </a:extLst>
                </p:cNvPr>
                <p:cNvSpPr txBox="1"/>
                <p:nvPr/>
              </p:nvSpPr>
              <p:spPr>
                <a:xfrm rot="18479879">
                  <a:off x="8116973" y="4108645"/>
                  <a:ext cx="894982" cy="2531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Collagen </a:t>
                  </a:r>
                  <a:r>
                    <a:rPr lang="en-US" sz="900" b="1" dirty="0" err="1">
                      <a:latin typeface="Arial" charset="0"/>
                      <a:ea typeface="Arial" charset="0"/>
                      <a:cs typeface="Arial" charset="0"/>
                    </a:rPr>
                    <a:t>lV</a:t>
                  </a:r>
                  <a:endParaRPr lang="en-US" sz="900" b="1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A29705C-D23B-D041-9D53-4D678706C799}"/>
                    </a:ext>
                  </a:extLst>
                </p:cNvPr>
                <p:cNvSpPr txBox="1"/>
                <p:nvPr/>
              </p:nvSpPr>
              <p:spPr>
                <a:xfrm rot="18479879">
                  <a:off x="8668408" y="4045789"/>
                  <a:ext cx="778833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 err="1">
                      <a:latin typeface="Arial" charset="0"/>
                      <a:ea typeface="Arial" charset="0"/>
                      <a:cs typeface="Arial" charset="0"/>
                    </a:rPr>
                    <a:t>Laminin</a:t>
                  </a:r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 l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E823F7A-5B89-7845-9325-FC4739BAC878}"/>
                    </a:ext>
                  </a:extLst>
                </p:cNvPr>
                <p:cNvSpPr txBox="1"/>
                <p:nvPr/>
              </p:nvSpPr>
              <p:spPr>
                <a:xfrm rot="18479879">
                  <a:off x="9021769" y="4064088"/>
                  <a:ext cx="864499" cy="2531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Fibrinogen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3290E17-1B43-B948-9CF4-9D5B63501278}"/>
                    </a:ext>
                  </a:extLst>
                </p:cNvPr>
                <p:cNvSpPr txBox="1"/>
                <p:nvPr/>
              </p:nvSpPr>
              <p:spPr>
                <a:xfrm rot="18479879">
                  <a:off x="9825241" y="3918596"/>
                  <a:ext cx="469253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BSA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C80218C-B465-F647-9B1F-7FB7E787DF40}"/>
                    </a:ext>
                  </a:extLst>
                </p:cNvPr>
                <p:cNvSpPr txBox="1"/>
                <p:nvPr/>
              </p:nvSpPr>
              <p:spPr>
                <a:xfrm rot="16200000">
                  <a:off x="5409390" y="2581727"/>
                  <a:ext cx="2209830" cy="2869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sv-SE" sz="1100" b="1" dirty="0">
                      <a:latin typeface="Arial" charset="0"/>
                      <a:ea typeface="Arial" charset="0"/>
                      <a:cs typeface="Arial" charset="0"/>
                    </a:rPr>
                    <a:t>Adhesion (</a:t>
                  </a:r>
                  <a:r>
                    <a:rPr lang="sv-SE" sz="1100" b="1" dirty="0" err="1">
                      <a:latin typeface="Arial" charset="0"/>
                      <a:ea typeface="Arial" charset="0"/>
                      <a:cs typeface="Arial" charset="0"/>
                    </a:rPr>
                    <a:t>Fold</a:t>
                  </a:r>
                  <a:r>
                    <a:rPr lang="sv-SE" sz="1100" b="1" dirty="0">
                      <a:latin typeface="Arial" charset="0"/>
                      <a:ea typeface="Arial" charset="0"/>
                      <a:cs typeface="Arial" charset="0"/>
                    </a:rPr>
                    <a:t> Change)</a:t>
                  </a:r>
                  <a:endParaRPr lang="en-US" sz="1100" b="1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graphicFrame>
              <p:nvGraphicFramePr>
                <p:cNvPr id="23" name="Object 22">
                  <a:extLst>
                    <a:ext uri="{FF2B5EF4-FFF2-40B4-BE49-F238E27FC236}">
                      <a16:creationId xmlns:a16="http://schemas.microsoft.com/office/drawing/2014/main" id="{82F275D5-6138-554C-855E-433226E346D4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419173194"/>
                    </p:ext>
                  </p:extLst>
                </p:nvPr>
              </p:nvGraphicFramePr>
              <p:xfrm>
                <a:off x="6541963" y="1330873"/>
                <a:ext cx="3943790" cy="262670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8" r:id="rId2" imgW="3299203" imgH="2855661" progId="Prism8.Document">
                        <p:embed/>
                      </p:oleObj>
                    </mc:Choice>
                    <mc:Fallback>
                      <p:oleObj name="Prism 8" r:id="rId2" imgW="3299203" imgH="2855661" progId="Prism8.Document">
                        <p:embed/>
                        <p:pic>
                          <p:nvPicPr>
                            <p:cNvPr id="134" name="Object 13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"/>
                            <a:srcRect b="23666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541963" y="1330873"/>
                              <a:ext cx="3943790" cy="2626706"/>
                            </a:xfrm>
                            <a:prstGeom prst="rect">
                              <a:avLst/>
                            </a:prstGeom>
                            <a:noFill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3883AB5-9532-4849-8F96-A272F6AA2196}"/>
                  </a:ext>
                </a:extLst>
              </p:cNvPr>
              <p:cNvSpPr/>
              <p:nvPr/>
            </p:nvSpPr>
            <p:spPr>
              <a:xfrm flipV="1">
                <a:off x="9981533" y="1610384"/>
                <a:ext cx="238813" cy="72479"/>
              </a:xfrm>
              <a:prstGeom prst="rect">
                <a:avLst/>
              </a:prstGeom>
              <a:solidFill>
                <a:srgbClr val="808080"/>
              </a:solidFill>
              <a:ln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B6C20FB-ADA9-DA4C-8E51-D40D57D91B80}"/>
                  </a:ext>
                </a:extLst>
              </p:cNvPr>
              <p:cNvSpPr/>
              <p:nvPr/>
            </p:nvSpPr>
            <p:spPr>
              <a:xfrm flipV="1">
                <a:off x="9981633" y="1395483"/>
                <a:ext cx="238813" cy="8038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0A3DBE-7BC9-EA42-89C7-A4B0F0A27460}"/>
                  </a:ext>
                </a:extLst>
              </p:cNvPr>
              <p:cNvSpPr txBox="1"/>
              <p:nvPr/>
            </p:nvSpPr>
            <p:spPr>
              <a:xfrm>
                <a:off x="7781981" y="2442724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F3EA35-5DF7-794B-9B2F-513564250D46}"/>
                  </a:ext>
                </a:extLst>
              </p:cNvPr>
              <p:cNvSpPr txBox="1"/>
              <p:nvPr/>
            </p:nvSpPr>
            <p:spPr>
              <a:xfrm>
                <a:off x="7643996" y="2194560"/>
                <a:ext cx="248786" cy="243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#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2763579-344B-4542-9935-0679503C5395}"/>
                  </a:ext>
                </a:extLst>
              </p:cNvPr>
              <p:cNvSpPr txBox="1"/>
              <p:nvPr/>
            </p:nvSpPr>
            <p:spPr>
              <a:xfrm>
                <a:off x="9066775" y="1859492"/>
                <a:ext cx="248786" cy="243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#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AE1C47E-3A2B-C646-B5DE-C8259BB4D15B}"/>
                </a:ext>
              </a:extLst>
            </p:cNvPr>
            <p:cNvSpPr txBox="1"/>
            <p:nvPr/>
          </p:nvSpPr>
          <p:spPr>
            <a:xfrm>
              <a:off x="8627935" y="3536475"/>
              <a:ext cx="232673" cy="278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DD8E382-2298-9648-8ACC-3FC2A9684A8C}"/>
              </a:ext>
            </a:extLst>
          </p:cNvPr>
          <p:cNvGrpSpPr/>
          <p:nvPr/>
        </p:nvGrpSpPr>
        <p:grpSpPr>
          <a:xfrm>
            <a:off x="6669521" y="303865"/>
            <a:ext cx="5056443" cy="3206683"/>
            <a:chOff x="603845" y="1176746"/>
            <a:chExt cx="5546071" cy="3566052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1B835D1-6042-A24B-AF76-9A1CCB5749F6}"/>
                </a:ext>
              </a:extLst>
            </p:cNvPr>
            <p:cNvGrpSpPr/>
            <p:nvPr/>
          </p:nvGrpSpPr>
          <p:grpSpPr>
            <a:xfrm>
              <a:off x="730711" y="1176746"/>
              <a:ext cx="5419205" cy="3566052"/>
              <a:chOff x="722165" y="1108381"/>
              <a:chExt cx="5419205" cy="356605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ED73E50-E275-5444-B726-6607BA2A3A0E}"/>
                  </a:ext>
                </a:extLst>
              </p:cNvPr>
              <p:cNvGrpSpPr/>
              <p:nvPr/>
            </p:nvGrpSpPr>
            <p:grpSpPr>
              <a:xfrm>
                <a:off x="722165" y="1322539"/>
                <a:ext cx="5419205" cy="3351894"/>
                <a:chOff x="721834" y="1319205"/>
                <a:chExt cx="5419205" cy="3351894"/>
              </a:xfrm>
            </p:grpSpPr>
            <p:graphicFrame>
              <p:nvGraphicFramePr>
                <p:cNvPr id="36" name="Object 35">
                  <a:extLst>
                    <a:ext uri="{FF2B5EF4-FFF2-40B4-BE49-F238E27FC236}">
                      <a16:creationId xmlns:a16="http://schemas.microsoft.com/office/drawing/2014/main" id="{5A3A03A9-6ACA-AE41-AF71-6320E3A07C9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424965055"/>
                    </p:ext>
                  </p:extLst>
                </p:nvPr>
              </p:nvGraphicFramePr>
              <p:xfrm>
                <a:off x="721834" y="1328147"/>
                <a:ext cx="3980434" cy="262485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8" r:id="rId4" imgW="3299203" imgH="2855661" progId="Prism8.Document">
                        <p:embed/>
                      </p:oleObj>
                    </mc:Choice>
                    <mc:Fallback>
                      <p:oleObj name="Prism 8" r:id="rId4" imgW="3299203" imgH="2855661" progId="Prism8.Document">
                        <p:embed/>
                        <p:pic>
                          <p:nvPicPr>
                            <p:cNvPr id="147" name="Object 14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/>
                            <a:srcRect b="23666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21834" y="1328147"/>
                              <a:ext cx="3980434" cy="2624852"/>
                            </a:xfrm>
                            <a:prstGeom prst="rect">
                              <a:avLst/>
                            </a:prstGeom>
                            <a:noFill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9B57D62-F8F7-F44E-8EEE-52EB4F85CC1F}"/>
                    </a:ext>
                  </a:extLst>
                </p:cNvPr>
                <p:cNvSpPr txBox="1"/>
                <p:nvPr/>
              </p:nvSpPr>
              <p:spPr>
                <a:xfrm>
                  <a:off x="4494019" y="1319205"/>
                  <a:ext cx="1647020" cy="2587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CXCL8 + Vehicle</a:t>
                  </a: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0777AD2-D1CF-D848-A28B-D09FA9EAF26B}"/>
                    </a:ext>
                  </a:extLst>
                </p:cNvPr>
                <p:cNvSpPr txBox="1"/>
                <p:nvPr/>
              </p:nvSpPr>
              <p:spPr>
                <a:xfrm>
                  <a:off x="4497241" y="1516212"/>
                  <a:ext cx="1643796" cy="2567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CXCL8 + Anti-αVβ3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C0693B1-01AE-CA43-A128-E3733039E07C}"/>
                    </a:ext>
                  </a:extLst>
                </p:cNvPr>
                <p:cNvSpPr txBox="1"/>
                <p:nvPr/>
              </p:nvSpPr>
              <p:spPr>
                <a:xfrm rot="18479879">
                  <a:off x="869922" y="4061871"/>
                  <a:ext cx="930835" cy="253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 err="1">
                      <a:latin typeface="Arial" charset="0"/>
                      <a:ea typeface="Arial" charset="0"/>
                      <a:cs typeface="Arial" charset="0"/>
                    </a:rPr>
                    <a:t>Vitronectin</a:t>
                  </a:r>
                  <a:endParaRPr lang="en-US" sz="900" b="1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CDA4B4A-4E36-C34C-B5FE-FE917EC8B069}"/>
                    </a:ext>
                  </a:extLst>
                </p:cNvPr>
                <p:cNvSpPr txBox="1"/>
                <p:nvPr/>
              </p:nvSpPr>
              <p:spPr>
                <a:xfrm rot="18479879">
                  <a:off x="1310520" y="4064984"/>
                  <a:ext cx="905756" cy="253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Fibronectin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2A6FF07-58E9-E24A-A3F0-72C9F82AEB30}"/>
                    </a:ext>
                  </a:extLst>
                </p:cNvPr>
                <p:cNvSpPr txBox="1"/>
                <p:nvPr/>
              </p:nvSpPr>
              <p:spPr>
                <a:xfrm rot="18479879">
                  <a:off x="1874076" y="4034244"/>
                  <a:ext cx="859141" cy="253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Collagen l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1F1D6C56-777A-304F-AF65-84F84FAD084C}"/>
                    </a:ext>
                  </a:extLst>
                </p:cNvPr>
                <p:cNvSpPr txBox="1"/>
                <p:nvPr/>
              </p:nvSpPr>
              <p:spPr>
                <a:xfrm rot="18479879">
                  <a:off x="2297898" y="4087073"/>
                  <a:ext cx="914868" cy="253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Collagen </a:t>
                  </a:r>
                  <a:r>
                    <a:rPr lang="en-US" sz="900" b="1" dirty="0" err="1">
                      <a:latin typeface="Arial" charset="0"/>
                      <a:ea typeface="Arial" charset="0"/>
                      <a:cs typeface="Arial" charset="0"/>
                    </a:rPr>
                    <a:t>lV</a:t>
                  </a:r>
                  <a:endParaRPr lang="en-US" sz="900" b="1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6EE5853-7AED-1A42-A900-B2740B1FCF26}"/>
                    </a:ext>
                  </a:extLst>
                </p:cNvPr>
                <p:cNvSpPr txBox="1"/>
                <p:nvPr/>
              </p:nvSpPr>
              <p:spPr>
                <a:xfrm rot="18479879">
                  <a:off x="2893007" y="4041128"/>
                  <a:ext cx="77883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 err="1">
                      <a:latin typeface="Arial" charset="0"/>
                      <a:ea typeface="Arial" charset="0"/>
                      <a:cs typeface="Arial" charset="0"/>
                    </a:rPr>
                    <a:t>Laminin</a:t>
                  </a:r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 l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D4BA71FA-2E74-6649-A6E6-135BFE531B4A}"/>
                    </a:ext>
                  </a:extLst>
                </p:cNvPr>
                <p:cNvSpPr txBox="1"/>
                <p:nvPr/>
              </p:nvSpPr>
              <p:spPr>
                <a:xfrm rot="18479879">
                  <a:off x="3287078" y="4028976"/>
                  <a:ext cx="907062" cy="253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Fibrinogen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6C7AA52B-2662-0343-8CF4-56FAA7C11754}"/>
                    </a:ext>
                  </a:extLst>
                </p:cNvPr>
                <p:cNvSpPr txBox="1"/>
                <p:nvPr/>
              </p:nvSpPr>
              <p:spPr>
                <a:xfrm rot="18479879">
                  <a:off x="4086158" y="3886202"/>
                  <a:ext cx="535933" cy="253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b="1" dirty="0">
                      <a:latin typeface="Arial" charset="0"/>
                      <a:ea typeface="Arial" charset="0"/>
                      <a:cs typeface="Arial" charset="0"/>
                    </a:rPr>
                    <a:t>BSA</a:t>
                  </a:r>
                </a:p>
              </p:txBody>
            </p:sp>
          </p:grp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6545691-1AF0-BD47-9104-C18AA224EAC8}"/>
                  </a:ext>
                </a:extLst>
              </p:cNvPr>
              <p:cNvSpPr/>
              <p:nvPr/>
            </p:nvSpPr>
            <p:spPr>
              <a:xfrm flipV="1">
                <a:off x="4291515" y="1604465"/>
                <a:ext cx="238813" cy="72479"/>
              </a:xfrm>
              <a:prstGeom prst="rect">
                <a:avLst/>
              </a:prstGeom>
              <a:solidFill>
                <a:srgbClr val="808080"/>
              </a:solidFill>
              <a:ln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0CF2D3C-968F-EC4B-A43B-89CDC18015DE}"/>
                  </a:ext>
                </a:extLst>
              </p:cNvPr>
              <p:cNvSpPr/>
              <p:nvPr/>
            </p:nvSpPr>
            <p:spPr>
              <a:xfrm flipV="1">
                <a:off x="4296240" y="1399566"/>
                <a:ext cx="238813" cy="8038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F392606-B4A0-C74B-B4E7-CBF71EE879E5}"/>
                  </a:ext>
                </a:extLst>
              </p:cNvPr>
              <p:cNvSpPr/>
              <p:nvPr/>
            </p:nvSpPr>
            <p:spPr>
              <a:xfrm flipV="1">
                <a:off x="4291515" y="1182458"/>
                <a:ext cx="248266" cy="10126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4210115-AC3D-B244-9A9F-463B1FC3735A}"/>
                  </a:ext>
                </a:extLst>
              </p:cNvPr>
              <p:cNvSpPr txBox="1"/>
              <p:nvPr/>
            </p:nvSpPr>
            <p:spPr>
              <a:xfrm>
                <a:off x="4494021" y="1108381"/>
                <a:ext cx="968388" cy="230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" charset="0"/>
                    <a:ea typeface="Arial" charset="0"/>
                    <a:cs typeface="Arial" charset="0"/>
                  </a:rPr>
                  <a:t>Untreated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AB51FC-F048-8D4C-A230-8B7105FAC627}"/>
                  </a:ext>
                </a:extLst>
              </p:cNvPr>
              <p:cNvSpPr txBox="1"/>
              <p:nvPr/>
            </p:nvSpPr>
            <p:spPr>
              <a:xfrm>
                <a:off x="3393600" y="2002623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D6F2A4A-33A5-5B42-8A77-EA17EF23CF3E}"/>
                  </a:ext>
                </a:extLst>
              </p:cNvPr>
              <p:cNvSpPr txBox="1"/>
              <p:nvPr/>
            </p:nvSpPr>
            <p:spPr>
              <a:xfrm>
                <a:off x="3264162" y="1506629"/>
                <a:ext cx="248786" cy="243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#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5239186-FEB9-5E42-B52D-E654A01AFA0D}"/>
                  </a:ext>
                </a:extLst>
              </p:cNvPr>
              <p:cNvSpPr txBox="1"/>
              <p:nvPr/>
            </p:nvSpPr>
            <p:spPr>
              <a:xfrm>
                <a:off x="1971678" y="2284634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E2F8107-0934-7C4C-B26F-91640D6D73BC}"/>
                  </a:ext>
                </a:extLst>
              </p:cNvPr>
              <p:cNvSpPr txBox="1"/>
              <p:nvPr/>
            </p:nvSpPr>
            <p:spPr>
              <a:xfrm>
                <a:off x="1842238" y="1848460"/>
                <a:ext cx="248786" cy="2437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#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598D235-DD21-D547-B85B-4A9827FBE452}"/>
                </a:ext>
              </a:extLst>
            </p:cNvPr>
            <p:cNvSpPr txBox="1"/>
            <p:nvPr/>
          </p:nvSpPr>
          <p:spPr>
            <a:xfrm rot="16200000">
              <a:off x="-581886" y="2581413"/>
              <a:ext cx="2658404" cy="286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100" b="1" dirty="0">
                  <a:latin typeface="Arial" charset="0"/>
                  <a:ea typeface="Arial" charset="0"/>
                  <a:cs typeface="Arial" charset="0"/>
                </a:rPr>
                <a:t>Adhesion (</a:t>
              </a:r>
              <a:r>
                <a:rPr lang="sv-SE" sz="1100" b="1" dirty="0" err="1">
                  <a:latin typeface="Arial" charset="0"/>
                  <a:ea typeface="Arial" charset="0"/>
                  <a:cs typeface="Arial" charset="0"/>
                </a:rPr>
                <a:t>Fold</a:t>
              </a:r>
              <a:r>
                <a:rPr lang="sv-SE" sz="1100" b="1" dirty="0">
                  <a:latin typeface="Arial" charset="0"/>
                  <a:ea typeface="Arial" charset="0"/>
                  <a:cs typeface="Arial" charset="0"/>
                </a:rPr>
                <a:t> Change)</a:t>
              </a:r>
              <a:endParaRPr lang="en-US" sz="1100" b="1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40C50A06-3EB2-D24A-8971-F1A4C206DF83}"/>
              </a:ext>
            </a:extLst>
          </p:cNvPr>
          <p:cNvSpPr txBox="1"/>
          <p:nvPr/>
        </p:nvSpPr>
        <p:spPr>
          <a:xfrm>
            <a:off x="1104546" y="3754607"/>
            <a:ext cx="92087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A)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HT-29 cells were stimulated with CXCL8 (10 ng/ml) and allowed to adhere to different ECM proteins. Cells were pre-incubated with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Reparixin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(100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en-S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B) HT-29 cells were stimulated with CXCL8 and allowed to adhere to different ECM proteins. Cells were pre-incubated with anti αvb3 (10 ng/ml). Data represents mean ± SEM and n = 4. # P &lt; 0.05 vs Ctrl and * P &lt; 0.05 vs Vehicle.</a:t>
            </a:r>
            <a:endParaRPr lang="en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2294A14-282B-6B41-829F-EC4C1ABD2375}"/>
              </a:ext>
            </a:extLst>
          </p:cNvPr>
          <p:cNvSpPr txBox="1"/>
          <p:nvPr/>
        </p:nvSpPr>
        <p:spPr>
          <a:xfrm>
            <a:off x="87732" y="0"/>
            <a:ext cx="12273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Supplementary Fig 2 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E01CC42-5228-2F40-B66E-424450318832}"/>
              </a:ext>
            </a:extLst>
          </p:cNvPr>
          <p:cNvSpPr txBox="1"/>
          <p:nvPr/>
        </p:nvSpPr>
        <p:spPr>
          <a:xfrm>
            <a:off x="7148568" y="310295"/>
            <a:ext cx="12273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E01CC42-5228-2F40-B66E-424450318832}"/>
              </a:ext>
            </a:extLst>
          </p:cNvPr>
          <p:cNvSpPr txBox="1"/>
          <p:nvPr/>
        </p:nvSpPr>
        <p:spPr>
          <a:xfrm>
            <a:off x="1658687" y="424445"/>
            <a:ext cx="12273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50598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357</Words>
  <Application>Microsoft Office PowerPoint</Application>
  <PresentationFormat>Widescreen</PresentationFormat>
  <Paragraphs>95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Prism 8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Nader Algethami</dc:creator>
  <cp:lastModifiedBy>Mattias Lepsenyi</cp:lastModifiedBy>
  <cp:revision>20</cp:revision>
  <dcterms:created xsi:type="dcterms:W3CDTF">2021-02-21T16:39:52Z</dcterms:created>
  <dcterms:modified xsi:type="dcterms:W3CDTF">2021-03-29T11:21:06Z</dcterms:modified>
</cp:coreProperties>
</file>