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3"/>
  </p:sldMasterIdLst>
  <p:sldIdLst>
    <p:sldId id="293" r:id="rId4"/>
    <p:sldId id="279" r:id="rId5"/>
    <p:sldId id="266" r:id="rId6"/>
    <p:sldId id="292" r:id="rId7"/>
    <p:sldId id="278" r:id="rId8"/>
  </p:sldIdLst>
  <p:sldSz cx="6858000" cy="9906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11" userDrawn="1">
          <p15:clr>
            <a:srgbClr val="A4A3A4"/>
          </p15:clr>
        </p15:guide>
        <p15:guide id="2" pos="2137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92BD701-FFBB-20D8-F38E-42EFD5850469}" name="Masuda,Chinami 増田ちなみ(プロダクトR部O育薬研究2G)" initials="M増" userId="S::168495@chugai.biz::3675217c-9ff0-472c-98d9-26dd9b222cf7" providerId="AD"/>
  <p188:author id="{051D6919-94A4-9C3F-500E-716F8EDC9DFF}" name="Katsura,Yoshichika 桂義親(プロダクトR部S育薬研究2G)" initials="K桂" userId="S::182568@chugai.biz::6bbae851-21e9-4064-bf85-c15c415e45af" providerId="AD"/>
  <p188:author id="{E074451C-A7E1-CE0C-C682-6BB75E474746}" name="Kawasaki,Ryohei 川﨑亮平(プロダクトR部S育薬研究1G)" initials="K川" userId="S::167949@chugai.biz::b363ff59-4aa2-4807-b98a-2e76a679f38f" providerId="AD"/>
  <p188:author id="{D5947031-1368-CAF7-8BF8-14F7368EF804}" name="Morinaga,Mamiko 森永真実子(プロダクトR部O育薬研究2G)" initials="M森" userId="Morinaga,Mamiko 森永真実子(プロダクトR部O育薬研究2G)" providerId="None"/>
  <p188:author id="{BA82546D-DA2B-884A-56F5-7A0B49E83D50}" name="Davis Jacob デイビスジェイコブ(Contract)" initials="DJデ" userId="S::B16317@chugai.biz::487de65b-f628-4ed6-a574-166baf1337d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614" autoAdjust="0"/>
    <p:restoredTop sz="93784" autoAdjust="0"/>
  </p:normalViewPr>
  <p:slideViewPr>
    <p:cSldViewPr snapToGrid="0">
      <p:cViewPr varScale="1">
        <p:scale>
          <a:sx n="67" d="100"/>
          <a:sy n="67" d="100"/>
        </p:scale>
        <p:origin x="2444" y="44"/>
      </p:cViewPr>
      <p:guideLst>
        <p:guide orient="horz" pos="3211"/>
        <p:guide pos="21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microsoft.com/office/2018/10/relationships/authors" Target="author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8FF84-C060-491D-A239-1122F2B40DC7}" type="datetimeFigureOut">
              <a:rPr kumimoji="1" lang="ja-JP" altLang="en-US" smtClean="0"/>
              <a:t>2024/8/19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1CDE-56D7-468A-A20E-2F9A51008B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9471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8FF84-C060-491D-A239-1122F2B40DC7}" type="datetimeFigureOut">
              <a:rPr kumimoji="1" lang="ja-JP" altLang="en-US" smtClean="0"/>
              <a:t>2024/8/19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1CDE-56D7-468A-A20E-2F9A51008B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3376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8FF84-C060-491D-A239-1122F2B40DC7}" type="datetimeFigureOut">
              <a:rPr kumimoji="1" lang="ja-JP" altLang="en-US" smtClean="0"/>
              <a:t>2024/8/19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1CDE-56D7-468A-A20E-2F9A51008B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7734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8FF84-C060-491D-A239-1122F2B40DC7}" type="datetimeFigureOut">
              <a:rPr kumimoji="1" lang="ja-JP" altLang="en-US" smtClean="0"/>
              <a:t>2024/8/19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1CDE-56D7-468A-A20E-2F9A51008B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7561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8FF84-C060-491D-A239-1122F2B40DC7}" type="datetimeFigureOut">
              <a:rPr kumimoji="1" lang="ja-JP" altLang="en-US" smtClean="0"/>
              <a:t>2024/8/19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1CDE-56D7-468A-A20E-2F9A51008B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7787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8FF84-C060-491D-A239-1122F2B40DC7}" type="datetimeFigureOut">
              <a:rPr kumimoji="1" lang="ja-JP" altLang="en-US" smtClean="0"/>
              <a:t>2024/8/19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1CDE-56D7-468A-A20E-2F9A51008B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8350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8FF84-C060-491D-A239-1122F2B40DC7}" type="datetimeFigureOut">
              <a:rPr kumimoji="1" lang="ja-JP" altLang="en-US" smtClean="0"/>
              <a:t>2024/8/19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1CDE-56D7-468A-A20E-2F9A51008B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0326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8FF84-C060-491D-A239-1122F2B40DC7}" type="datetimeFigureOut">
              <a:rPr kumimoji="1" lang="ja-JP" altLang="en-US" smtClean="0"/>
              <a:t>2024/8/19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1CDE-56D7-468A-A20E-2F9A51008B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6961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8FF84-C060-491D-A239-1122F2B40DC7}" type="datetimeFigureOut">
              <a:rPr kumimoji="1" lang="ja-JP" altLang="en-US" smtClean="0"/>
              <a:t>2024/8/19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1CDE-56D7-468A-A20E-2F9A51008B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2686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8FF84-C060-491D-A239-1122F2B40DC7}" type="datetimeFigureOut">
              <a:rPr kumimoji="1" lang="ja-JP" altLang="en-US" smtClean="0"/>
              <a:t>2024/8/19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1CDE-56D7-468A-A20E-2F9A51008B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2523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8FF84-C060-491D-A239-1122F2B40DC7}" type="datetimeFigureOut">
              <a:rPr kumimoji="1" lang="ja-JP" altLang="en-US" smtClean="0"/>
              <a:t>2024/8/19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61CDE-56D7-468A-A20E-2F9A51008B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19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8FF84-C060-491D-A239-1122F2B40DC7}" type="datetimeFigureOut">
              <a:rPr kumimoji="1" lang="ja-JP" altLang="en-US" smtClean="0"/>
              <a:t>2024/8/19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561CDE-56D7-468A-A20E-2F9A51008BD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0986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kojima.chinami41@chugai-pharm.co.jp" TargetMode="External"/><Relationship Id="rId2" Type="http://schemas.openxmlformats.org/officeDocument/2006/relationships/hyperlink" Target="mailto: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1DC021-E968-87FE-1EBF-D961E5E2F9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4350" y="46689"/>
            <a:ext cx="5829300" cy="3448756"/>
          </a:xfrm>
        </p:spPr>
        <p:txBody>
          <a:bodyPr/>
          <a:lstStyle/>
          <a:p>
            <a:r>
              <a:rPr lang="en-US" altLang="ja-JP" sz="24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PD-L1 and VEGF dual blockade enhances anti-tumor effect on brain metastasis in hematogenous metastasis model</a:t>
            </a:r>
            <a:br>
              <a:rPr lang="ja-JP" altLang="ja-JP" sz="1800" kern="1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</a:br>
            <a:endParaRPr kumimoji="1" lang="ja-JP" altLang="en-US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DE9DA8B-DBE6-165C-8444-59BB2906E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246413"/>
            <a:ext cx="7096715" cy="2641600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200000"/>
              </a:lnSpc>
              <a:spcAft>
                <a:spcPts val="1000"/>
              </a:spcAft>
            </a:pPr>
            <a:r>
              <a:rPr lang="en-US" altLang="ja-JP" sz="4000" b="1" i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Journal </a:t>
            </a:r>
            <a:r>
              <a:rPr lang="en-US" altLang="ja-JP" sz="40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name:</a:t>
            </a:r>
          </a:p>
          <a:p>
            <a:pPr algn="just">
              <a:lnSpc>
                <a:spcPct val="200000"/>
              </a:lnSpc>
              <a:spcAft>
                <a:spcPts val="1000"/>
              </a:spcAft>
            </a:pPr>
            <a:r>
              <a:rPr lang="en-US" altLang="ja-JP" sz="4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Osaka"/>
              </a:rPr>
              <a:t>Clinical &amp; Experimental Metastasis</a:t>
            </a:r>
            <a:endParaRPr lang="en-US" altLang="ja-JP" sz="4000" b="1" kern="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ＭＳ 明朝" panose="02020609040205080304" pitchFamily="17" charset="-128"/>
            </a:endParaRPr>
          </a:p>
          <a:p>
            <a:pPr algn="just">
              <a:lnSpc>
                <a:spcPct val="200000"/>
              </a:lnSpc>
              <a:spcAft>
                <a:spcPts val="1000"/>
              </a:spcAft>
            </a:pPr>
            <a:r>
              <a:rPr lang="en-US" altLang="ja-JP" sz="40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Authors:</a:t>
            </a:r>
            <a:endParaRPr lang="ja-JP" altLang="ja-JP" sz="4000" b="1" kern="100" dirty="0">
              <a:effectLst/>
              <a:latin typeface="Times New Roman" panose="02020603050405020304" pitchFamily="18" charset="0"/>
              <a:ea typeface="ＭＳ 明朝" panose="02020609040205080304" pitchFamily="17" charset="-128"/>
            </a:endParaRPr>
          </a:p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en-US" altLang="ja-JP" sz="40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Chinami Masuda, Shinichi </a:t>
            </a:r>
            <a:r>
              <a:rPr lang="en-US" altLang="ja-JP" sz="40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Onishi</a:t>
            </a:r>
            <a:r>
              <a:rPr lang="en-US" altLang="ja-JP" sz="40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, </a:t>
            </a:r>
            <a:r>
              <a:rPr lang="en-US" altLang="ja-JP" sz="40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Keigo</a:t>
            </a:r>
            <a:r>
              <a:rPr lang="en-US" altLang="ja-JP" sz="40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Yorozu, Mitsue </a:t>
            </a:r>
            <a:r>
              <a:rPr lang="en-US" altLang="ja-JP" sz="40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Kurasawa</a:t>
            </a:r>
            <a:r>
              <a:rPr lang="en-US" altLang="ja-JP" sz="40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, Mamiko Morinaga, Daiko </a:t>
            </a:r>
            <a:r>
              <a:rPr lang="en-US" altLang="ja-JP" sz="40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Wakita</a:t>
            </a:r>
            <a:r>
              <a:rPr lang="en-US" altLang="ja-JP" sz="40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, </a:t>
            </a:r>
            <a:r>
              <a:rPr lang="en-US" altLang="ja-JP" sz="40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Masamichi</a:t>
            </a:r>
            <a:r>
              <a:rPr lang="en-US" altLang="ja-JP" sz="40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Sugimoto</a:t>
            </a:r>
            <a:endParaRPr lang="ja-JP" altLang="ja-JP" sz="40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  <a:spcAft>
                <a:spcPts val="1000"/>
              </a:spcAft>
            </a:pPr>
            <a:r>
              <a:rPr lang="en-US" altLang="ja-JP" sz="40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 Affiliation:</a:t>
            </a:r>
            <a:endParaRPr lang="ja-JP" altLang="ja-JP" sz="4000" b="1" kern="100" dirty="0">
              <a:effectLst/>
              <a:latin typeface="Times New Roman" panose="02020603050405020304" pitchFamily="18" charset="0"/>
              <a:ea typeface="ＭＳ 明朝" panose="02020609040205080304" pitchFamily="17" charset="-128"/>
            </a:endParaRPr>
          </a:p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en-US" altLang="ja-JP" sz="40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Product Research Department, Chugai Pharmaceutical Co., Ltd.</a:t>
            </a:r>
            <a:endParaRPr lang="ja-JP" altLang="ja-JP" sz="40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en-US" altLang="ja-JP" sz="40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Chugai Life Science Park Yokohama</a:t>
            </a:r>
            <a:endParaRPr lang="ja-JP" altLang="ja-JP" sz="40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l">
              <a:lnSpc>
                <a:spcPct val="120000"/>
              </a:lnSpc>
              <a:spcAft>
                <a:spcPts val="1000"/>
              </a:spcAft>
            </a:pPr>
            <a:r>
              <a:rPr lang="en-US" altLang="ja-JP" sz="4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216, Totsuka-</a:t>
            </a:r>
            <a:r>
              <a:rPr lang="en-US" altLang="ja-JP" sz="4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cho</a:t>
            </a:r>
            <a:r>
              <a:rPr lang="en-US" altLang="ja-JP" sz="4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, Totsuka-</a:t>
            </a:r>
            <a:r>
              <a:rPr lang="en-US" altLang="ja-JP" sz="40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ku</a:t>
            </a:r>
            <a:r>
              <a:rPr lang="en-US" altLang="ja-JP" sz="4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, Yokohama, Kanagawa 244-8602 Japan</a:t>
            </a:r>
            <a:endParaRPr lang="ja-JP" altLang="ja-JP" sz="40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  <a:spcAft>
                <a:spcPts val="1000"/>
              </a:spcAft>
            </a:pPr>
            <a:r>
              <a:rPr lang="en-US" altLang="ja-JP" sz="40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Corresponding author:</a:t>
            </a:r>
            <a:endParaRPr lang="ja-JP" altLang="ja-JP" sz="4000" b="1" kern="100" dirty="0">
              <a:effectLst/>
              <a:latin typeface="Times New Roman" panose="02020603050405020304" pitchFamily="18" charset="0"/>
              <a:ea typeface="ＭＳ 明朝" panose="02020609040205080304" pitchFamily="17" charset="-128"/>
            </a:endParaRPr>
          </a:p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en-US" altLang="ja-JP" sz="40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Chinami Masuda</a:t>
            </a:r>
            <a:endParaRPr lang="ja-JP" altLang="ja-JP" sz="40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en-US" altLang="ja-JP" sz="40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Email: </a:t>
            </a:r>
            <a:r>
              <a:rPr lang="en-US" altLang="ja-JP" sz="4000" u="none" strike="noStrike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  <a:hlinkClick r:id="rId2"/>
              </a:rPr>
              <a:t>mailto:</a:t>
            </a:r>
            <a:r>
              <a:rPr lang="en-US" altLang="ja-JP" sz="4000" u="sng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  <a:hlinkClick r:id="rId3"/>
              </a:rPr>
              <a:t>kojima.chinami41@chugai-pharm.co.jp</a:t>
            </a:r>
            <a:endParaRPr lang="ja-JP" altLang="ja-JP" sz="40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en-US" altLang="ja-JP" sz="40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TEL: </a:t>
            </a:r>
            <a:r>
              <a:rPr lang="en-US" altLang="ja-JP" sz="4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+81-70-4119-4347</a:t>
            </a:r>
            <a:endParaRPr lang="ja-JP" altLang="ja-JP" sz="40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00223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図 42">
            <a:extLst>
              <a:ext uri="{FF2B5EF4-FFF2-40B4-BE49-F238E27FC236}">
                <a16:creationId xmlns:a16="http://schemas.microsoft.com/office/drawing/2014/main" id="{DBCECCAF-2F25-A815-2210-ECE7B2961F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9539" y="3247264"/>
            <a:ext cx="1234440" cy="1215390"/>
          </a:xfrm>
          <a:prstGeom prst="rect">
            <a:avLst/>
          </a:prstGeom>
        </p:spPr>
      </p:pic>
      <p:pic>
        <p:nvPicPr>
          <p:cNvPr id="39" name="図 38">
            <a:extLst>
              <a:ext uri="{FF2B5EF4-FFF2-40B4-BE49-F238E27FC236}">
                <a16:creationId xmlns:a16="http://schemas.microsoft.com/office/drawing/2014/main" id="{4C5704A7-B0F4-74C4-1853-132A9500E9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8846" y="3247264"/>
            <a:ext cx="1234440" cy="1215390"/>
          </a:xfrm>
          <a:prstGeom prst="rect">
            <a:avLst/>
          </a:prstGeom>
        </p:spPr>
      </p:pic>
      <p:pic>
        <p:nvPicPr>
          <p:cNvPr id="35" name="図 34">
            <a:extLst>
              <a:ext uri="{FF2B5EF4-FFF2-40B4-BE49-F238E27FC236}">
                <a16:creationId xmlns:a16="http://schemas.microsoft.com/office/drawing/2014/main" id="{9DBD1D54-9C43-1C11-542F-0324156628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9468" y="3247264"/>
            <a:ext cx="1234440" cy="1215390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E9ADC03B-3CDF-BDF7-B558-A9273F5904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791" y="3247264"/>
            <a:ext cx="1261110" cy="1215390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1B6489DE-3D5D-02B9-A2B4-D9FEBAB1A7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61066" y="1373842"/>
            <a:ext cx="1261110" cy="1215390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9966A265-DDD0-0DF3-EACB-7859A17B10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64986" y="1373842"/>
            <a:ext cx="1261110" cy="1215390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9AE11323-82D0-4436-4098-7871B8EA08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68906" y="1402743"/>
            <a:ext cx="1261110" cy="121539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7AFFE052-8B12-95DC-A8D8-83E11FFF426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2826" y="1402743"/>
            <a:ext cx="1261110" cy="121539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2ED3B7D-E09A-4B3A-AC76-0688789033DD}"/>
              </a:ext>
            </a:extLst>
          </p:cNvPr>
          <p:cNvSpPr txBox="1"/>
          <p:nvPr/>
        </p:nvSpPr>
        <p:spPr>
          <a:xfrm>
            <a:off x="173898" y="356435"/>
            <a:ext cx="2941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Supplementary Figure 1. </a:t>
            </a:r>
            <a:endParaRPr kumimoji="1" lang="ja-JP" altLang="en-US" b="1" dirty="0">
              <a:latin typeface="Arial" panose="020B0604020202020204" pitchFamily="34" charset="0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71D5E4B-C3C7-7303-B72B-7F77E4CD2189}"/>
              </a:ext>
            </a:extLst>
          </p:cNvPr>
          <p:cNvSpPr txBox="1"/>
          <p:nvPr/>
        </p:nvSpPr>
        <p:spPr>
          <a:xfrm>
            <a:off x="63399" y="804333"/>
            <a:ext cx="41585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Gating strategy for flow cytometric analysis of DCs </a:t>
            </a:r>
          </a:p>
          <a:p>
            <a:r>
              <a:rPr kumimoji="1"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DCs expressed PD-L1 on the cell surface in CLNs </a:t>
            </a:r>
            <a:endParaRPr kumimoji="1"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矢印: 右 8">
            <a:extLst>
              <a:ext uri="{FF2B5EF4-FFF2-40B4-BE49-F238E27FC236}">
                <a16:creationId xmlns:a16="http://schemas.microsoft.com/office/drawing/2014/main" id="{ABEB9462-FA93-9A83-4749-8320E6E14C90}"/>
              </a:ext>
            </a:extLst>
          </p:cNvPr>
          <p:cNvSpPr/>
          <p:nvPr/>
        </p:nvSpPr>
        <p:spPr>
          <a:xfrm>
            <a:off x="1435673" y="2300377"/>
            <a:ext cx="540000" cy="15145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矢印: 右 9">
            <a:extLst>
              <a:ext uri="{FF2B5EF4-FFF2-40B4-BE49-F238E27FC236}">
                <a16:creationId xmlns:a16="http://schemas.microsoft.com/office/drawing/2014/main" id="{E95B53FB-E786-26A2-F087-414E031AC512}"/>
              </a:ext>
            </a:extLst>
          </p:cNvPr>
          <p:cNvSpPr/>
          <p:nvPr/>
        </p:nvSpPr>
        <p:spPr>
          <a:xfrm>
            <a:off x="3130539" y="2300377"/>
            <a:ext cx="540000" cy="15145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矢印: 右 10">
            <a:extLst>
              <a:ext uri="{FF2B5EF4-FFF2-40B4-BE49-F238E27FC236}">
                <a16:creationId xmlns:a16="http://schemas.microsoft.com/office/drawing/2014/main" id="{24A9BE59-A1F0-6175-D54E-2FABA76F1790}"/>
              </a:ext>
            </a:extLst>
          </p:cNvPr>
          <p:cNvSpPr/>
          <p:nvPr/>
        </p:nvSpPr>
        <p:spPr>
          <a:xfrm>
            <a:off x="4845778" y="2300377"/>
            <a:ext cx="540000" cy="15145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690FB633-6068-C455-3A32-041A28986AEE}"/>
              </a:ext>
            </a:extLst>
          </p:cNvPr>
          <p:cNvSpPr txBox="1"/>
          <p:nvPr/>
        </p:nvSpPr>
        <p:spPr>
          <a:xfrm>
            <a:off x="5537976" y="3033306"/>
            <a:ext cx="98696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50" b="1" dirty="0"/>
              <a:t>DCs</a:t>
            </a:r>
            <a:endParaRPr kumimoji="1" lang="ja-JP" altLang="en-US" sz="1050" b="1" dirty="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E2482F49-1EF9-18B1-B732-9DA2E3713285}"/>
              </a:ext>
            </a:extLst>
          </p:cNvPr>
          <p:cNvSpPr txBox="1"/>
          <p:nvPr/>
        </p:nvSpPr>
        <p:spPr>
          <a:xfrm>
            <a:off x="448042" y="3029459"/>
            <a:ext cx="9869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50" b="1" dirty="0"/>
              <a:t>CD45</a:t>
            </a:r>
            <a:r>
              <a:rPr kumimoji="1" lang="en-US" altLang="ja-JP" sz="1050" b="1" baseline="30000" dirty="0"/>
              <a:t>+</a:t>
            </a:r>
            <a:r>
              <a:rPr kumimoji="1" lang="en-US" altLang="ja-JP" sz="1050" b="1" dirty="0"/>
              <a:t> cells</a:t>
            </a:r>
            <a:endParaRPr kumimoji="1" lang="ja-JP" altLang="en-US" sz="1050" b="1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92E41A7-753B-9E80-5D8B-9FF0E4C86D7B}"/>
              </a:ext>
            </a:extLst>
          </p:cNvPr>
          <p:cNvSpPr txBox="1"/>
          <p:nvPr/>
        </p:nvSpPr>
        <p:spPr>
          <a:xfrm>
            <a:off x="5459026" y="4888270"/>
            <a:ext cx="114486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50" b="1" dirty="0"/>
              <a:t>DCs</a:t>
            </a:r>
          </a:p>
          <a:p>
            <a:pPr algn="ctr"/>
            <a:r>
              <a:rPr kumimoji="1" lang="en-US" altLang="ja-JP" sz="1050" b="1" dirty="0"/>
              <a:t>PD-L1 expression</a:t>
            </a:r>
            <a:endParaRPr kumimoji="1" lang="ja-JP" altLang="en-US" sz="1050" b="1" dirty="0"/>
          </a:p>
        </p:txBody>
      </p:sp>
      <p:pic>
        <p:nvPicPr>
          <p:cNvPr id="49" name="図 48">
            <a:extLst>
              <a:ext uri="{FF2B5EF4-FFF2-40B4-BE49-F238E27FC236}">
                <a16:creationId xmlns:a16="http://schemas.microsoft.com/office/drawing/2014/main" id="{03CCA28B-B37F-5BFD-8231-6FB34F06853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89539" y="5232506"/>
            <a:ext cx="1234440" cy="1215390"/>
          </a:xfrm>
          <a:prstGeom prst="rect">
            <a:avLst/>
          </a:prstGeom>
        </p:spPr>
      </p:pic>
      <p:sp>
        <p:nvSpPr>
          <p:cNvPr id="52" name="矢印: 右 51">
            <a:extLst>
              <a:ext uri="{FF2B5EF4-FFF2-40B4-BE49-F238E27FC236}">
                <a16:creationId xmlns:a16="http://schemas.microsoft.com/office/drawing/2014/main" id="{70BA678B-7273-3257-BF94-3FEC464C7885}"/>
              </a:ext>
            </a:extLst>
          </p:cNvPr>
          <p:cNvSpPr/>
          <p:nvPr/>
        </p:nvSpPr>
        <p:spPr>
          <a:xfrm>
            <a:off x="1435673" y="4138332"/>
            <a:ext cx="540000" cy="15145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3" name="矢印: 右 52">
            <a:extLst>
              <a:ext uri="{FF2B5EF4-FFF2-40B4-BE49-F238E27FC236}">
                <a16:creationId xmlns:a16="http://schemas.microsoft.com/office/drawing/2014/main" id="{0EFFE27B-CB63-A9BB-3EE5-EC5590F4AA23}"/>
              </a:ext>
            </a:extLst>
          </p:cNvPr>
          <p:cNvSpPr/>
          <p:nvPr/>
        </p:nvSpPr>
        <p:spPr>
          <a:xfrm>
            <a:off x="3130539" y="4138332"/>
            <a:ext cx="540000" cy="15145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9" name="コネクタ: カギ線 58">
            <a:extLst>
              <a:ext uri="{FF2B5EF4-FFF2-40B4-BE49-F238E27FC236}">
                <a16:creationId xmlns:a16="http://schemas.microsoft.com/office/drawing/2014/main" id="{0B4C44AC-5BA6-CC83-3FE3-013A54F588B9}"/>
              </a:ext>
            </a:extLst>
          </p:cNvPr>
          <p:cNvCxnSpPr>
            <a:cxnSpLocks/>
          </p:cNvCxnSpPr>
          <p:nvPr/>
        </p:nvCxnSpPr>
        <p:spPr>
          <a:xfrm rot="10800000" flipV="1">
            <a:off x="2615072" y="4653286"/>
            <a:ext cx="3384000" cy="247669"/>
          </a:xfrm>
          <a:prstGeom prst="bent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1" name="グループ化 70">
            <a:extLst>
              <a:ext uri="{FF2B5EF4-FFF2-40B4-BE49-F238E27FC236}">
                <a16:creationId xmlns:a16="http://schemas.microsoft.com/office/drawing/2014/main" id="{3FA30A65-EC11-F534-9756-EE8A7D5AD498}"/>
              </a:ext>
            </a:extLst>
          </p:cNvPr>
          <p:cNvGrpSpPr/>
          <p:nvPr/>
        </p:nvGrpSpPr>
        <p:grpSpPr>
          <a:xfrm>
            <a:off x="945801" y="2607842"/>
            <a:ext cx="5040000" cy="402895"/>
            <a:chOff x="998535" y="3061382"/>
            <a:chExt cx="5040000" cy="402895"/>
          </a:xfrm>
        </p:grpSpPr>
        <p:cxnSp>
          <p:nvCxnSpPr>
            <p:cNvPr id="68" name="コネクタ: カギ線 67">
              <a:extLst>
                <a:ext uri="{FF2B5EF4-FFF2-40B4-BE49-F238E27FC236}">
                  <a16:creationId xmlns:a16="http://schemas.microsoft.com/office/drawing/2014/main" id="{46909706-8DFE-9310-08AE-34EEDC1C8418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998535" y="3216608"/>
              <a:ext cx="5040000" cy="247669"/>
            </a:xfrm>
            <a:prstGeom prst="bentConnector2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線コネクタ 68">
              <a:extLst>
                <a:ext uri="{FF2B5EF4-FFF2-40B4-BE49-F238E27FC236}">
                  <a16:creationId xmlns:a16="http://schemas.microsoft.com/office/drawing/2014/main" id="{CD386FAE-2860-96DE-D738-5D10C837B9E7}"/>
                </a:ext>
              </a:extLst>
            </p:cNvPr>
            <p:cNvCxnSpPr>
              <a:cxnSpLocks/>
            </p:cNvCxnSpPr>
            <p:nvPr/>
          </p:nvCxnSpPr>
          <p:spPr>
            <a:xfrm>
              <a:off x="6035995" y="3061382"/>
              <a:ext cx="0" cy="1800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1FA6A050-6FFA-05FE-9025-8D891E2B9E6D}"/>
              </a:ext>
            </a:extLst>
          </p:cNvPr>
          <p:cNvSpPr txBox="1"/>
          <p:nvPr/>
        </p:nvSpPr>
        <p:spPr>
          <a:xfrm>
            <a:off x="5537976" y="1166124"/>
            <a:ext cx="98696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50" b="1" dirty="0"/>
              <a:t>Live cells</a:t>
            </a:r>
            <a:endParaRPr kumimoji="1" lang="ja-JP" altLang="en-US" sz="1050" b="1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BCBAA44-072C-F300-565F-787AD52751BD}"/>
              </a:ext>
            </a:extLst>
          </p:cNvPr>
          <p:cNvSpPr txBox="1"/>
          <p:nvPr/>
        </p:nvSpPr>
        <p:spPr>
          <a:xfrm>
            <a:off x="190126" y="6829517"/>
            <a:ext cx="6566274" cy="12234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ja-JP" altLang="en-US" sz="1050" dirty="0">
                <a:latin typeface="Times New Roman"/>
                <a:ea typeface="游ゴシック"/>
                <a:cs typeface="Times New Roman"/>
              </a:rPr>
              <a:t>After creating a brain metastasis model, d</a:t>
            </a:r>
            <a:r>
              <a:rPr lang="en-US" altLang="ja-JP" sz="1050" dirty="0" err="1">
                <a:latin typeface="Times New Roman"/>
                <a:ea typeface="+mn-lt"/>
                <a:cs typeface="Times New Roman"/>
              </a:rPr>
              <a:t>eep</a:t>
            </a:r>
            <a:r>
              <a:rPr lang="en-US" altLang="ja-JP" sz="1050" dirty="0">
                <a:latin typeface="Times New Roman"/>
                <a:ea typeface="+mn-lt"/>
                <a:cs typeface="Times New Roman"/>
              </a:rPr>
              <a:t> and superficial cervical lymph nodes (CLNs) were removed</a:t>
            </a:r>
            <a:r>
              <a:rPr lang="ja-JP" altLang="en-US" sz="1050" dirty="0">
                <a:latin typeface="Times New Roman"/>
                <a:ea typeface="游ゴシック"/>
                <a:cs typeface="Times New Roman"/>
              </a:rPr>
              <a:t> and analyzed using flow cytometry. Cells were gated on forward (FSC) and side scatter (SSC) profile</a:t>
            </a:r>
            <a:r>
              <a:rPr lang="en-US" altLang="ja-JP" sz="1050" dirty="0">
                <a:latin typeface="Times New Roman"/>
                <a:ea typeface="游ゴシック"/>
                <a:cs typeface="Times New Roman"/>
              </a:rPr>
              <a:t>s</a:t>
            </a:r>
            <a:r>
              <a:rPr lang="ja-JP" altLang="en-US" sz="1050" dirty="0">
                <a:latin typeface="Times New Roman"/>
                <a:ea typeface="游ゴシック"/>
                <a:cs typeface="Times New Roman"/>
              </a:rPr>
              <a:t> followed by exclusion of doublets. Dead cel</a:t>
            </a:r>
            <a:r>
              <a:rPr lang="en-US" altLang="ja-JP" sz="1050" dirty="0">
                <a:latin typeface="Times New Roman"/>
                <a:ea typeface="游ゴシック"/>
                <a:cs typeface="Times New Roman"/>
              </a:rPr>
              <a:t>l</a:t>
            </a:r>
            <a:r>
              <a:rPr lang="ja-JP" altLang="en-US" sz="1050" dirty="0">
                <a:latin typeface="Times New Roman"/>
                <a:ea typeface="游ゴシック"/>
                <a:cs typeface="Times New Roman"/>
              </a:rPr>
              <a:t>s were excluded with Fixable Vability Dye (FVD) and CD45 was used to identify leucocytes.</a:t>
            </a:r>
          </a:p>
          <a:p>
            <a:r>
              <a:rPr lang="en-US" altLang="ja-JP" sz="1050" dirty="0">
                <a:latin typeface="Times New Roman"/>
                <a:ea typeface="+mn-lt"/>
                <a:cs typeface="Times New Roman"/>
              </a:rPr>
              <a:t>DCs (Gr-1- F4/80-</a:t>
            </a:r>
            <a:r>
              <a:rPr lang="en-US" altLang="ja-JP" sz="1050" baseline="30000" dirty="0">
                <a:latin typeface="Times New Roman"/>
                <a:ea typeface="+mn-lt"/>
                <a:cs typeface="Times New Roman"/>
              </a:rPr>
              <a:t> </a:t>
            </a:r>
            <a:r>
              <a:rPr lang="en-US" altLang="ja-JP" sz="1050" dirty="0">
                <a:latin typeface="Times New Roman"/>
                <a:ea typeface="+mn-lt"/>
                <a:cs typeface="Times New Roman"/>
              </a:rPr>
              <a:t>CD11c+MHC class Ⅱ+) were gated to evaluate CD80+ cells, CD86+ cells, CCR7+ cells, and PD-L1 expression. </a:t>
            </a:r>
            <a:r>
              <a:rPr lang="en-US" sz="1050" dirty="0">
                <a:latin typeface="Times New Roman"/>
                <a:ea typeface="+mn-lt"/>
                <a:cs typeface="Times New Roman"/>
              </a:rPr>
              <a:t>Representative plots with gates are shown. Histogram indicates PD-L1 expression of  DCs. The red shows a typical histogram of IgG treated control group and blue indicates isotype control.</a:t>
            </a:r>
          </a:p>
          <a:p>
            <a:endParaRPr lang="en-US" sz="1050" dirty="0">
              <a:latin typeface="Times New Roman"/>
              <a:ea typeface="+mn-lt"/>
              <a:cs typeface="Times New Roman"/>
            </a:endParaRPr>
          </a:p>
        </p:txBody>
      </p:sp>
      <p:pic>
        <p:nvPicPr>
          <p:cNvPr id="8" name="図 7" descr="グラフ, 散布図&#10;&#10;説明は自動で生成されたものです">
            <a:extLst>
              <a:ext uri="{FF2B5EF4-FFF2-40B4-BE49-F238E27FC236}">
                <a16:creationId xmlns:a16="http://schemas.microsoft.com/office/drawing/2014/main" id="{41F696C7-C945-04BA-824E-2F3725E5C53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126" y="5241654"/>
            <a:ext cx="1234440" cy="1215390"/>
          </a:xfrm>
          <a:prstGeom prst="rect">
            <a:avLst/>
          </a:prstGeom>
        </p:spPr>
      </p:pic>
      <p:pic>
        <p:nvPicPr>
          <p:cNvPr id="12" name="図 11" descr="グラフ, 散布図&#10;&#10;説明は自動で生成されたものです">
            <a:extLst>
              <a:ext uri="{FF2B5EF4-FFF2-40B4-BE49-F238E27FC236}">
                <a16:creationId xmlns:a16="http://schemas.microsoft.com/office/drawing/2014/main" id="{9A20D19B-D9AD-6B88-5113-CE1B50F4211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99468" y="5248098"/>
            <a:ext cx="1234440" cy="1215390"/>
          </a:xfrm>
          <a:prstGeom prst="rect">
            <a:avLst/>
          </a:prstGeom>
        </p:spPr>
      </p:pic>
      <p:pic>
        <p:nvPicPr>
          <p:cNvPr id="16" name="図 15" descr="グラフ, 散布図&#10;&#10;説明は自動で生成されたものです">
            <a:extLst>
              <a:ext uri="{FF2B5EF4-FFF2-40B4-BE49-F238E27FC236}">
                <a16:creationId xmlns:a16="http://schemas.microsoft.com/office/drawing/2014/main" id="{A3CDAC8F-B3FB-D58E-4E65-05CC2F980FE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88846" y="5240065"/>
            <a:ext cx="1234440" cy="1215390"/>
          </a:xfrm>
          <a:prstGeom prst="rect">
            <a:avLst/>
          </a:prstGeom>
        </p:spPr>
      </p:pic>
      <p:sp>
        <p:nvSpPr>
          <p:cNvPr id="14" name="矢印: 右 13">
            <a:extLst>
              <a:ext uri="{FF2B5EF4-FFF2-40B4-BE49-F238E27FC236}">
                <a16:creationId xmlns:a16="http://schemas.microsoft.com/office/drawing/2014/main" id="{55288CBB-8DCC-DE44-C0ED-A6B5FD957AC6}"/>
              </a:ext>
            </a:extLst>
          </p:cNvPr>
          <p:cNvSpPr/>
          <p:nvPr/>
        </p:nvSpPr>
        <p:spPr>
          <a:xfrm>
            <a:off x="4845778" y="4138332"/>
            <a:ext cx="540000" cy="15145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35A8AF1F-9B05-73B0-40DA-E8974AF05359}"/>
              </a:ext>
            </a:extLst>
          </p:cNvPr>
          <p:cNvGrpSpPr/>
          <p:nvPr/>
        </p:nvGrpSpPr>
        <p:grpSpPr>
          <a:xfrm>
            <a:off x="945801" y="4498732"/>
            <a:ext cx="5040000" cy="402895"/>
            <a:chOff x="998535" y="3061382"/>
            <a:chExt cx="5040000" cy="402895"/>
          </a:xfrm>
        </p:grpSpPr>
        <p:cxnSp>
          <p:nvCxnSpPr>
            <p:cNvPr id="24" name="コネクタ: カギ線 23">
              <a:extLst>
                <a:ext uri="{FF2B5EF4-FFF2-40B4-BE49-F238E27FC236}">
                  <a16:creationId xmlns:a16="http://schemas.microsoft.com/office/drawing/2014/main" id="{B2A24404-F599-7C39-64DA-821D8D8E0C7B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998535" y="3216608"/>
              <a:ext cx="5040000" cy="247669"/>
            </a:xfrm>
            <a:prstGeom prst="bentConnector2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コネクタ 24">
              <a:extLst>
                <a:ext uri="{FF2B5EF4-FFF2-40B4-BE49-F238E27FC236}">
                  <a16:creationId xmlns:a16="http://schemas.microsoft.com/office/drawing/2014/main" id="{8032315F-2D13-C4D0-D0E6-123ACBEE4135}"/>
                </a:ext>
              </a:extLst>
            </p:cNvPr>
            <p:cNvCxnSpPr>
              <a:cxnSpLocks/>
            </p:cNvCxnSpPr>
            <p:nvPr/>
          </p:nvCxnSpPr>
          <p:spPr>
            <a:xfrm>
              <a:off x="6035995" y="3061382"/>
              <a:ext cx="0" cy="1800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6" name="コネクタ: カギ線 25">
            <a:extLst>
              <a:ext uri="{FF2B5EF4-FFF2-40B4-BE49-F238E27FC236}">
                <a16:creationId xmlns:a16="http://schemas.microsoft.com/office/drawing/2014/main" id="{3DFA0CC3-31D5-6585-FAD7-E20A35764DF6}"/>
              </a:ext>
            </a:extLst>
          </p:cNvPr>
          <p:cNvCxnSpPr>
            <a:cxnSpLocks/>
          </p:cNvCxnSpPr>
          <p:nvPr/>
        </p:nvCxnSpPr>
        <p:spPr>
          <a:xfrm rot="10800000" flipV="1">
            <a:off x="4311079" y="4653709"/>
            <a:ext cx="1692000" cy="247669"/>
          </a:xfrm>
          <a:prstGeom prst="bent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コネクタ: カギ線 26">
            <a:extLst>
              <a:ext uri="{FF2B5EF4-FFF2-40B4-BE49-F238E27FC236}">
                <a16:creationId xmlns:a16="http://schemas.microsoft.com/office/drawing/2014/main" id="{8A75DF2F-194E-91E5-EC83-21D3A22E5386}"/>
              </a:ext>
            </a:extLst>
          </p:cNvPr>
          <p:cNvCxnSpPr>
            <a:cxnSpLocks/>
          </p:cNvCxnSpPr>
          <p:nvPr/>
        </p:nvCxnSpPr>
        <p:spPr>
          <a:xfrm rot="10800000" flipV="1">
            <a:off x="5983888" y="4648697"/>
            <a:ext cx="0" cy="247669"/>
          </a:xfrm>
          <a:prstGeom prst="bent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502EC92C-39BA-EB44-1726-7EA7D534BF9C}"/>
              </a:ext>
            </a:extLst>
          </p:cNvPr>
          <p:cNvSpPr txBox="1"/>
          <p:nvPr/>
        </p:nvSpPr>
        <p:spPr>
          <a:xfrm>
            <a:off x="448042" y="5042158"/>
            <a:ext cx="9765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50" b="1" dirty="0"/>
              <a:t>CD80</a:t>
            </a:r>
            <a:r>
              <a:rPr kumimoji="1" lang="en-US" altLang="ja-JP" sz="1050" b="1" baseline="30000" dirty="0"/>
              <a:t>+</a:t>
            </a:r>
            <a:r>
              <a:rPr kumimoji="1" lang="en-US" altLang="ja-JP" sz="1050" b="1" dirty="0"/>
              <a:t>DCs</a:t>
            </a:r>
            <a:endParaRPr kumimoji="1" lang="ja-JP" altLang="en-US" sz="1050" b="1" dirty="0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46100940-256B-865D-C7BD-9A4A6D5D6F8B}"/>
              </a:ext>
            </a:extLst>
          </p:cNvPr>
          <p:cNvSpPr txBox="1"/>
          <p:nvPr/>
        </p:nvSpPr>
        <p:spPr>
          <a:xfrm>
            <a:off x="2165794" y="5042158"/>
            <a:ext cx="96422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50" b="1" dirty="0"/>
              <a:t>CD86</a:t>
            </a:r>
            <a:r>
              <a:rPr kumimoji="1" lang="en-US" altLang="ja-JP" sz="1050" b="1" baseline="30000" dirty="0"/>
              <a:t>+</a:t>
            </a:r>
            <a:r>
              <a:rPr kumimoji="1" lang="en-US" altLang="ja-JP" sz="1050" b="1" dirty="0"/>
              <a:t>DCs</a:t>
            </a:r>
            <a:endParaRPr kumimoji="1" lang="ja-JP" altLang="en-US" sz="1050" b="1" dirty="0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521AE6CC-CDEB-3977-EC4C-9161391DA851}"/>
              </a:ext>
            </a:extLst>
          </p:cNvPr>
          <p:cNvSpPr txBox="1"/>
          <p:nvPr/>
        </p:nvSpPr>
        <p:spPr>
          <a:xfrm>
            <a:off x="3850856" y="5042158"/>
            <a:ext cx="97242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50" b="1" dirty="0"/>
              <a:t>CCR7</a:t>
            </a:r>
            <a:r>
              <a:rPr kumimoji="1" lang="en-US" altLang="ja-JP" sz="1050" b="1" baseline="30000" dirty="0"/>
              <a:t>+</a:t>
            </a:r>
            <a:r>
              <a:rPr kumimoji="1" lang="en-US" altLang="ja-JP" sz="1050" b="1" dirty="0"/>
              <a:t>DCs</a:t>
            </a:r>
            <a:endParaRPr kumimoji="1" lang="ja-JP" altLang="en-US" sz="1050" b="1" dirty="0"/>
          </a:p>
        </p:txBody>
      </p:sp>
    </p:spTree>
    <p:extLst>
      <p:ext uri="{BB962C8B-B14F-4D97-AF65-F5344CB8AC3E}">
        <p14:creationId xmlns:p14="http://schemas.microsoft.com/office/powerpoint/2010/main" val="1335927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図 29">
            <a:extLst>
              <a:ext uri="{FF2B5EF4-FFF2-40B4-BE49-F238E27FC236}">
                <a16:creationId xmlns:a16="http://schemas.microsoft.com/office/drawing/2014/main" id="{2C1433A0-5476-7211-4695-6521B4C319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5410" y="3697897"/>
            <a:ext cx="1234440" cy="1215390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214FFE27-4997-161B-3CEF-1E58DBF8CB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632" y="3697897"/>
            <a:ext cx="1261110" cy="1215390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16EC4EF6-D79F-0854-4F00-CBF01380A1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5199" y="1831497"/>
            <a:ext cx="1261110" cy="1215390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66E27F09-E2A7-BE3E-9A85-2D54BA1771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2376" y="1827382"/>
            <a:ext cx="1261110" cy="1215390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34861178-388D-4569-09C9-640BF03851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2575" y="1856815"/>
            <a:ext cx="1261110" cy="1215390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7B86E1A8-CF2F-9D5F-878A-032FC81EDA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6632" y="1856283"/>
            <a:ext cx="1261110" cy="121539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2ED3B7D-E09A-4B3A-AC76-0688789033DD}"/>
              </a:ext>
            </a:extLst>
          </p:cNvPr>
          <p:cNvSpPr txBox="1"/>
          <p:nvPr/>
        </p:nvSpPr>
        <p:spPr>
          <a:xfrm>
            <a:off x="173898" y="356435"/>
            <a:ext cx="2941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Supplementary Figure 2. </a:t>
            </a:r>
            <a:endParaRPr kumimoji="1" lang="ja-JP" altLang="en-US" b="1" dirty="0">
              <a:latin typeface="Arial" panose="020B0604020202020204" pitchFamily="34" charset="0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82FE411-67EC-75CB-D00A-999FA4FD1A8C}"/>
              </a:ext>
            </a:extLst>
          </p:cNvPr>
          <p:cNvSpPr txBox="1"/>
          <p:nvPr/>
        </p:nvSpPr>
        <p:spPr>
          <a:xfrm>
            <a:off x="173898" y="751167"/>
            <a:ext cx="45512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Gating strategy for flow cytometric analysis of CD45- cells </a:t>
            </a:r>
          </a:p>
          <a:p>
            <a:r>
              <a:rPr kumimoji="1"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CD45-cells expressed PD-L1 on the cell surface in brain</a:t>
            </a:r>
            <a:endParaRPr kumimoji="1"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6F34CB15-600D-E68F-CE5B-7455D0711A83}"/>
              </a:ext>
            </a:extLst>
          </p:cNvPr>
          <p:cNvSpPr txBox="1"/>
          <p:nvPr/>
        </p:nvSpPr>
        <p:spPr>
          <a:xfrm>
            <a:off x="2094383" y="3385531"/>
            <a:ext cx="114486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050" b="1" dirty="0"/>
              <a:t>CD45</a:t>
            </a:r>
            <a:r>
              <a:rPr kumimoji="1" lang="en-US" altLang="ja-JP" sz="1050" b="1" baseline="30000" dirty="0"/>
              <a:t>-</a:t>
            </a:r>
            <a:r>
              <a:rPr kumimoji="1" lang="en-US" altLang="ja-JP" sz="1050" b="1" dirty="0"/>
              <a:t> cells</a:t>
            </a:r>
          </a:p>
          <a:p>
            <a:pPr algn="ctr"/>
            <a:r>
              <a:rPr kumimoji="1" lang="en-US" altLang="ja-JP" sz="1050" b="1" dirty="0"/>
              <a:t>PD-L1 expression</a:t>
            </a:r>
            <a:endParaRPr kumimoji="1" lang="ja-JP" altLang="en-US" sz="1050" b="1" dirty="0"/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CEDC6CE-83A2-CA28-8C7F-AED7B2BB27A9}"/>
              </a:ext>
            </a:extLst>
          </p:cNvPr>
          <p:cNvSpPr/>
          <p:nvPr/>
        </p:nvSpPr>
        <p:spPr>
          <a:xfrm>
            <a:off x="1501107" y="2753917"/>
            <a:ext cx="540000" cy="15145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矢印: 右 12">
            <a:extLst>
              <a:ext uri="{FF2B5EF4-FFF2-40B4-BE49-F238E27FC236}">
                <a16:creationId xmlns:a16="http://schemas.microsoft.com/office/drawing/2014/main" id="{27294081-7A30-D893-4215-BF47946B550F}"/>
              </a:ext>
            </a:extLst>
          </p:cNvPr>
          <p:cNvSpPr/>
          <p:nvPr/>
        </p:nvSpPr>
        <p:spPr>
          <a:xfrm>
            <a:off x="3202323" y="2753917"/>
            <a:ext cx="540000" cy="15145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283A6C75-83C7-31E0-AFEE-ECC616C5E37B}"/>
              </a:ext>
            </a:extLst>
          </p:cNvPr>
          <p:cNvSpPr/>
          <p:nvPr/>
        </p:nvSpPr>
        <p:spPr>
          <a:xfrm>
            <a:off x="4903539" y="2753917"/>
            <a:ext cx="540000" cy="15145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8618BAA-1F57-4301-299A-E7E7B436A43A}"/>
              </a:ext>
            </a:extLst>
          </p:cNvPr>
          <p:cNvSpPr txBox="1"/>
          <p:nvPr/>
        </p:nvSpPr>
        <p:spPr>
          <a:xfrm>
            <a:off x="500776" y="3462475"/>
            <a:ext cx="9869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50" b="1" dirty="0"/>
              <a:t>CD45</a:t>
            </a:r>
            <a:r>
              <a:rPr kumimoji="1" lang="en-US" altLang="ja-JP" sz="1050" b="1" baseline="30000" dirty="0"/>
              <a:t>-</a:t>
            </a:r>
            <a:r>
              <a:rPr kumimoji="1" lang="en-US" altLang="ja-JP" sz="1050" b="1" dirty="0"/>
              <a:t> cells</a:t>
            </a:r>
            <a:endParaRPr kumimoji="1" lang="ja-JP" altLang="en-US" sz="1050" b="1" dirty="0"/>
          </a:p>
        </p:txBody>
      </p:sp>
      <p:sp>
        <p:nvSpPr>
          <p:cNvPr id="18" name="矢印: 右 17">
            <a:extLst>
              <a:ext uri="{FF2B5EF4-FFF2-40B4-BE49-F238E27FC236}">
                <a16:creationId xmlns:a16="http://schemas.microsoft.com/office/drawing/2014/main" id="{E6993A70-0F95-4F08-7C3F-0401203997E0}"/>
              </a:ext>
            </a:extLst>
          </p:cNvPr>
          <p:cNvSpPr/>
          <p:nvPr/>
        </p:nvSpPr>
        <p:spPr>
          <a:xfrm>
            <a:off x="1501107" y="4597768"/>
            <a:ext cx="540000" cy="15145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9FD0AB12-A7BC-9604-F5D6-42593CAED5F1}"/>
              </a:ext>
            </a:extLst>
          </p:cNvPr>
          <p:cNvGrpSpPr/>
          <p:nvPr/>
        </p:nvGrpSpPr>
        <p:grpSpPr>
          <a:xfrm>
            <a:off x="998535" y="3061382"/>
            <a:ext cx="5040000" cy="402895"/>
            <a:chOff x="998535" y="3061382"/>
            <a:chExt cx="5040000" cy="402895"/>
          </a:xfrm>
        </p:grpSpPr>
        <p:cxnSp>
          <p:nvCxnSpPr>
            <p:cNvPr id="23" name="コネクタ: カギ線 22">
              <a:extLst>
                <a:ext uri="{FF2B5EF4-FFF2-40B4-BE49-F238E27FC236}">
                  <a16:creationId xmlns:a16="http://schemas.microsoft.com/office/drawing/2014/main" id="{370AC162-6569-476E-4052-7AC1BD32DF46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998535" y="3216608"/>
              <a:ext cx="5040000" cy="247669"/>
            </a:xfrm>
            <a:prstGeom prst="bentConnector2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コネクタ 23">
              <a:extLst>
                <a:ext uri="{FF2B5EF4-FFF2-40B4-BE49-F238E27FC236}">
                  <a16:creationId xmlns:a16="http://schemas.microsoft.com/office/drawing/2014/main" id="{FC620F7B-68E8-579C-7EDB-81B0916D278A}"/>
                </a:ext>
              </a:extLst>
            </p:cNvPr>
            <p:cNvCxnSpPr>
              <a:cxnSpLocks/>
            </p:cNvCxnSpPr>
            <p:nvPr/>
          </p:nvCxnSpPr>
          <p:spPr>
            <a:xfrm>
              <a:off x="6035995" y="3061382"/>
              <a:ext cx="0" cy="1800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AEEC149A-BF23-0A78-1D8C-FC038B583CB9}"/>
              </a:ext>
            </a:extLst>
          </p:cNvPr>
          <p:cNvSpPr txBox="1"/>
          <p:nvPr/>
        </p:nvSpPr>
        <p:spPr>
          <a:xfrm>
            <a:off x="5575556" y="1619664"/>
            <a:ext cx="98696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50" b="1" dirty="0"/>
              <a:t>Live cells</a:t>
            </a:r>
            <a:endParaRPr kumimoji="1" lang="ja-JP" altLang="en-US" sz="1050" b="1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6932354-FADC-B8E3-0081-1E92C7D0429B}"/>
              </a:ext>
            </a:extLst>
          </p:cNvPr>
          <p:cNvSpPr txBox="1"/>
          <p:nvPr/>
        </p:nvSpPr>
        <p:spPr>
          <a:xfrm>
            <a:off x="173898" y="6035377"/>
            <a:ext cx="6388617" cy="90024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ja-JP" sz="1050" dirty="0">
                <a:latin typeface="Times New Roman"/>
                <a:ea typeface="游ゴシック"/>
                <a:cs typeface="Times New Roman"/>
              </a:rPr>
              <a:t>After</a:t>
            </a:r>
            <a:r>
              <a:rPr lang="ja-JP" altLang="en-US" sz="1050" dirty="0">
                <a:latin typeface="Times New Roman"/>
                <a:ea typeface="游ゴシック"/>
                <a:cs typeface="Times New Roman"/>
              </a:rPr>
              <a:t> </a:t>
            </a:r>
            <a:r>
              <a:rPr lang="en-US" altLang="ja-JP" sz="1050" dirty="0">
                <a:latin typeface="Times New Roman"/>
                <a:ea typeface="游ゴシック"/>
                <a:cs typeface="Times New Roman"/>
              </a:rPr>
              <a:t>creating</a:t>
            </a:r>
            <a:r>
              <a:rPr lang="ja-JP" altLang="en-US" sz="1050" dirty="0">
                <a:latin typeface="Times New Roman"/>
                <a:ea typeface="游ゴシック"/>
                <a:cs typeface="Times New Roman"/>
              </a:rPr>
              <a:t> </a:t>
            </a:r>
            <a:r>
              <a:rPr lang="en-US" altLang="ja-JP" sz="1050" dirty="0">
                <a:latin typeface="Times New Roman"/>
                <a:ea typeface="游ゴシック"/>
                <a:cs typeface="Times New Roman"/>
              </a:rPr>
              <a:t>a</a:t>
            </a:r>
            <a:r>
              <a:rPr lang="ja-JP" altLang="en-US" sz="1050" dirty="0">
                <a:latin typeface="Times New Roman"/>
                <a:ea typeface="游ゴシック"/>
                <a:cs typeface="Times New Roman"/>
              </a:rPr>
              <a:t> </a:t>
            </a:r>
            <a:r>
              <a:rPr lang="en-US" altLang="ja-JP" sz="1050" dirty="0">
                <a:latin typeface="Times New Roman"/>
                <a:ea typeface="游ゴシック"/>
                <a:cs typeface="Times New Roman"/>
              </a:rPr>
              <a:t>brain</a:t>
            </a:r>
            <a:r>
              <a:rPr lang="ja-JP" altLang="en-US" sz="1050" dirty="0">
                <a:latin typeface="Times New Roman"/>
                <a:ea typeface="游ゴシック"/>
                <a:cs typeface="Times New Roman"/>
              </a:rPr>
              <a:t> </a:t>
            </a:r>
            <a:r>
              <a:rPr lang="en-US" altLang="ja-JP" sz="1050" dirty="0">
                <a:latin typeface="Times New Roman"/>
                <a:ea typeface="游ゴシック"/>
                <a:cs typeface="Times New Roman"/>
              </a:rPr>
              <a:t>metastasis</a:t>
            </a:r>
            <a:r>
              <a:rPr lang="ja-JP" altLang="en-US" sz="1050" dirty="0">
                <a:latin typeface="Times New Roman"/>
                <a:ea typeface="游ゴシック"/>
                <a:cs typeface="Times New Roman"/>
              </a:rPr>
              <a:t> </a:t>
            </a:r>
            <a:r>
              <a:rPr lang="en-US" altLang="ja-JP" sz="1050" dirty="0">
                <a:latin typeface="Times New Roman"/>
                <a:ea typeface="游ゴシック"/>
                <a:cs typeface="Times New Roman"/>
              </a:rPr>
              <a:t>model,</a:t>
            </a:r>
            <a:r>
              <a:rPr lang="ja-JP" altLang="en-US" sz="1050" dirty="0">
                <a:latin typeface="Times New Roman"/>
                <a:ea typeface="游ゴシック"/>
                <a:cs typeface="Times New Roman"/>
              </a:rPr>
              <a:t> brain</a:t>
            </a:r>
            <a:r>
              <a:rPr lang="en-US" sz="1050" dirty="0">
                <a:latin typeface="Times New Roman"/>
                <a:ea typeface="游ゴシック"/>
                <a:cs typeface="Times New Roman"/>
              </a:rPr>
              <a:t>s were removed</a:t>
            </a:r>
            <a:r>
              <a:rPr lang="ja-JP" altLang="en-US" sz="1050" dirty="0">
                <a:latin typeface="Times New Roman"/>
                <a:ea typeface="游ゴシック"/>
                <a:cs typeface="Times New Roman"/>
              </a:rPr>
              <a:t> </a:t>
            </a:r>
            <a:r>
              <a:rPr lang="en-US" altLang="ja-JP" sz="1050" dirty="0">
                <a:latin typeface="Times New Roman"/>
                <a:ea typeface="游ゴシック"/>
                <a:cs typeface="Times New Roman"/>
              </a:rPr>
              <a:t>and</a:t>
            </a:r>
            <a:r>
              <a:rPr lang="ja-JP" altLang="en-US" sz="1050" dirty="0">
                <a:latin typeface="Times New Roman"/>
                <a:ea typeface="游ゴシック"/>
                <a:cs typeface="Times New Roman"/>
              </a:rPr>
              <a:t> </a:t>
            </a:r>
            <a:r>
              <a:rPr lang="en-US" altLang="ja-JP" sz="1050" dirty="0">
                <a:latin typeface="Times New Roman"/>
                <a:ea typeface="游ゴシック"/>
                <a:cs typeface="Times New Roman"/>
              </a:rPr>
              <a:t>analyzed</a:t>
            </a:r>
            <a:r>
              <a:rPr lang="ja-JP" altLang="en-US" sz="1050" dirty="0">
                <a:latin typeface="Times New Roman"/>
                <a:ea typeface="游ゴシック"/>
                <a:cs typeface="Times New Roman"/>
              </a:rPr>
              <a:t> </a:t>
            </a:r>
            <a:r>
              <a:rPr lang="en-US" altLang="ja-JP" sz="1050" dirty="0">
                <a:latin typeface="Times New Roman"/>
                <a:ea typeface="游ゴシック"/>
                <a:cs typeface="Times New Roman"/>
              </a:rPr>
              <a:t>using</a:t>
            </a:r>
            <a:r>
              <a:rPr lang="ja-JP" altLang="en-US" sz="1050" dirty="0">
                <a:latin typeface="Times New Roman"/>
                <a:ea typeface="游ゴシック"/>
                <a:cs typeface="Times New Roman"/>
              </a:rPr>
              <a:t> </a:t>
            </a:r>
            <a:r>
              <a:rPr lang="en-US" altLang="ja-JP" sz="1050" dirty="0">
                <a:latin typeface="Times New Roman"/>
                <a:ea typeface="游ゴシック"/>
                <a:cs typeface="Times New Roman"/>
              </a:rPr>
              <a:t>flow cytometry.</a:t>
            </a:r>
            <a:r>
              <a:rPr lang="ja-JP" altLang="en-US" sz="1050" dirty="0">
                <a:latin typeface="Times New Roman"/>
                <a:ea typeface="游ゴシック"/>
                <a:cs typeface="Times New Roman"/>
              </a:rPr>
              <a:t> </a:t>
            </a:r>
            <a:r>
              <a:rPr lang="en-US" altLang="ja-JP" sz="1050" dirty="0">
                <a:latin typeface="Times New Roman"/>
                <a:ea typeface="游ゴシック"/>
                <a:cs typeface="Times New Roman"/>
              </a:rPr>
              <a:t>Cells were gated based on forward (FSC) and side scatter (SSC) profiles followed by exclusion of doublets. Dead cells were excluded with Fixable Viability Dye (FVD). CD45- FSC-high cells were gated to evaluate PD-L1 expression. Representative plots with gates are shown. H</a:t>
            </a:r>
            <a:r>
              <a:rPr lang="en-US" sz="1050" dirty="0">
                <a:latin typeface="Times New Roman"/>
                <a:ea typeface="+mn-lt"/>
                <a:cs typeface="+mn-lt"/>
              </a:rPr>
              <a:t>istogram indicates PD-L1 expression of </a:t>
            </a:r>
            <a:r>
              <a:rPr lang="en-US" sz="1050" dirty="0">
                <a:latin typeface="Times New Roman"/>
                <a:ea typeface="+mn-lt"/>
                <a:cs typeface="Times New Roman"/>
              </a:rPr>
              <a:t> CD45- FSC-high cells.</a:t>
            </a:r>
            <a:r>
              <a:rPr lang="en-US" sz="1050" dirty="0">
                <a:latin typeface="Times New Roman"/>
                <a:ea typeface="+mn-lt"/>
                <a:cs typeface="+mn-lt"/>
              </a:rPr>
              <a:t> </a:t>
            </a:r>
          </a:p>
          <a:p>
            <a:r>
              <a:rPr lang="en-US" sz="1050" dirty="0">
                <a:latin typeface="Times New Roman"/>
                <a:ea typeface="+mn-lt"/>
                <a:cs typeface="+mn-lt"/>
              </a:rPr>
              <a:t>The red shows a typical histogram of IgG control group and blue indicates isotype control.</a:t>
            </a:r>
            <a:endParaRPr lang="en-US" sz="1050" dirty="0">
              <a:latin typeface="Times New Roman"/>
              <a:cs typeface="Calibri" panose="020F0502020204030204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AB46F52-1B96-2E2D-6021-86213B346E6D}"/>
              </a:ext>
            </a:extLst>
          </p:cNvPr>
          <p:cNvSpPr txBox="1"/>
          <p:nvPr/>
        </p:nvSpPr>
        <p:spPr>
          <a:xfrm>
            <a:off x="5646145" y="1844920"/>
            <a:ext cx="389850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00" b="1" dirty="0">
                <a:latin typeface="Arial" panose="020B0604020202020204" pitchFamily="34" charset="0"/>
                <a:cs typeface="Arial" panose="020B0604020202020204" pitchFamily="34" charset="0"/>
              </a:rPr>
              <a:t>Live cell</a:t>
            </a:r>
            <a:endParaRPr kumimoji="1" lang="ja-JP" altLang="en-US" sz="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762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図 30">
            <a:extLst>
              <a:ext uri="{FF2B5EF4-FFF2-40B4-BE49-F238E27FC236}">
                <a16:creationId xmlns:a16="http://schemas.microsoft.com/office/drawing/2014/main" id="{0D864406-D22B-9B2D-9CA4-D15E3AB929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1859" y="5485704"/>
            <a:ext cx="1238889" cy="121977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07569776-B1A3-A880-8102-3DD2266BF0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8468" y="5493473"/>
            <a:ext cx="1234440" cy="121539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252FE45-4BCE-DC9D-8463-ABAD5E59B9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0008" y="5493473"/>
            <a:ext cx="1234440" cy="1215390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CF0C8C4B-FCA5-33EB-DCEB-24E49DC153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8468" y="3703145"/>
            <a:ext cx="1234440" cy="121539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CAF0EA84-612B-177A-9535-93FCE33F0C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4083" y="3700710"/>
            <a:ext cx="1234440" cy="121539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C61A5EAF-A0FE-179A-DC4C-2CFF03D0F0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2669" y="5493473"/>
            <a:ext cx="1261110" cy="121539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F9D4A863-D172-F20A-5EB3-384E0122F95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06673" y="1829829"/>
            <a:ext cx="1261110" cy="1215390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360542E7-FCFE-E42A-EB81-C453247F41A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35133" y="1825673"/>
            <a:ext cx="1261110" cy="1215390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6F5D58C0-923A-BB0A-18CE-8BB0C4CE7FB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30748" y="1853940"/>
            <a:ext cx="1261110" cy="121539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8412060E-D32B-148A-1660-6D76322FDC9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2669" y="1853940"/>
            <a:ext cx="1261110" cy="121539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2ED3B7D-E09A-4B3A-AC76-0688789033DD}"/>
              </a:ext>
            </a:extLst>
          </p:cNvPr>
          <p:cNvSpPr txBox="1"/>
          <p:nvPr/>
        </p:nvSpPr>
        <p:spPr>
          <a:xfrm>
            <a:off x="173898" y="356435"/>
            <a:ext cx="2941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Supplementary Figure 3. </a:t>
            </a:r>
            <a:endParaRPr kumimoji="1" lang="ja-JP" altLang="en-US" b="1" dirty="0">
              <a:latin typeface="Arial" panose="020B0604020202020204" pitchFamily="34" charset="0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A3633AD2-EC1C-7EE7-A3BF-EF5624A4D0EB}"/>
              </a:ext>
            </a:extLst>
          </p:cNvPr>
          <p:cNvSpPr txBox="1"/>
          <p:nvPr/>
        </p:nvSpPr>
        <p:spPr>
          <a:xfrm>
            <a:off x="3908648" y="3508709"/>
            <a:ext cx="97470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50" b="1" dirty="0"/>
              <a:t>CD8</a:t>
            </a:r>
            <a:r>
              <a:rPr kumimoji="1" lang="en-US" altLang="ja-JP" sz="1050" b="1" baseline="30000" dirty="0"/>
              <a:t>+</a:t>
            </a:r>
            <a:r>
              <a:rPr kumimoji="1" lang="en-US" altLang="ja-JP" sz="1050" b="1" dirty="0"/>
              <a:t> T cells</a:t>
            </a:r>
            <a:endParaRPr kumimoji="1" lang="ja-JP" altLang="en-US" sz="1050" b="1" dirty="0"/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93C4EBAF-4218-A85C-EA1A-53CAB202B7C8}"/>
              </a:ext>
            </a:extLst>
          </p:cNvPr>
          <p:cNvSpPr txBox="1"/>
          <p:nvPr/>
        </p:nvSpPr>
        <p:spPr>
          <a:xfrm>
            <a:off x="3902519" y="5285534"/>
            <a:ext cx="98696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50" b="1" dirty="0"/>
              <a:t>CD4</a:t>
            </a:r>
            <a:r>
              <a:rPr kumimoji="1" lang="en-US" altLang="ja-JP" sz="1050" b="1" baseline="30000" dirty="0"/>
              <a:t>+</a:t>
            </a:r>
            <a:r>
              <a:rPr kumimoji="1" lang="en-US" altLang="ja-JP" sz="1050" b="1" dirty="0"/>
              <a:t> T cells</a:t>
            </a:r>
            <a:endParaRPr kumimoji="1" lang="ja-JP" altLang="en-US" sz="1050" b="1" dirty="0"/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FB6C66F6-171C-1F81-A97B-827FB773B846}"/>
              </a:ext>
            </a:extLst>
          </p:cNvPr>
          <p:cNvSpPr txBox="1"/>
          <p:nvPr/>
        </p:nvSpPr>
        <p:spPr>
          <a:xfrm>
            <a:off x="5366498" y="5285534"/>
            <a:ext cx="126111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50" b="1" dirty="0" err="1"/>
              <a:t>Thconv</a:t>
            </a:r>
            <a:r>
              <a:rPr kumimoji="1" lang="en-US" altLang="ja-JP" sz="1050" b="1" dirty="0"/>
              <a:t>/Treg cells</a:t>
            </a:r>
            <a:endParaRPr kumimoji="1" lang="ja-JP" altLang="en-US" sz="1050" b="1" dirty="0"/>
          </a:p>
        </p:txBody>
      </p:sp>
      <p:sp>
        <p:nvSpPr>
          <p:cNvPr id="16" name="矢印: 右 15">
            <a:extLst>
              <a:ext uri="{FF2B5EF4-FFF2-40B4-BE49-F238E27FC236}">
                <a16:creationId xmlns:a16="http://schemas.microsoft.com/office/drawing/2014/main" id="{0E195E12-828A-C0C4-7A12-E16765504B51}"/>
              </a:ext>
            </a:extLst>
          </p:cNvPr>
          <p:cNvSpPr/>
          <p:nvPr/>
        </p:nvSpPr>
        <p:spPr>
          <a:xfrm>
            <a:off x="1501107" y="2753917"/>
            <a:ext cx="540000" cy="15145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矢印: 右 16">
            <a:extLst>
              <a:ext uri="{FF2B5EF4-FFF2-40B4-BE49-F238E27FC236}">
                <a16:creationId xmlns:a16="http://schemas.microsoft.com/office/drawing/2014/main" id="{193994EE-5A18-06FD-CBD2-3B70D8784057}"/>
              </a:ext>
            </a:extLst>
          </p:cNvPr>
          <p:cNvSpPr/>
          <p:nvPr/>
        </p:nvSpPr>
        <p:spPr>
          <a:xfrm>
            <a:off x="3202323" y="2753917"/>
            <a:ext cx="540000" cy="15145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矢印: 右 17">
            <a:extLst>
              <a:ext uri="{FF2B5EF4-FFF2-40B4-BE49-F238E27FC236}">
                <a16:creationId xmlns:a16="http://schemas.microsoft.com/office/drawing/2014/main" id="{51BF6425-4C70-8A9D-81A5-31F094923606}"/>
              </a:ext>
            </a:extLst>
          </p:cNvPr>
          <p:cNvSpPr/>
          <p:nvPr/>
        </p:nvSpPr>
        <p:spPr>
          <a:xfrm>
            <a:off x="4903539" y="2753917"/>
            <a:ext cx="540000" cy="15145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矢印: 右 22">
            <a:extLst>
              <a:ext uri="{FF2B5EF4-FFF2-40B4-BE49-F238E27FC236}">
                <a16:creationId xmlns:a16="http://schemas.microsoft.com/office/drawing/2014/main" id="{099008AE-A9DB-3226-3279-CFADC8001C2F}"/>
              </a:ext>
            </a:extLst>
          </p:cNvPr>
          <p:cNvSpPr/>
          <p:nvPr/>
        </p:nvSpPr>
        <p:spPr>
          <a:xfrm rot="18900000">
            <a:off x="1426663" y="5104956"/>
            <a:ext cx="540000" cy="15145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4" name="矢印: 右 23">
            <a:extLst>
              <a:ext uri="{FF2B5EF4-FFF2-40B4-BE49-F238E27FC236}">
                <a16:creationId xmlns:a16="http://schemas.microsoft.com/office/drawing/2014/main" id="{8F5854AB-639A-993B-8FE2-FF052DDF8E18}"/>
              </a:ext>
            </a:extLst>
          </p:cNvPr>
          <p:cNvSpPr/>
          <p:nvPr/>
        </p:nvSpPr>
        <p:spPr>
          <a:xfrm>
            <a:off x="3202323" y="4597768"/>
            <a:ext cx="540000" cy="15145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0CC6800A-AFB2-FE29-A3E2-D5708BC00AD0}"/>
              </a:ext>
            </a:extLst>
          </p:cNvPr>
          <p:cNvGrpSpPr/>
          <p:nvPr/>
        </p:nvGrpSpPr>
        <p:grpSpPr>
          <a:xfrm>
            <a:off x="981076" y="3061382"/>
            <a:ext cx="5124135" cy="2036081"/>
            <a:chOff x="981076" y="3061382"/>
            <a:chExt cx="5124135" cy="2036081"/>
          </a:xfrm>
        </p:grpSpPr>
        <p:cxnSp>
          <p:nvCxnSpPr>
            <p:cNvPr id="26" name="コネクタ: カギ線 25">
              <a:extLst>
                <a:ext uri="{FF2B5EF4-FFF2-40B4-BE49-F238E27FC236}">
                  <a16:creationId xmlns:a16="http://schemas.microsoft.com/office/drawing/2014/main" id="{507DB6FC-CEA2-D414-12C8-E5693E889ADB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981076" y="3216607"/>
              <a:ext cx="5124135" cy="1880856"/>
            </a:xfrm>
            <a:prstGeom prst="bentConnector3">
              <a:avLst>
                <a:gd name="adj1" fmla="val 100003"/>
              </a:avLst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>
              <a:extLst>
                <a:ext uri="{FF2B5EF4-FFF2-40B4-BE49-F238E27FC236}">
                  <a16:creationId xmlns:a16="http://schemas.microsoft.com/office/drawing/2014/main" id="{036C9D7F-9ACA-C0B0-3C5A-26FCFBF65540}"/>
                </a:ext>
              </a:extLst>
            </p:cNvPr>
            <p:cNvCxnSpPr>
              <a:cxnSpLocks/>
            </p:cNvCxnSpPr>
            <p:nvPr/>
          </p:nvCxnSpPr>
          <p:spPr>
            <a:xfrm>
              <a:off x="6083625" y="3061382"/>
              <a:ext cx="0" cy="1800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682B69EA-BF8E-F060-7AF2-AC14025E60A7}"/>
              </a:ext>
            </a:extLst>
          </p:cNvPr>
          <p:cNvSpPr txBox="1"/>
          <p:nvPr/>
        </p:nvSpPr>
        <p:spPr>
          <a:xfrm>
            <a:off x="5603766" y="1619664"/>
            <a:ext cx="98696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50" b="1" dirty="0"/>
              <a:t>Live cells</a:t>
            </a:r>
            <a:endParaRPr kumimoji="1" lang="ja-JP" altLang="en-US" sz="1050" b="1" dirty="0"/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964021D6-682E-1F8A-F5BE-105F7FD61498}"/>
              </a:ext>
            </a:extLst>
          </p:cNvPr>
          <p:cNvSpPr txBox="1"/>
          <p:nvPr/>
        </p:nvSpPr>
        <p:spPr>
          <a:xfrm>
            <a:off x="500443" y="5281687"/>
            <a:ext cx="9869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50" b="1" dirty="0"/>
              <a:t>CD45</a:t>
            </a:r>
            <a:r>
              <a:rPr kumimoji="1" lang="en-US" altLang="ja-JP" sz="1050" b="1" baseline="30000" dirty="0"/>
              <a:t>+</a:t>
            </a:r>
            <a:r>
              <a:rPr kumimoji="1" lang="en-US" altLang="ja-JP" sz="1050" b="1" dirty="0"/>
              <a:t> cells</a:t>
            </a:r>
            <a:endParaRPr kumimoji="1" lang="ja-JP" altLang="en-US" sz="1050" b="1" dirty="0"/>
          </a:p>
        </p:txBody>
      </p:sp>
      <p:sp>
        <p:nvSpPr>
          <p:cNvPr id="44" name="矢印: 右 43">
            <a:extLst>
              <a:ext uri="{FF2B5EF4-FFF2-40B4-BE49-F238E27FC236}">
                <a16:creationId xmlns:a16="http://schemas.microsoft.com/office/drawing/2014/main" id="{610966A7-F5BB-9186-8003-DEF7AD26AC6F}"/>
              </a:ext>
            </a:extLst>
          </p:cNvPr>
          <p:cNvSpPr/>
          <p:nvPr/>
        </p:nvSpPr>
        <p:spPr>
          <a:xfrm>
            <a:off x="1500774" y="6391844"/>
            <a:ext cx="540000" cy="15145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5" name="矢印: 右 44">
            <a:extLst>
              <a:ext uri="{FF2B5EF4-FFF2-40B4-BE49-F238E27FC236}">
                <a16:creationId xmlns:a16="http://schemas.microsoft.com/office/drawing/2014/main" id="{DE1A43DD-5986-11AF-3671-B65EED362451}"/>
              </a:ext>
            </a:extLst>
          </p:cNvPr>
          <p:cNvSpPr/>
          <p:nvPr/>
        </p:nvSpPr>
        <p:spPr>
          <a:xfrm>
            <a:off x="3201990" y="6391844"/>
            <a:ext cx="540000" cy="15145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矢印: 右 49">
            <a:extLst>
              <a:ext uri="{FF2B5EF4-FFF2-40B4-BE49-F238E27FC236}">
                <a16:creationId xmlns:a16="http://schemas.microsoft.com/office/drawing/2014/main" id="{FDD4D9DE-FBFD-208F-C97F-2139F36D2516}"/>
              </a:ext>
            </a:extLst>
          </p:cNvPr>
          <p:cNvSpPr/>
          <p:nvPr/>
        </p:nvSpPr>
        <p:spPr>
          <a:xfrm>
            <a:off x="4914613" y="6393968"/>
            <a:ext cx="540000" cy="15145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0E04410-A3DD-FB99-69E3-1D7A53240556}"/>
              </a:ext>
            </a:extLst>
          </p:cNvPr>
          <p:cNvSpPr txBox="1"/>
          <p:nvPr/>
        </p:nvSpPr>
        <p:spPr>
          <a:xfrm>
            <a:off x="63399" y="804333"/>
            <a:ext cx="52676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Gating strategy for flow cytometric analysis of T cell subsets in CLNs </a:t>
            </a:r>
            <a:endParaRPr kumimoji="1"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1E4FA3C-64F9-CF7B-A120-2FF1865D2E2F}"/>
              </a:ext>
            </a:extLst>
          </p:cNvPr>
          <p:cNvSpPr txBox="1"/>
          <p:nvPr/>
        </p:nvSpPr>
        <p:spPr>
          <a:xfrm>
            <a:off x="594190" y="8005483"/>
            <a:ext cx="5563314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ja-JP" sz="1050" dirty="0">
                <a:latin typeface="Times New Roman"/>
                <a:ea typeface="游ゴシック"/>
                <a:cs typeface="Times New Roman"/>
              </a:rPr>
              <a:t>Cells were gated on forward (FSC) and side scatter (SSC) profile</a:t>
            </a:r>
            <a:r>
              <a:rPr lang="en-US" altLang="ja-JP" sz="1050" dirty="0">
                <a:latin typeface="Times New Roman"/>
                <a:ea typeface="游ゴシック"/>
                <a:cs typeface="Times New Roman"/>
              </a:rPr>
              <a:t>s</a:t>
            </a:r>
            <a:r>
              <a:rPr lang="ja-JP" sz="1050" dirty="0">
                <a:latin typeface="Times New Roman"/>
                <a:ea typeface="游ゴシック"/>
                <a:cs typeface="Times New Roman"/>
              </a:rPr>
              <a:t> followed by exclusion of doublets. Dead cel</a:t>
            </a:r>
            <a:r>
              <a:rPr lang="en-US" altLang="ja-JP" sz="1050" dirty="0">
                <a:latin typeface="Times New Roman"/>
                <a:ea typeface="游ゴシック"/>
                <a:cs typeface="Times New Roman"/>
              </a:rPr>
              <a:t>l</a:t>
            </a:r>
            <a:r>
              <a:rPr lang="ja-JP" sz="1050" dirty="0">
                <a:latin typeface="Times New Roman"/>
                <a:ea typeface="游ゴシック"/>
                <a:cs typeface="Times New Roman"/>
              </a:rPr>
              <a:t>s were excluded with Fixable Vability Dye (FVD) and CD45 was used to identify leucocytes.</a:t>
            </a:r>
            <a:r>
              <a:rPr lang="en-US" altLang="ja-JP" sz="1050" dirty="0">
                <a:latin typeface="Times New Roman"/>
                <a:ea typeface="Meiryo UI"/>
                <a:cs typeface="Times New Roman"/>
              </a:rPr>
              <a:t>​ CD8+ T cells (CD3+ CD8+ CD4-), </a:t>
            </a:r>
            <a:r>
              <a:rPr lang="en-US" altLang="ja-JP" sz="1050" dirty="0" err="1">
                <a:latin typeface="Times New Roman"/>
                <a:ea typeface="Meiryo UI"/>
                <a:cs typeface="Times New Roman"/>
              </a:rPr>
              <a:t>Thconv</a:t>
            </a:r>
            <a:r>
              <a:rPr lang="en-US" altLang="ja-JP" sz="1050" dirty="0">
                <a:latin typeface="Times New Roman"/>
                <a:ea typeface="Meiryo UI"/>
                <a:cs typeface="Times New Roman"/>
              </a:rPr>
              <a:t> cells (CD3+ CD4+ CD8- Foxp3-), Treg cells (CD3+ CD4+ CD8- Foxp3+) were gated. Representative plots with gates are shown.</a:t>
            </a:r>
            <a:endParaRPr lang="ja-JP" altLang="en-US" sz="1050" dirty="0">
              <a:latin typeface="Times New Roman"/>
              <a:ea typeface="游ゴシック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08969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図 60">
            <a:extLst>
              <a:ext uri="{FF2B5EF4-FFF2-40B4-BE49-F238E27FC236}">
                <a16:creationId xmlns:a16="http://schemas.microsoft.com/office/drawing/2014/main" id="{729B3206-06D3-9219-48A9-7CB52F404E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764" y="7258212"/>
            <a:ext cx="1234440" cy="1215390"/>
          </a:xfrm>
          <a:prstGeom prst="rect">
            <a:avLst/>
          </a:prstGeom>
        </p:spPr>
      </p:pic>
      <p:pic>
        <p:nvPicPr>
          <p:cNvPr id="59" name="図 58">
            <a:extLst>
              <a:ext uri="{FF2B5EF4-FFF2-40B4-BE49-F238E27FC236}">
                <a16:creationId xmlns:a16="http://schemas.microsoft.com/office/drawing/2014/main" id="{62486121-58E1-8F5B-38D9-DD9CE73B15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0008" y="5280113"/>
            <a:ext cx="1234440" cy="1215390"/>
          </a:xfrm>
          <a:prstGeom prst="rect">
            <a:avLst/>
          </a:prstGeom>
        </p:spPr>
      </p:pic>
      <p:pic>
        <p:nvPicPr>
          <p:cNvPr id="85" name="図 84">
            <a:extLst>
              <a:ext uri="{FF2B5EF4-FFF2-40B4-BE49-F238E27FC236}">
                <a16:creationId xmlns:a16="http://schemas.microsoft.com/office/drawing/2014/main" id="{736AB3FE-7BCD-EBDE-99C2-FD72E7873E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8468" y="5281426"/>
            <a:ext cx="1234440" cy="1215390"/>
          </a:xfrm>
          <a:prstGeom prst="rect">
            <a:avLst/>
          </a:prstGeom>
        </p:spPr>
      </p:pic>
      <p:pic>
        <p:nvPicPr>
          <p:cNvPr id="55" name="図 54">
            <a:extLst>
              <a:ext uri="{FF2B5EF4-FFF2-40B4-BE49-F238E27FC236}">
                <a16:creationId xmlns:a16="http://schemas.microsoft.com/office/drawing/2014/main" id="{97C23BDE-35E3-12FE-7432-81BE9A2B8C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3764" y="5281426"/>
            <a:ext cx="1234440" cy="1215390"/>
          </a:xfrm>
          <a:prstGeom prst="rect">
            <a:avLst/>
          </a:prstGeom>
        </p:spPr>
      </p:pic>
      <p:pic>
        <p:nvPicPr>
          <p:cNvPr id="53" name="図 52">
            <a:extLst>
              <a:ext uri="{FF2B5EF4-FFF2-40B4-BE49-F238E27FC236}">
                <a16:creationId xmlns:a16="http://schemas.microsoft.com/office/drawing/2014/main" id="{139E2230-4C0A-4D6D-6248-71AAD25C75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8468" y="3492586"/>
            <a:ext cx="1234440" cy="1215390"/>
          </a:xfrm>
          <a:prstGeom prst="rect">
            <a:avLst/>
          </a:prstGeom>
        </p:spPr>
      </p:pic>
      <p:pic>
        <p:nvPicPr>
          <p:cNvPr id="51" name="図 50">
            <a:extLst>
              <a:ext uri="{FF2B5EF4-FFF2-40B4-BE49-F238E27FC236}">
                <a16:creationId xmlns:a16="http://schemas.microsoft.com/office/drawing/2014/main" id="{6E20FAD1-9AFC-409A-775A-430911E1D1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43764" y="3487350"/>
            <a:ext cx="1234440" cy="1215390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BA8583F7-AC16-9BAD-519E-39DBC36F93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06673" y="1841605"/>
            <a:ext cx="1261110" cy="1215390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C08AFC0A-C28B-A342-7635-02968B38617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35133" y="1841605"/>
            <a:ext cx="1261110" cy="121539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ECC83067-D707-6825-502C-F49E3E7B9CA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30429" y="1841605"/>
            <a:ext cx="1261110" cy="121539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1FB366-091C-4A6A-F70B-763CDB79665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9973" y="1841605"/>
            <a:ext cx="1261110" cy="121539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2ED3B7D-E09A-4B3A-AC76-0688789033DD}"/>
              </a:ext>
            </a:extLst>
          </p:cNvPr>
          <p:cNvSpPr txBox="1"/>
          <p:nvPr/>
        </p:nvSpPr>
        <p:spPr>
          <a:xfrm>
            <a:off x="173898" y="356435"/>
            <a:ext cx="2941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Supplementary Figure 4. </a:t>
            </a:r>
            <a:endParaRPr kumimoji="1" lang="ja-JP" altLang="en-US" b="1" dirty="0">
              <a:latin typeface="Arial" panose="020B0604020202020204" pitchFamily="34" charset="0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82FE411-67EC-75CB-D00A-999FA4FD1A8C}"/>
              </a:ext>
            </a:extLst>
          </p:cNvPr>
          <p:cNvSpPr txBox="1"/>
          <p:nvPr/>
        </p:nvSpPr>
        <p:spPr>
          <a:xfrm>
            <a:off x="173898" y="751167"/>
            <a:ext cx="61461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Gating strategy for flow cytometric analysis of T cell subsets and NK cells in brain</a:t>
            </a:r>
            <a:endParaRPr kumimoji="1"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A3633AD2-EC1C-7EE7-A3BF-EF5624A4D0EB}"/>
              </a:ext>
            </a:extLst>
          </p:cNvPr>
          <p:cNvSpPr txBox="1"/>
          <p:nvPr/>
        </p:nvSpPr>
        <p:spPr>
          <a:xfrm>
            <a:off x="3914775" y="3295349"/>
            <a:ext cx="97470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50" b="1" dirty="0"/>
              <a:t>CD8</a:t>
            </a:r>
            <a:r>
              <a:rPr kumimoji="1" lang="en-US" altLang="ja-JP" sz="1050" b="1" baseline="30000" dirty="0"/>
              <a:t>+</a:t>
            </a:r>
            <a:r>
              <a:rPr kumimoji="1" lang="en-US" altLang="ja-JP" sz="1050" b="1" dirty="0"/>
              <a:t> T cells</a:t>
            </a:r>
            <a:endParaRPr kumimoji="1" lang="ja-JP" altLang="en-US" sz="1050" b="1" dirty="0"/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93C4EBAF-4218-A85C-EA1A-53CAB202B7C8}"/>
              </a:ext>
            </a:extLst>
          </p:cNvPr>
          <p:cNvSpPr txBox="1"/>
          <p:nvPr/>
        </p:nvSpPr>
        <p:spPr>
          <a:xfrm>
            <a:off x="3902519" y="5072174"/>
            <a:ext cx="98696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50" b="1" dirty="0"/>
              <a:t>CD4</a:t>
            </a:r>
            <a:r>
              <a:rPr kumimoji="1" lang="en-US" altLang="ja-JP" sz="1050" b="1" baseline="30000" dirty="0"/>
              <a:t>+</a:t>
            </a:r>
            <a:r>
              <a:rPr kumimoji="1" lang="en-US" altLang="ja-JP" sz="1050" b="1" dirty="0"/>
              <a:t> T cells</a:t>
            </a:r>
            <a:endParaRPr kumimoji="1" lang="ja-JP" altLang="en-US" sz="1050" b="1" dirty="0"/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FB6C66F6-171C-1F81-A97B-827FB773B846}"/>
              </a:ext>
            </a:extLst>
          </p:cNvPr>
          <p:cNvSpPr txBox="1"/>
          <p:nvPr/>
        </p:nvSpPr>
        <p:spPr>
          <a:xfrm>
            <a:off x="5338877" y="5072174"/>
            <a:ext cx="126111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50" b="1" dirty="0" err="1"/>
              <a:t>Thconv</a:t>
            </a:r>
            <a:r>
              <a:rPr kumimoji="1" lang="en-US" altLang="ja-JP" sz="1050" b="1" dirty="0"/>
              <a:t>/Treg cells</a:t>
            </a:r>
            <a:endParaRPr kumimoji="1" lang="ja-JP" altLang="en-US" sz="1050" b="1" dirty="0"/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CA458FE0-CFCC-4491-C99C-2A4BF90051F1}"/>
              </a:ext>
            </a:extLst>
          </p:cNvPr>
          <p:cNvSpPr txBox="1"/>
          <p:nvPr/>
        </p:nvSpPr>
        <p:spPr>
          <a:xfrm>
            <a:off x="2215687" y="7041767"/>
            <a:ext cx="98630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50" b="1" dirty="0"/>
              <a:t>NK cells</a:t>
            </a:r>
            <a:endParaRPr kumimoji="1" lang="ja-JP" altLang="en-US" sz="1050" b="1" dirty="0"/>
          </a:p>
        </p:txBody>
      </p:sp>
      <p:sp>
        <p:nvSpPr>
          <p:cNvPr id="16" name="矢印: 右 15">
            <a:extLst>
              <a:ext uri="{FF2B5EF4-FFF2-40B4-BE49-F238E27FC236}">
                <a16:creationId xmlns:a16="http://schemas.microsoft.com/office/drawing/2014/main" id="{0E195E12-828A-C0C4-7A12-E16765504B51}"/>
              </a:ext>
            </a:extLst>
          </p:cNvPr>
          <p:cNvSpPr/>
          <p:nvPr/>
        </p:nvSpPr>
        <p:spPr>
          <a:xfrm>
            <a:off x="1501107" y="2753917"/>
            <a:ext cx="540000" cy="15145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矢印: 右 16">
            <a:extLst>
              <a:ext uri="{FF2B5EF4-FFF2-40B4-BE49-F238E27FC236}">
                <a16:creationId xmlns:a16="http://schemas.microsoft.com/office/drawing/2014/main" id="{193994EE-5A18-06FD-CBD2-3B70D8784057}"/>
              </a:ext>
            </a:extLst>
          </p:cNvPr>
          <p:cNvSpPr/>
          <p:nvPr/>
        </p:nvSpPr>
        <p:spPr>
          <a:xfrm>
            <a:off x="3202323" y="2753917"/>
            <a:ext cx="540000" cy="15145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矢印: 右 17">
            <a:extLst>
              <a:ext uri="{FF2B5EF4-FFF2-40B4-BE49-F238E27FC236}">
                <a16:creationId xmlns:a16="http://schemas.microsoft.com/office/drawing/2014/main" id="{51BF6425-4C70-8A9D-81A5-31F094923606}"/>
              </a:ext>
            </a:extLst>
          </p:cNvPr>
          <p:cNvSpPr/>
          <p:nvPr/>
        </p:nvSpPr>
        <p:spPr>
          <a:xfrm>
            <a:off x="4903539" y="2753917"/>
            <a:ext cx="540000" cy="15145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矢印: 右 22">
            <a:extLst>
              <a:ext uri="{FF2B5EF4-FFF2-40B4-BE49-F238E27FC236}">
                <a16:creationId xmlns:a16="http://schemas.microsoft.com/office/drawing/2014/main" id="{099008AE-A9DB-3226-3279-CFADC8001C2F}"/>
              </a:ext>
            </a:extLst>
          </p:cNvPr>
          <p:cNvSpPr/>
          <p:nvPr/>
        </p:nvSpPr>
        <p:spPr>
          <a:xfrm rot="18900000">
            <a:off x="1426663" y="4891596"/>
            <a:ext cx="540000" cy="15145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4" name="矢印: 右 23">
            <a:extLst>
              <a:ext uri="{FF2B5EF4-FFF2-40B4-BE49-F238E27FC236}">
                <a16:creationId xmlns:a16="http://schemas.microsoft.com/office/drawing/2014/main" id="{8F5854AB-639A-993B-8FE2-FF052DDF8E18}"/>
              </a:ext>
            </a:extLst>
          </p:cNvPr>
          <p:cNvSpPr/>
          <p:nvPr/>
        </p:nvSpPr>
        <p:spPr>
          <a:xfrm>
            <a:off x="3202323" y="4384408"/>
            <a:ext cx="540000" cy="15145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0CC6800A-AFB2-FE29-A3E2-D5708BC00AD0}"/>
              </a:ext>
            </a:extLst>
          </p:cNvPr>
          <p:cNvGrpSpPr/>
          <p:nvPr/>
        </p:nvGrpSpPr>
        <p:grpSpPr>
          <a:xfrm>
            <a:off x="981076" y="3061382"/>
            <a:ext cx="5124135" cy="2036081"/>
            <a:chOff x="981076" y="3061382"/>
            <a:chExt cx="5124135" cy="2036081"/>
          </a:xfrm>
        </p:grpSpPr>
        <p:cxnSp>
          <p:nvCxnSpPr>
            <p:cNvPr id="26" name="コネクタ: カギ線 25">
              <a:extLst>
                <a:ext uri="{FF2B5EF4-FFF2-40B4-BE49-F238E27FC236}">
                  <a16:creationId xmlns:a16="http://schemas.microsoft.com/office/drawing/2014/main" id="{507DB6FC-CEA2-D414-12C8-E5693E889ADB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981076" y="3216607"/>
              <a:ext cx="5124135" cy="1880856"/>
            </a:xfrm>
            <a:prstGeom prst="bentConnector3">
              <a:avLst>
                <a:gd name="adj1" fmla="val 100003"/>
              </a:avLst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>
              <a:extLst>
                <a:ext uri="{FF2B5EF4-FFF2-40B4-BE49-F238E27FC236}">
                  <a16:creationId xmlns:a16="http://schemas.microsoft.com/office/drawing/2014/main" id="{036C9D7F-9ACA-C0B0-3C5A-26FCFBF65540}"/>
                </a:ext>
              </a:extLst>
            </p:cNvPr>
            <p:cNvCxnSpPr>
              <a:cxnSpLocks/>
            </p:cNvCxnSpPr>
            <p:nvPr/>
          </p:nvCxnSpPr>
          <p:spPr>
            <a:xfrm>
              <a:off x="6080445" y="3061382"/>
              <a:ext cx="0" cy="18000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682B69EA-BF8E-F060-7AF2-AC14025E60A7}"/>
              </a:ext>
            </a:extLst>
          </p:cNvPr>
          <p:cNvSpPr txBox="1"/>
          <p:nvPr/>
        </p:nvSpPr>
        <p:spPr>
          <a:xfrm>
            <a:off x="5603766" y="1619664"/>
            <a:ext cx="98696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50" b="1" dirty="0"/>
              <a:t>Live cells</a:t>
            </a:r>
            <a:endParaRPr kumimoji="1" lang="ja-JP" altLang="en-US" sz="1050" b="1" dirty="0"/>
          </a:p>
        </p:txBody>
      </p:sp>
      <p:pic>
        <p:nvPicPr>
          <p:cNvPr id="36" name="図 35">
            <a:extLst>
              <a:ext uri="{FF2B5EF4-FFF2-40B4-BE49-F238E27FC236}">
                <a16:creationId xmlns:a16="http://schemas.microsoft.com/office/drawing/2014/main" id="{839AD5A1-9154-FAC4-3530-4846D05D198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9973" y="5281426"/>
            <a:ext cx="1261110" cy="1215390"/>
          </a:xfrm>
          <a:prstGeom prst="rect">
            <a:avLst/>
          </a:prstGeom>
        </p:spPr>
      </p:pic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964021D6-682E-1F8A-F5BE-105F7FD61498}"/>
              </a:ext>
            </a:extLst>
          </p:cNvPr>
          <p:cNvSpPr txBox="1"/>
          <p:nvPr/>
        </p:nvSpPr>
        <p:spPr>
          <a:xfrm>
            <a:off x="500443" y="5068327"/>
            <a:ext cx="9869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050" b="1" dirty="0"/>
              <a:t>CD45</a:t>
            </a:r>
            <a:r>
              <a:rPr kumimoji="1" lang="en-US" altLang="ja-JP" sz="1050" b="1" baseline="30000" dirty="0"/>
              <a:t>+</a:t>
            </a:r>
            <a:r>
              <a:rPr kumimoji="1" lang="en-US" altLang="ja-JP" sz="1050" b="1" dirty="0"/>
              <a:t> cells</a:t>
            </a:r>
            <a:endParaRPr kumimoji="1" lang="ja-JP" altLang="en-US" sz="1050" b="1" dirty="0"/>
          </a:p>
        </p:txBody>
      </p:sp>
      <p:sp>
        <p:nvSpPr>
          <p:cNvPr id="44" name="矢印: 右 43">
            <a:extLst>
              <a:ext uri="{FF2B5EF4-FFF2-40B4-BE49-F238E27FC236}">
                <a16:creationId xmlns:a16="http://schemas.microsoft.com/office/drawing/2014/main" id="{610966A7-F5BB-9186-8003-DEF7AD26AC6F}"/>
              </a:ext>
            </a:extLst>
          </p:cNvPr>
          <p:cNvSpPr/>
          <p:nvPr/>
        </p:nvSpPr>
        <p:spPr>
          <a:xfrm>
            <a:off x="1500774" y="6178484"/>
            <a:ext cx="540000" cy="15145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5" name="矢印: 右 44">
            <a:extLst>
              <a:ext uri="{FF2B5EF4-FFF2-40B4-BE49-F238E27FC236}">
                <a16:creationId xmlns:a16="http://schemas.microsoft.com/office/drawing/2014/main" id="{DE1A43DD-5986-11AF-3671-B65EED362451}"/>
              </a:ext>
            </a:extLst>
          </p:cNvPr>
          <p:cNvSpPr/>
          <p:nvPr/>
        </p:nvSpPr>
        <p:spPr>
          <a:xfrm>
            <a:off x="3201990" y="6178484"/>
            <a:ext cx="540000" cy="15145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矢印: 右 49">
            <a:extLst>
              <a:ext uri="{FF2B5EF4-FFF2-40B4-BE49-F238E27FC236}">
                <a16:creationId xmlns:a16="http://schemas.microsoft.com/office/drawing/2014/main" id="{FDD4D9DE-FBFD-208F-C97F-2139F36D2516}"/>
              </a:ext>
            </a:extLst>
          </p:cNvPr>
          <p:cNvSpPr/>
          <p:nvPr/>
        </p:nvSpPr>
        <p:spPr>
          <a:xfrm>
            <a:off x="4914613" y="6180608"/>
            <a:ext cx="540000" cy="15145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0" name="矢印: 右 79">
            <a:extLst>
              <a:ext uri="{FF2B5EF4-FFF2-40B4-BE49-F238E27FC236}">
                <a16:creationId xmlns:a16="http://schemas.microsoft.com/office/drawing/2014/main" id="{76FBF89D-57E6-F8DF-C53F-4CAB1695BE42}"/>
              </a:ext>
            </a:extLst>
          </p:cNvPr>
          <p:cNvSpPr/>
          <p:nvPr/>
        </p:nvSpPr>
        <p:spPr>
          <a:xfrm rot="2704978">
            <a:off x="1461675" y="7210703"/>
            <a:ext cx="540000" cy="15145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98D4F56-CCCA-9E8A-A191-83355AC74342}"/>
              </a:ext>
            </a:extLst>
          </p:cNvPr>
          <p:cNvSpPr txBox="1"/>
          <p:nvPr/>
        </p:nvSpPr>
        <p:spPr>
          <a:xfrm>
            <a:off x="718823" y="8930776"/>
            <a:ext cx="5615943" cy="90024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ja-JP" sz="1050" dirty="0">
                <a:latin typeface="Times New Roman"/>
                <a:ea typeface="游ゴシック"/>
                <a:cs typeface="Times New Roman"/>
              </a:rPr>
              <a:t>Cells were gated on forward (FSC) and </a:t>
            </a:r>
            <a:r>
              <a:rPr lang="en-US" altLang="ja-JP" sz="1050" dirty="0">
                <a:latin typeface="Times New Roman"/>
                <a:ea typeface="游ゴシック"/>
                <a:cs typeface="Times New Roman"/>
              </a:rPr>
              <a:t>s</a:t>
            </a:r>
            <a:r>
              <a:rPr lang="ja-JP" sz="1050" dirty="0">
                <a:latin typeface="Times New Roman"/>
                <a:ea typeface="游ゴシック"/>
                <a:cs typeface="Times New Roman"/>
              </a:rPr>
              <a:t>ide scatter (SSC) profile</a:t>
            </a:r>
            <a:r>
              <a:rPr lang="en-US" altLang="ja-JP" sz="1050" dirty="0">
                <a:latin typeface="Times New Roman"/>
                <a:ea typeface="游ゴシック"/>
                <a:cs typeface="Times New Roman"/>
              </a:rPr>
              <a:t>s</a:t>
            </a:r>
            <a:r>
              <a:rPr lang="ja-JP" sz="1050" dirty="0">
                <a:latin typeface="Times New Roman"/>
                <a:ea typeface="游ゴシック"/>
                <a:cs typeface="Times New Roman"/>
              </a:rPr>
              <a:t> followed  by exclusion of doublets. Dead cel</a:t>
            </a:r>
            <a:r>
              <a:rPr lang="en-US" altLang="ja-JP" sz="1050" dirty="0">
                <a:latin typeface="Times New Roman"/>
                <a:ea typeface="游ゴシック"/>
                <a:cs typeface="Times New Roman"/>
              </a:rPr>
              <a:t>l</a:t>
            </a:r>
            <a:r>
              <a:rPr lang="ja-JP" sz="1050" dirty="0">
                <a:latin typeface="Times New Roman"/>
                <a:ea typeface="游ゴシック"/>
                <a:cs typeface="Times New Roman"/>
              </a:rPr>
              <a:t>s were excluded with Fixable Vability Dye (FVD) and CD45 was used to identify leucocytes.</a:t>
            </a:r>
            <a:r>
              <a:rPr lang="en-US" altLang="ja-JP" sz="1050" dirty="0">
                <a:latin typeface="Times New Roman"/>
                <a:ea typeface="Meiryo UI"/>
                <a:cs typeface="Times New Roman"/>
              </a:rPr>
              <a:t>​​ CD8+ T cells (CD3+ CD8+ CD4-), </a:t>
            </a:r>
            <a:r>
              <a:rPr lang="en-US" altLang="ja-JP" sz="1050" dirty="0" err="1">
                <a:latin typeface="Times New Roman"/>
                <a:ea typeface="Meiryo UI"/>
                <a:cs typeface="Times New Roman"/>
              </a:rPr>
              <a:t>Thconv</a:t>
            </a:r>
            <a:r>
              <a:rPr lang="en-US" altLang="ja-JP" sz="1050" dirty="0">
                <a:latin typeface="Times New Roman"/>
                <a:ea typeface="Meiryo UI"/>
                <a:cs typeface="Times New Roman"/>
              </a:rPr>
              <a:t> cells (CD3+ CD4+ CD8- Foxp3-), Treg cells (CD3+ CD4+ CD8- Foxp3+) and NK cells (CD3- NKp46+) were gated. Representative plots with gates are shown.</a:t>
            </a:r>
            <a:endParaRPr lang="en-US" sz="1050" dirty="0">
              <a:latin typeface="Times New Roman"/>
              <a:ea typeface="Meiryo U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424406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CCF10B92DC6B6C418515AC72356B4A46" ma:contentTypeVersion="8" ma:contentTypeDescription="新しいドキュメントを作成します。" ma:contentTypeScope="" ma:versionID="02e634c7538d678166d9856857600acc">
  <xsd:schema xmlns:xsd="http://www.w3.org/2001/XMLSchema" xmlns:xs="http://www.w3.org/2001/XMLSchema" xmlns:p="http://schemas.microsoft.com/office/2006/metadata/properties" xmlns:ns2="196a37b5-05d3-4b49-bcfc-a837108d2c99" xmlns:ns3="67032eef-e3bc-4b07-9726-31f8e76399fc" targetNamespace="http://schemas.microsoft.com/office/2006/metadata/properties" ma:root="true" ma:fieldsID="49ff71e30431480d39de9412e6abe822" ns2:_="" ns3:_="">
    <xsd:import namespace="196a37b5-05d3-4b49-bcfc-a837108d2c99"/>
    <xsd:import namespace="67032eef-e3bc-4b07-9726-31f8e76399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6a37b5-05d3-4b49-bcfc-a837108d2c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032eef-e3bc-4b07-9726-31f8e76399f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EB8A20D-08FE-4204-9DC9-CCD1B7EFCFEC}">
  <ds:schemaRefs>
    <ds:schemaRef ds:uri="196a37b5-05d3-4b49-bcfc-a837108d2c99"/>
    <ds:schemaRef ds:uri="67032eef-e3bc-4b07-9726-31f8e76399f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069D0AF-F59B-4697-9290-A797DE7D447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a5bd0d07-eca3-4fda-9821-7c858c9deb8a}" enabled="0" method="" siteId="{a5bd0d07-eca3-4fda-9821-7c858c9deb8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11371</TotalTime>
  <Words>632</Words>
  <Application>Microsoft Office PowerPoint</Application>
  <PresentationFormat>A4 210 x 297 mm</PresentationFormat>
  <Paragraphs>53</Paragraphs>
  <Slides>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Century</vt:lpstr>
      <vt:lpstr>Times New Roman</vt:lpstr>
      <vt:lpstr>Office テーマ</vt:lpstr>
      <vt:lpstr>PD-L1 and VEGF dual blockade enhances anti-tumor effect on brain metastasis in hematogenous metastasis model 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Atezo brainmeta aP+DLI Figures</dc:title>
  <dc:creator>kojima.chinami41@chugai-pharm.co.jp</dc:creator>
  <cp:lastModifiedBy>Masuda,Chinami 増田ちなみ(プロダクトR部O育薬研究2G)</cp:lastModifiedBy>
  <cp:revision>382</cp:revision>
  <cp:lastPrinted>2024-08-15T00:06:44Z</cp:lastPrinted>
  <dcterms:created xsi:type="dcterms:W3CDTF">2021-02-18T08:33:55Z</dcterms:created>
  <dcterms:modified xsi:type="dcterms:W3CDTF">2024-08-19T05:03:15Z</dcterms:modified>
</cp:coreProperties>
</file>