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ynthia Pereira" initials="CP" lastIdx="4" clrIdx="0"/>
  <p:cmAuthor id="1" name="Cadent/Syneos" initials="NS" lastIdx="3" clrIdx="1"/>
  <p:cmAuthor id="2" name="DAVID A GREMSE" initials="" lastIdx="1" clrIdx="2"/>
  <p:cmAuthor id="3" name="HSF User" initials="HSF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50" d="100"/>
          <a:sy n="150" d="100"/>
        </p:scale>
        <p:origin x="-5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58ED5-60D2-4285-8F8C-695CDF93CA4F}" type="datetimeFigureOut">
              <a:rPr lang="en-US" smtClean="0"/>
              <a:t>11/1/2018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05EB8-B3B9-40FF-99A2-EFF573B1B2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174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7273F-C536-4788-9B54-7F065C1E32C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423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D97B-48BA-4CB1-A0B7-369761C497A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11/1/2018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2093-EA76-45A9-A12C-10F5CF43DE8A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302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D97B-48BA-4CB1-A0B7-369761C497A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11/1/2018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2093-EA76-45A9-A12C-10F5CF43DE8A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272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D97B-48BA-4CB1-A0B7-369761C497A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11/1/2018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2093-EA76-45A9-A12C-10F5CF43DE8A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283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D97B-48BA-4CB1-A0B7-369761C497A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11/1/2018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2093-EA76-45A9-A12C-10F5CF43DE8A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60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D97B-48BA-4CB1-A0B7-369761C497A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11/1/2018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2093-EA76-45A9-A12C-10F5CF43DE8A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736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D97B-48BA-4CB1-A0B7-369761C497A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11/1/2018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2093-EA76-45A9-A12C-10F5CF43DE8A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41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D97B-48BA-4CB1-A0B7-369761C497A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11/1/2018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2093-EA76-45A9-A12C-10F5CF43DE8A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288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D97B-48BA-4CB1-A0B7-369761C497A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11/1/2018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2093-EA76-45A9-A12C-10F5CF43DE8A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145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D97B-48BA-4CB1-A0B7-369761C497A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11/1/2018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2093-EA76-45A9-A12C-10F5CF43DE8A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267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D97B-48BA-4CB1-A0B7-369761C497A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11/1/2018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2093-EA76-45A9-A12C-10F5CF43DE8A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16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DD97B-48BA-4CB1-A0B7-369761C497A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11/1/2018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C2093-EA76-45A9-A12C-10F5CF43DE8A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058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DD97B-48BA-4CB1-A0B7-369761C497A5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11/1/2018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C2093-EA76-45A9-A12C-10F5CF43DE8A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485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0" y="0"/>
            <a:ext cx="2519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Fig. 1</a:t>
            </a:r>
            <a:endPara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27590" y="381000"/>
            <a:ext cx="8692609" cy="6437531"/>
            <a:chOff x="527590" y="381000"/>
            <a:chExt cx="8692609" cy="6437531"/>
          </a:xfrm>
        </p:grpSpPr>
        <p:grpSp>
          <p:nvGrpSpPr>
            <p:cNvPr id="7" name="Group 6"/>
            <p:cNvGrpSpPr/>
            <p:nvPr/>
          </p:nvGrpSpPr>
          <p:grpSpPr>
            <a:xfrm>
              <a:off x="609601" y="381000"/>
              <a:ext cx="7822874" cy="5726564"/>
              <a:chOff x="609601" y="381000"/>
              <a:chExt cx="7822874" cy="5726564"/>
            </a:xfrm>
          </p:grpSpPr>
          <p:cxnSp>
            <p:nvCxnSpPr>
              <p:cNvPr id="76" name="Elbow Connector 75"/>
              <p:cNvCxnSpPr/>
              <p:nvPr/>
            </p:nvCxnSpPr>
            <p:spPr>
              <a:xfrm rot="5400000">
                <a:off x="2987919" y="2625740"/>
                <a:ext cx="129008" cy="1109812"/>
              </a:xfrm>
              <a:prstGeom prst="bentConnector2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Elbow Connector 116"/>
              <p:cNvCxnSpPr/>
              <p:nvPr/>
            </p:nvCxnSpPr>
            <p:spPr>
              <a:xfrm rot="5400000">
                <a:off x="3047769" y="4870567"/>
                <a:ext cx="115643" cy="1003478"/>
              </a:xfrm>
              <a:prstGeom prst="bentConnector2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Elbow Connector 79"/>
              <p:cNvCxnSpPr/>
              <p:nvPr/>
            </p:nvCxnSpPr>
            <p:spPr>
              <a:xfrm rot="16200000" flipH="1">
                <a:off x="6173261" y="2716742"/>
                <a:ext cx="101401" cy="951268"/>
              </a:xfrm>
              <a:prstGeom prst="bentConnector2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8" name="Straight Connector 1027"/>
              <p:cNvCxnSpPr/>
              <p:nvPr/>
            </p:nvCxnSpPr>
            <p:spPr>
              <a:xfrm>
                <a:off x="735047" y="792631"/>
                <a:ext cx="7697428" cy="4345"/>
              </a:xfrm>
              <a:prstGeom prst="line">
                <a:avLst/>
              </a:prstGeom>
              <a:ln w="57150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735047" y="2575432"/>
                <a:ext cx="7697428" cy="4345"/>
              </a:xfrm>
              <a:prstGeom prst="line">
                <a:avLst/>
              </a:prstGeom>
              <a:ln w="57150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>
              <a:xfrm>
                <a:off x="735047" y="4481274"/>
                <a:ext cx="7697428" cy="4345"/>
              </a:xfrm>
              <a:prstGeom prst="line">
                <a:avLst/>
              </a:prstGeom>
              <a:ln w="57150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Rectangle 5"/>
              <p:cNvSpPr/>
              <p:nvPr/>
            </p:nvSpPr>
            <p:spPr>
              <a:xfrm>
                <a:off x="1995092" y="803110"/>
                <a:ext cx="5231674" cy="1985599"/>
              </a:xfrm>
              <a:prstGeom prst="rect">
                <a:avLst/>
              </a:prstGeom>
              <a:ln w="9525"/>
            </p:spPr>
          </p:sp>
          <p:sp>
            <p:nvSpPr>
              <p:cNvPr id="4" name="Flowchart: Process 3"/>
              <p:cNvSpPr/>
              <p:nvPr/>
            </p:nvSpPr>
            <p:spPr>
              <a:xfrm>
                <a:off x="3823614" y="381000"/>
                <a:ext cx="1700681" cy="349704"/>
              </a:xfrm>
              <a:prstGeom prst="flowChartProcess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Screened</a:t>
                </a:r>
              </a:p>
              <a:p>
                <a:pPr algn="ctr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(N=237)</a:t>
                </a:r>
                <a:endParaRPr lang="en-GB" sz="1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lowchart: Process 33"/>
              <p:cNvSpPr/>
              <p:nvPr/>
            </p:nvSpPr>
            <p:spPr>
              <a:xfrm>
                <a:off x="3823614" y="966195"/>
                <a:ext cx="1700681" cy="349704"/>
              </a:xfrm>
              <a:prstGeom prst="flowChartProcess">
                <a:avLst/>
              </a:prstGeom>
              <a:solidFill>
                <a:schemeClr val="accent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0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Dexlansoprazole 60 mg QD</a:t>
                </a:r>
              </a:p>
              <a:p>
                <a:pPr algn="ctr"/>
                <a:r>
                  <a:rPr lang="en-US" sz="10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(N=62</a:t>
                </a:r>
                <a:r>
                  <a:rPr lang="en-US" sz="10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1050" baseline="300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en-GB" sz="1000" baseline="30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lowchart: Process 34"/>
              <p:cNvSpPr/>
              <p:nvPr/>
            </p:nvSpPr>
            <p:spPr>
              <a:xfrm>
                <a:off x="735047" y="1007721"/>
                <a:ext cx="2738448" cy="949351"/>
              </a:xfrm>
              <a:prstGeom prst="flowChartProcess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>
                  <a:spcAft>
                    <a:spcPts val="400"/>
                  </a:spcAft>
                </a:pPr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Discontinued (n=4)</a:t>
                </a:r>
              </a:p>
              <a:p>
                <a:pPr algn="ctr"/>
                <a:r>
                  <a:rPr lang="en-US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Primary reason for discontinuation:</a:t>
                </a:r>
              </a:p>
              <a:p>
                <a:pPr algn="ctr"/>
                <a:r>
                  <a:rPr lang="en-US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Adverse event (n=1)</a:t>
                </a:r>
              </a:p>
              <a:p>
                <a:pPr algn="ctr"/>
                <a:r>
                  <a:rPr lang="en-US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Major protocol deviation (n=1)</a:t>
                </a:r>
              </a:p>
              <a:p>
                <a:pPr algn="ctr"/>
                <a:r>
                  <a:rPr lang="en-US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Lost to follow-up (n=1)</a:t>
                </a:r>
              </a:p>
              <a:p>
                <a:pPr algn="ctr"/>
                <a:r>
                  <a:rPr lang="en-US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Voluntary withdrawal (n=1)</a:t>
                </a:r>
                <a:endParaRPr lang="en-GB" sz="1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lowchart: Process 37"/>
              <p:cNvSpPr/>
              <p:nvPr/>
            </p:nvSpPr>
            <p:spPr>
              <a:xfrm>
                <a:off x="3823614" y="1551391"/>
                <a:ext cx="1700681" cy="349704"/>
              </a:xfrm>
              <a:prstGeom prst="flowChartProcess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Completed healing phase</a:t>
                </a:r>
              </a:p>
              <a:p>
                <a:pPr algn="ctr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(n=58)</a:t>
                </a:r>
                <a:endParaRPr lang="en-GB" sz="1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lowchart: Process 38"/>
              <p:cNvSpPr/>
              <p:nvPr/>
            </p:nvSpPr>
            <p:spPr>
              <a:xfrm>
                <a:off x="3823614" y="2136586"/>
                <a:ext cx="1700681" cy="349704"/>
              </a:xfrm>
              <a:prstGeom prst="flowChartProcess">
                <a:avLst/>
              </a:prstGeom>
              <a:solidFill>
                <a:schemeClr val="accent3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0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Had healed EE at week 8</a:t>
                </a:r>
              </a:p>
              <a:p>
                <a:pPr algn="ctr"/>
                <a:r>
                  <a:rPr lang="en-US" sz="10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(n=51)</a:t>
                </a:r>
                <a:endParaRPr lang="en-GB" sz="1000" baseline="30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lowchart: Process 40"/>
              <p:cNvSpPr/>
              <p:nvPr/>
            </p:nvSpPr>
            <p:spPr>
              <a:xfrm>
                <a:off x="5884284" y="1843988"/>
                <a:ext cx="2263632" cy="349704"/>
              </a:xfrm>
              <a:prstGeom prst="flowChartProcess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Did not have healed EE at week 8</a:t>
                </a:r>
              </a:p>
              <a:p>
                <a:pPr algn="ctr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(n=7)</a:t>
                </a:r>
                <a:endParaRPr lang="en-GB" sz="1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lowchart: Process 41"/>
              <p:cNvSpPr/>
              <p:nvPr/>
            </p:nvSpPr>
            <p:spPr>
              <a:xfrm>
                <a:off x="2756989" y="2853742"/>
                <a:ext cx="1700681" cy="349704"/>
              </a:xfrm>
              <a:prstGeom prst="flowChartProcess">
                <a:avLst/>
              </a:prstGeom>
              <a:solidFill>
                <a:schemeClr val="accent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0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Dexlansoprazole 30 mg QD</a:t>
                </a:r>
              </a:p>
              <a:p>
                <a:pPr algn="ctr"/>
                <a:r>
                  <a:rPr lang="en-US" sz="10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(N=25)</a:t>
                </a:r>
                <a:endParaRPr lang="en-GB" sz="1000" baseline="30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lowchart: Process 42"/>
              <p:cNvSpPr/>
              <p:nvPr/>
            </p:nvSpPr>
            <p:spPr>
              <a:xfrm>
                <a:off x="4914742" y="2853742"/>
                <a:ext cx="1667171" cy="349704"/>
              </a:xfrm>
              <a:prstGeom prst="flowChartProcess">
                <a:avLst/>
              </a:prstGeom>
              <a:solidFill>
                <a:schemeClr val="accent2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0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Placebo</a:t>
                </a:r>
              </a:p>
              <a:p>
                <a:pPr algn="ctr"/>
                <a:r>
                  <a:rPr lang="en-US" sz="10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(N=26)</a:t>
                </a:r>
                <a:endParaRPr lang="en-GB" sz="1000" baseline="30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lowchart: Process 44"/>
              <p:cNvSpPr/>
              <p:nvPr/>
            </p:nvSpPr>
            <p:spPr>
              <a:xfrm>
                <a:off x="769337" y="2857481"/>
                <a:ext cx="1700681" cy="969334"/>
              </a:xfrm>
              <a:prstGeom prst="flowChartProcess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>
                  <a:spcAft>
                    <a:spcPts val="400"/>
                  </a:spcAft>
                </a:pPr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Discontinued (n=7)</a:t>
                </a:r>
              </a:p>
              <a:p>
                <a:pPr algn="ctr"/>
                <a:r>
                  <a:rPr lang="en-US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Primary reason for discontinuation:</a:t>
                </a:r>
              </a:p>
              <a:p>
                <a:pPr algn="ctr"/>
                <a:r>
                  <a:rPr lang="en-US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Voluntary withdrawal (n=5)</a:t>
                </a:r>
              </a:p>
              <a:p>
                <a:pPr algn="ctr"/>
                <a:r>
                  <a:rPr lang="pt-BR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Adverse event (n=1)</a:t>
                </a:r>
              </a:p>
              <a:p>
                <a:pPr algn="ctr"/>
                <a:r>
                  <a:rPr lang="pt-BR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Lack of efficacy (n=1)</a:t>
                </a:r>
                <a:endParaRPr lang="en-GB" sz="9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lowchart: Process 43"/>
              <p:cNvSpPr/>
              <p:nvPr/>
            </p:nvSpPr>
            <p:spPr>
              <a:xfrm>
                <a:off x="2756989" y="3363340"/>
                <a:ext cx="1700681" cy="451981"/>
              </a:xfrm>
              <a:prstGeom prst="flowChartProcess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Completed </a:t>
                </a:r>
                <a:b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maintenance phase</a:t>
                </a:r>
              </a:p>
              <a:p>
                <a:pPr algn="ctr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(n=18)</a:t>
                </a:r>
                <a:endParaRPr lang="en-GB" sz="1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lowchart: Process 45"/>
              <p:cNvSpPr/>
              <p:nvPr/>
            </p:nvSpPr>
            <p:spPr>
              <a:xfrm>
                <a:off x="4914742" y="3373632"/>
                <a:ext cx="1667171" cy="451983"/>
              </a:xfrm>
              <a:prstGeom prst="flowChartProcess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Completed </a:t>
                </a:r>
                <a:b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maintenance phase</a:t>
                </a:r>
              </a:p>
              <a:p>
                <a:pPr algn="ctr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(n=20)</a:t>
                </a:r>
                <a:endParaRPr lang="en-GB" sz="1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lowchart: Process 46"/>
              <p:cNvSpPr/>
              <p:nvPr/>
            </p:nvSpPr>
            <p:spPr>
              <a:xfrm>
                <a:off x="6724555" y="2781677"/>
                <a:ext cx="1700681" cy="1046336"/>
              </a:xfrm>
              <a:prstGeom prst="flowChartProcess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>
                  <a:spcAft>
                    <a:spcPts val="400"/>
                  </a:spcAft>
                </a:pPr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Discontinued (n=6)</a:t>
                </a:r>
              </a:p>
              <a:p>
                <a:pPr algn="ctr"/>
                <a:r>
                  <a:rPr lang="en-US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Primary reason for discontinuation:</a:t>
                </a:r>
              </a:p>
              <a:p>
                <a:pPr algn="ctr"/>
                <a:r>
                  <a:rPr lang="pt-BR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Lack of efficacy (n=3)</a:t>
                </a:r>
                <a:endParaRPr lang="en-GB" sz="9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Voluntary withdrawal (n=2)</a:t>
                </a:r>
              </a:p>
              <a:p>
                <a:pPr algn="ctr"/>
                <a:r>
                  <a:rPr lang="pt-BR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Needed another drug (n=1)</a:t>
                </a:r>
              </a:p>
            </p:txBody>
          </p:sp>
          <p:cxnSp>
            <p:nvCxnSpPr>
              <p:cNvPr id="9" name="Straight Arrow Connector 8"/>
              <p:cNvCxnSpPr>
                <a:stCxn id="4" idx="2"/>
                <a:endCxn id="34" idx="0"/>
              </p:cNvCxnSpPr>
              <p:nvPr/>
            </p:nvCxnSpPr>
            <p:spPr>
              <a:xfrm>
                <a:off x="4673954" y="730704"/>
                <a:ext cx="0" cy="23549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>
                <a:stCxn id="34" idx="2"/>
                <a:endCxn id="38" idx="0"/>
              </p:cNvCxnSpPr>
              <p:nvPr/>
            </p:nvCxnSpPr>
            <p:spPr>
              <a:xfrm>
                <a:off x="4673954" y="1315899"/>
                <a:ext cx="0" cy="23549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Elbow Connector 13"/>
              <p:cNvCxnSpPr>
                <a:stCxn id="34" idx="2"/>
              </p:cNvCxnSpPr>
              <p:nvPr/>
            </p:nvCxnSpPr>
            <p:spPr>
              <a:xfrm rot="5400000">
                <a:off x="4057393" y="865835"/>
                <a:ext cx="166498" cy="1066626"/>
              </a:xfrm>
              <a:prstGeom prst="bentConnector2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/>
              <p:cNvCxnSpPr>
                <a:stCxn id="38" idx="2"/>
                <a:endCxn id="39" idx="0"/>
              </p:cNvCxnSpPr>
              <p:nvPr/>
            </p:nvCxnSpPr>
            <p:spPr>
              <a:xfrm>
                <a:off x="4673954" y="1901095"/>
                <a:ext cx="0" cy="23549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Elbow Connector 57"/>
              <p:cNvCxnSpPr>
                <a:stCxn id="38" idx="2"/>
              </p:cNvCxnSpPr>
              <p:nvPr/>
            </p:nvCxnSpPr>
            <p:spPr>
              <a:xfrm rot="16200000" flipH="1">
                <a:off x="5209623" y="1365425"/>
                <a:ext cx="117746" cy="1189085"/>
              </a:xfrm>
              <a:prstGeom prst="bentConnector2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Elbow Connector 64"/>
              <p:cNvCxnSpPr>
                <a:stCxn id="39" idx="2"/>
                <a:endCxn id="42" idx="0"/>
              </p:cNvCxnSpPr>
              <p:nvPr/>
            </p:nvCxnSpPr>
            <p:spPr>
              <a:xfrm rot="5400000">
                <a:off x="3956916" y="2136703"/>
                <a:ext cx="367451" cy="1066625"/>
              </a:xfrm>
              <a:prstGeom prst="bentConnector3">
                <a:avLst>
                  <a:gd name="adj1" fmla="val 50000"/>
                </a:avLst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Elbow Connector 66"/>
              <p:cNvCxnSpPr>
                <a:stCxn id="39" idx="2"/>
                <a:endCxn id="43" idx="0"/>
              </p:cNvCxnSpPr>
              <p:nvPr/>
            </p:nvCxnSpPr>
            <p:spPr>
              <a:xfrm rot="16200000" flipH="1">
                <a:off x="5027415" y="2132829"/>
                <a:ext cx="367452" cy="1074373"/>
              </a:xfrm>
              <a:prstGeom prst="bentConnector3">
                <a:avLst>
                  <a:gd name="adj1" fmla="val 50000"/>
                </a:avLst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/>
              <p:cNvCxnSpPr>
                <a:stCxn id="42" idx="2"/>
                <a:endCxn id="44" idx="0"/>
              </p:cNvCxnSpPr>
              <p:nvPr/>
            </p:nvCxnSpPr>
            <p:spPr>
              <a:xfrm>
                <a:off x="3607329" y="3203445"/>
                <a:ext cx="0" cy="15989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Arrow Connector 72"/>
              <p:cNvCxnSpPr>
                <a:stCxn id="43" idx="2"/>
                <a:endCxn id="46" idx="0"/>
              </p:cNvCxnSpPr>
              <p:nvPr/>
            </p:nvCxnSpPr>
            <p:spPr>
              <a:xfrm>
                <a:off x="5748328" y="3203446"/>
                <a:ext cx="0" cy="170186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Flowchart: Process 86"/>
              <p:cNvSpPr/>
              <p:nvPr/>
            </p:nvSpPr>
            <p:spPr>
              <a:xfrm>
                <a:off x="2756989" y="3945798"/>
                <a:ext cx="1700681" cy="465348"/>
              </a:xfrm>
              <a:prstGeom prst="flowChartProcess">
                <a:avLst/>
              </a:prstGeom>
              <a:solidFill>
                <a:schemeClr val="accent3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0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Maintained EE healing</a:t>
                </a:r>
                <a:br>
                  <a:rPr lang="en-US" sz="10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0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at week 24</a:t>
                </a:r>
              </a:p>
              <a:p>
                <a:pPr algn="ctr"/>
                <a:r>
                  <a:rPr lang="en-US" sz="10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(n=18)</a:t>
                </a:r>
                <a:endParaRPr lang="en-GB" sz="1000" baseline="30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lowchart: Process 87"/>
              <p:cNvSpPr/>
              <p:nvPr/>
            </p:nvSpPr>
            <p:spPr>
              <a:xfrm>
                <a:off x="4914742" y="3945798"/>
                <a:ext cx="1667171" cy="465349"/>
              </a:xfrm>
              <a:prstGeom prst="flowChartProcess">
                <a:avLst/>
              </a:prstGeom>
              <a:solidFill>
                <a:schemeClr val="accent3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0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Maintained EE healing</a:t>
                </a:r>
                <a:br>
                  <a:rPr lang="en-US" sz="10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0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at week 24</a:t>
                </a:r>
              </a:p>
              <a:p>
                <a:pPr algn="ctr"/>
                <a:r>
                  <a:rPr lang="en-US" sz="10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(n=14)</a:t>
                </a:r>
                <a:endParaRPr lang="en-GB" sz="1000" baseline="30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lowchart: Process 89"/>
              <p:cNvSpPr/>
              <p:nvPr/>
            </p:nvSpPr>
            <p:spPr>
              <a:xfrm>
                <a:off x="2756989" y="5016255"/>
                <a:ext cx="1700681" cy="349704"/>
              </a:xfrm>
              <a:prstGeom prst="flowChartProcess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Entered follow-up period</a:t>
                </a:r>
              </a:p>
              <a:p>
                <a:pPr algn="ctr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(n=16)</a:t>
                </a:r>
                <a:endParaRPr lang="en-GB" sz="1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lowchart: Process 90"/>
              <p:cNvSpPr/>
              <p:nvPr/>
            </p:nvSpPr>
            <p:spPr>
              <a:xfrm>
                <a:off x="4914742" y="5016255"/>
                <a:ext cx="1667171" cy="349704"/>
              </a:xfrm>
              <a:prstGeom prst="flowChartProcess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Entered follow-up period</a:t>
                </a:r>
              </a:p>
              <a:p>
                <a:pPr algn="ctr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(n=11)</a:t>
                </a:r>
                <a:endParaRPr lang="en-GB" sz="1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lowchart: Process 91"/>
              <p:cNvSpPr/>
              <p:nvPr/>
            </p:nvSpPr>
            <p:spPr>
              <a:xfrm>
                <a:off x="2756989" y="5553666"/>
                <a:ext cx="1700681" cy="465347"/>
              </a:xfrm>
              <a:prstGeom prst="flowChartProcess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Completed entire </a:t>
                </a:r>
                <a:b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follow-up period</a:t>
                </a:r>
              </a:p>
              <a:p>
                <a:pPr algn="ctr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(n=13)</a:t>
                </a:r>
                <a:endParaRPr lang="en-GB" sz="1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lowchart: Process 92"/>
              <p:cNvSpPr/>
              <p:nvPr/>
            </p:nvSpPr>
            <p:spPr>
              <a:xfrm>
                <a:off x="4914742" y="5543371"/>
                <a:ext cx="1667171" cy="465347"/>
              </a:xfrm>
              <a:prstGeom prst="flowChartProcess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Completed entire</a:t>
                </a:r>
                <a:b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follow-up period</a:t>
                </a:r>
              </a:p>
              <a:p>
                <a:pPr algn="ctr"/>
                <a:r>
                  <a:rPr lang="en-US" sz="1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(n=11)</a:t>
                </a:r>
                <a:endParaRPr lang="en-GB" sz="1000" baseline="30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lowchart: Process 93"/>
              <p:cNvSpPr/>
              <p:nvPr/>
            </p:nvSpPr>
            <p:spPr>
              <a:xfrm>
                <a:off x="6724554" y="4663763"/>
                <a:ext cx="1700681" cy="909765"/>
              </a:xfrm>
              <a:prstGeom prst="flowChartProcess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>
                  <a:spcAft>
                    <a:spcPts val="400"/>
                  </a:spcAft>
                </a:pPr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Could not enter </a:t>
                </a:r>
                <a:b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follow-up period (n=3)</a:t>
                </a:r>
              </a:p>
              <a:p>
                <a:pPr algn="ctr"/>
                <a:r>
                  <a:rPr lang="en-US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Had discontinued drug during the double-blind maintenance phase</a:t>
                </a:r>
                <a:endParaRPr lang="pt-BR" sz="9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lowchart: Process 94"/>
              <p:cNvSpPr/>
              <p:nvPr/>
            </p:nvSpPr>
            <p:spPr>
              <a:xfrm>
                <a:off x="769336" y="4663763"/>
                <a:ext cx="1790734" cy="702195"/>
              </a:xfrm>
              <a:prstGeom prst="flowChartProcess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>
                  <a:spcAft>
                    <a:spcPts val="400"/>
                  </a:spcAft>
                </a:pPr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Could not enter </a:t>
                </a:r>
                <a:b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follow-up period (n=2)</a:t>
                </a:r>
              </a:p>
              <a:p>
                <a:pPr algn="ctr"/>
                <a:r>
                  <a:rPr lang="en-US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Had discontinued drug during the double-blind maintenance phase</a:t>
                </a:r>
                <a:endParaRPr lang="pt-BR" sz="9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lowchart: Process 95"/>
              <p:cNvSpPr/>
              <p:nvPr/>
            </p:nvSpPr>
            <p:spPr>
              <a:xfrm>
                <a:off x="769336" y="5426888"/>
                <a:ext cx="1790733" cy="680676"/>
              </a:xfrm>
              <a:prstGeom prst="flowChartProcess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>
                  <a:spcAft>
                    <a:spcPts val="400"/>
                  </a:spcAft>
                </a:pPr>
                <a:r>
                  <a:rPr lang="en-US" sz="1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Discontinued (n=3)</a:t>
                </a:r>
              </a:p>
              <a:p>
                <a:pPr algn="ctr"/>
                <a:r>
                  <a:rPr lang="en-US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Primary reason for discontinuation:</a:t>
                </a:r>
              </a:p>
              <a:p>
                <a:pPr algn="ctr"/>
                <a:r>
                  <a:rPr lang="pt-BR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Drug change (n=2)</a:t>
                </a:r>
                <a:endParaRPr lang="en-GB" sz="9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9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Voluntary withdrawal (n=1)</a:t>
                </a:r>
              </a:p>
            </p:txBody>
          </p:sp>
          <p:cxnSp>
            <p:nvCxnSpPr>
              <p:cNvPr id="98" name="Straight Arrow Connector 97"/>
              <p:cNvCxnSpPr>
                <a:endCxn id="87" idx="0"/>
              </p:cNvCxnSpPr>
              <p:nvPr/>
            </p:nvCxnSpPr>
            <p:spPr>
              <a:xfrm>
                <a:off x="3607329" y="3861040"/>
                <a:ext cx="0" cy="8475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Arrow Connector 99"/>
              <p:cNvCxnSpPr>
                <a:endCxn id="88" idx="0"/>
              </p:cNvCxnSpPr>
              <p:nvPr/>
            </p:nvCxnSpPr>
            <p:spPr>
              <a:xfrm>
                <a:off x="5748327" y="3871335"/>
                <a:ext cx="1" cy="74463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Arrow Connector 101"/>
              <p:cNvCxnSpPr>
                <a:endCxn id="90" idx="0"/>
              </p:cNvCxnSpPr>
              <p:nvPr/>
            </p:nvCxnSpPr>
            <p:spPr>
              <a:xfrm>
                <a:off x="3607329" y="4449246"/>
                <a:ext cx="0" cy="56700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Arrow Connector 104"/>
              <p:cNvCxnSpPr>
                <a:endCxn id="91" idx="0"/>
              </p:cNvCxnSpPr>
              <p:nvPr/>
            </p:nvCxnSpPr>
            <p:spPr>
              <a:xfrm>
                <a:off x="5748327" y="4449247"/>
                <a:ext cx="1" cy="56700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Arrow Connector 107"/>
              <p:cNvCxnSpPr>
                <a:stCxn id="90" idx="2"/>
                <a:endCxn id="92" idx="0"/>
              </p:cNvCxnSpPr>
              <p:nvPr/>
            </p:nvCxnSpPr>
            <p:spPr>
              <a:xfrm>
                <a:off x="3607329" y="5365959"/>
                <a:ext cx="0" cy="187707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Arrow Connector 110"/>
              <p:cNvCxnSpPr>
                <a:stCxn id="91" idx="2"/>
                <a:endCxn id="93" idx="0"/>
              </p:cNvCxnSpPr>
              <p:nvPr/>
            </p:nvCxnSpPr>
            <p:spPr>
              <a:xfrm>
                <a:off x="5748328" y="5365959"/>
                <a:ext cx="0" cy="17741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Elbow Connector 113"/>
              <p:cNvCxnSpPr/>
              <p:nvPr/>
            </p:nvCxnSpPr>
            <p:spPr>
              <a:xfrm rot="16200000" flipH="1">
                <a:off x="6105052" y="4256763"/>
                <a:ext cx="237817" cy="951268"/>
              </a:xfrm>
              <a:prstGeom prst="bentConnector2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Elbow Connector 121"/>
              <p:cNvCxnSpPr/>
              <p:nvPr/>
            </p:nvCxnSpPr>
            <p:spPr>
              <a:xfrm rot="5400000">
                <a:off x="2904560" y="4148537"/>
                <a:ext cx="402059" cy="1003480"/>
              </a:xfrm>
              <a:prstGeom prst="bentConnector2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1" name="TextBox 1030"/>
              <p:cNvSpPr txBox="1"/>
              <p:nvPr/>
            </p:nvSpPr>
            <p:spPr>
              <a:xfrm>
                <a:off x="609601" y="753980"/>
                <a:ext cx="189186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>
                    <a:solidFill>
                      <a:prstClr val="white">
                        <a:lumMod val="50000"/>
                      </a:prst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Open-label healing phase</a:t>
                </a:r>
                <a:endParaRPr lang="en-GB" sz="1100" b="1" dirty="0">
                  <a:solidFill>
                    <a:prstClr val="white">
                      <a:lumMod val="50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TextBox 137"/>
              <p:cNvSpPr txBox="1"/>
              <p:nvPr/>
            </p:nvSpPr>
            <p:spPr>
              <a:xfrm>
                <a:off x="735047" y="2579777"/>
                <a:ext cx="2395207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>
                    <a:solidFill>
                      <a:prstClr val="white">
                        <a:lumMod val="50000"/>
                      </a:prst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Double-blind maintenance phase</a:t>
                </a:r>
                <a:endParaRPr lang="en-GB" sz="1100" b="1" dirty="0">
                  <a:solidFill>
                    <a:prstClr val="white">
                      <a:lumMod val="50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TextBox 139"/>
              <p:cNvSpPr txBox="1"/>
              <p:nvPr/>
            </p:nvSpPr>
            <p:spPr>
              <a:xfrm>
                <a:off x="735047" y="4454734"/>
                <a:ext cx="2303836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>
                    <a:solidFill>
                      <a:prstClr val="white">
                        <a:lumMod val="50000"/>
                      </a:prst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Treatment-free follow-up period</a:t>
                </a:r>
                <a:endParaRPr lang="en-GB" sz="1100" b="1" dirty="0">
                  <a:solidFill>
                    <a:prstClr val="white">
                      <a:lumMod val="50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" name="Rectangle 1"/>
            <p:cNvSpPr/>
            <p:nvPr/>
          </p:nvSpPr>
          <p:spPr>
            <a:xfrm>
              <a:off x="527590" y="6172200"/>
              <a:ext cx="869260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aseline="30000" dirty="0" err="1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US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Study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drug was dispensed to 1 additional patient who did not take any doses.</a:t>
              </a:r>
            </a:p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EE=erosive esophagitis; QD=once daily</a:t>
              </a:r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Fig. 1=Figure 1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293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217</Words>
  <Application>Microsoft Office PowerPoint</Application>
  <PresentationFormat>On-screen Show (4:3)</PresentationFormat>
  <Paragraphs>62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>inVentiv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Sandi Lusk</dc:creator>
  <cp:lastModifiedBy>HSF User</cp:lastModifiedBy>
  <cp:revision>10</cp:revision>
  <dcterms:created xsi:type="dcterms:W3CDTF">2018-07-02T13:40:34Z</dcterms:created>
  <dcterms:modified xsi:type="dcterms:W3CDTF">2018-11-01T14:18:17Z</dcterms:modified>
</cp:coreProperties>
</file>