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53094-DE59-4923-BD4F-8E7753FEB2C7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73E20-4D47-4200-B6D0-B813D4204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73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51836D-2FE7-497E-BBEA-2423F37E30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9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2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3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4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2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7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7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7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9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75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712D8-C8F7-489B-A0FE-301E0A70966A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27CCF-CFED-4340-BCDD-7F4FE3AE9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1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t="11667" r="7541" b="14544"/>
          <a:stretch/>
        </p:blipFill>
        <p:spPr bwMode="auto">
          <a:xfrm>
            <a:off x="3373686" y="3284984"/>
            <a:ext cx="2500836" cy="235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SGA in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whole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09037" y="1255865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73895" y="1735333"/>
            <a:ext cx="5699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-0.3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973897" y="2202316"/>
            <a:ext cx="5699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7971" y="476672"/>
            <a:ext cx="353943" cy="22434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009036" y="80895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-0.1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8989" y="2957707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4616" y="2796051"/>
            <a:ext cx="2478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-2                 0                 2         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73686" y="5643566"/>
            <a:ext cx="27912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                -2               0                2                4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987824" y="3689549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987824" y="4262899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013050" y="4841677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0.07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00283" y="3284984"/>
            <a:ext cx="353943" cy="23042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SGA (p)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22506" y="2473890"/>
            <a:ext cx="10130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=0.009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0748" y="5194584"/>
            <a:ext cx="10130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=0.028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4684" y="5804630"/>
            <a:ext cx="2111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20910" y="6106831"/>
            <a:ext cx="90503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show 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and logistic regression models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age; SD) and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to gestational age at birth; SD)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8" t="9320" r="7179" b="11081"/>
          <a:stretch/>
        </p:blipFill>
        <p:spPr bwMode="auto">
          <a:xfrm>
            <a:off x="3398643" y="513845"/>
            <a:ext cx="2454015" cy="2337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16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197411"/>
              </p:ext>
            </p:extLst>
          </p:nvPr>
        </p:nvGraphicFramePr>
        <p:xfrm>
          <a:off x="2555775" y="576064"/>
          <a:ext cx="3168353" cy="1944216"/>
        </p:xfrm>
        <a:graphic>
          <a:graphicData uri="http://schemas.openxmlformats.org/drawingml/2006/table">
            <a:tbl>
              <a:tblPr firstRow="1" firstCol="1" bandRow="1"/>
              <a:tblGrid>
                <a:gridCol w="1008112"/>
                <a:gridCol w="488055"/>
                <a:gridCol w="880097"/>
                <a:gridCol w="792089"/>
              </a:tblGrid>
              <a:tr h="3306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sz="1200" b="1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cut-off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OR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(95%CI)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1.24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(0.88-1.75)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0.22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(0.82-1.39)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(0.95-1.47)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&gt;85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(0.86-1.35)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(0.81-1.37)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(0.84-1.66)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0.34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cut-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SGA.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7"/>
          <p:cNvSpPr/>
          <p:nvPr/>
        </p:nvSpPr>
        <p:spPr>
          <a:xfrm>
            <a:off x="0" y="270892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shows the association between different cut-off levels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age; SD) and small for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 age (defined as birthweight below 10</a:t>
            </a:r>
            <a:r>
              <a:rPr lang="en-US" alt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percentile for gestational age) as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odds ratio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1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11472"/>
            <a:ext cx="9143999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14195" y="2899033"/>
            <a:ext cx="2085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2                 0                2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54510" y="1369260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030812" y="1753724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013974" y="2185977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013974" y="2599723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8563" y="564592"/>
            <a:ext cx="21750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4.5 - 12 weeks</a:t>
            </a:r>
            <a:endParaRPr lang="en-US" sz="1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11733" y="588429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12 – 13.5 weeks</a:t>
            </a:r>
            <a:endParaRPr lang="en-US" sz="1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37002" y="841945"/>
            <a:ext cx="353943" cy="19946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4956" y="3028747"/>
            <a:ext cx="220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087963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show 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model for the relationship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total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to gestational age at measurement; SD) and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to gestational age at birth; SD)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education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088439" y="940167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1" t="7352" r="6761" b="9780"/>
          <a:stretch/>
        </p:blipFill>
        <p:spPr bwMode="auto">
          <a:xfrm>
            <a:off x="5427385" y="855357"/>
            <a:ext cx="2180157" cy="210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7563" r="6246" b="10259"/>
          <a:stretch/>
        </p:blipFill>
        <p:spPr bwMode="auto">
          <a:xfrm>
            <a:off x="1834752" y="852389"/>
            <a:ext cx="2177595" cy="207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281952" y="841945"/>
            <a:ext cx="353943" cy="19946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480417" y="1281150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420735" y="1618112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427300" y="1980700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430412" y="2362552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490904" y="914332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14054" y="2888537"/>
            <a:ext cx="2177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-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2                0                2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27385" y="3045227"/>
            <a:ext cx="220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4" t="7541" r="7488" b="9849"/>
          <a:stretch/>
        </p:blipFill>
        <p:spPr bwMode="auto">
          <a:xfrm>
            <a:off x="803353" y="3651184"/>
            <a:ext cx="2178902" cy="209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897299" y="5362780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=0.65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101372" y="4054954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3049689" y="4452159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040757" y="4905560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3045805" y="5310043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872717" y="3651184"/>
            <a:ext cx="353943" cy="19946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3103332" y="3651184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53279" y="4054954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407126" y="4400732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9675" y="4773273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380358" y="5151963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87709" y="3625645"/>
            <a:ext cx="353943" cy="19946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438928" y="3701000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18549" y="5646058"/>
            <a:ext cx="2177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2                  0                 2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38509" y="5843027"/>
            <a:ext cx="220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38741" y="3323058"/>
            <a:ext cx="215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13.5 – 15.5 weeks</a:t>
            </a:r>
            <a:endParaRPr lang="en-US" sz="1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6" t="11130" r="6720" b="9967"/>
          <a:stretch/>
        </p:blipFill>
        <p:spPr bwMode="auto">
          <a:xfrm>
            <a:off x="3438335" y="3684840"/>
            <a:ext cx="2173710" cy="2063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3470876" y="5843027"/>
            <a:ext cx="220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470876" y="5691510"/>
            <a:ext cx="2177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2                0                2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80533" y="3323058"/>
            <a:ext cx="215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15.5 – 19.5 weeks</a:t>
            </a:r>
            <a:endParaRPr lang="en-US" sz="1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t="8384" r="8616" b="9754"/>
          <a:stretch/>
        </p:blipFill>
        <p:spPr bwMode="auto">
          <a:xfrm>
            <a:off x="6191381" y="3697169"/>
            <a:ext cx="2072726" cy="206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6218764" y="5691509"/>
            <a:ext cx="2177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2                0                2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5825481" y="4167928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5761877" y="4577861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5751016" y="5019070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751016" y="5428962"/>
            <a:ext cx="5493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5825481" y="3723613"/>
            <a:ext cx="4856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218764" y="3338396"/>
            <a:ext cx="2113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19.5 – 39 weeks</a:t>
            </a:r>
            <a:endParaRPr lang="en-US" sz="11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598989" y="5384291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=0.73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89810" y="5417928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=0.77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638812" y="2606715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=0.84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79712" y="2572480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=0.005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604329" y="3675013"/>
            <a:ext cx="353943" cy="19946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206437" y="5864622"/>
            <a:ext cx="220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7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11th or 12th week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SGA.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165304"/>
            <a:ext cx="90503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show 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and logistic regression models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 at measurement; SD) and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to gestational age at birth; SD)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3" t="7519" r="6457" b="10225"/>
          <a:stretch/>
        </p:blipFill>
        <p:spPr bwMode="auto">
          <a:xfrm>
            <a:off x="3424341" y="687361"/>
            <a:ext cx="2493706" cy="23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424341" y="3028891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-2                   0                   2           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038868" y="1104586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012884" y="1837462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003226" y="2553263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77897" y="679522"/>
            <a:ext cx="353943" cy="22434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02818" y="3152001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12331" y="2676373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&lt;0.001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0" t="7741" r="6007" b="10226"/>
          <a:stretch/>
        </p:blipFill>
        <p:spPr bwMode="auto">
          <a:xfrm>
            <a:off x="3437751" y="3429000"/>
            <a:ext cx="2502401" cy="232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3400511" y="5756017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-2                    0                   2           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78989" y="5863738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048194" y="3841462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3045709" y="4415536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055300" y="4989915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77897" y="3441741"/>
            <a:ext cx="353943" cy="22640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SGA (p)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49632" y="5378742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11th or 12th week cut-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offs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small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gestational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36769"/>
              </p:ext>
            </p:extLst>
          </p:nvPr>
        </p:nvGraphicFramePr>
        <p:xfrm>
          <a:off x="2699792" y="836712"/>
          <a:ext cx="3096344" cy="1944219"/>
        </p:xfrm>
        <a:graphic>
          <a:graphicData uri="http://schemas.openxmlformats.org/drawingml/2006/table">
            <a:tbl>
              <a:tblPr firstRow="1" firstCol="1" bandRow="1"/>
              <a:tblGrid>
                <a:gridCol w="936104"/>
                <a:gridCol w="683618"/>
                <a:gridCol w="844754"/>
                <a:gridCol w="631868"/>
              </a:tblGrid>
              <a:tr h="330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sz="1200" b="1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cut-off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OR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(95%CI)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2.21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(1.04-4.70)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(1.09-3.67)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(1.05-3.10)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&gt;85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(0.39-1.66)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(0.45-2.32)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1.52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(0.58-4.01)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0.40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27"/>
          <p:cNvSpPr/>
          <p:nvPr/>
        </p:nvSpPr>
        <p:spPr>
          <a:xfrm>
            <a:off x="-27410" y="2996952"/>
            <a:ext cx="9171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shows the association between different cut-off levels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age; SD) and small for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 age (defined as birthweight below 10</a:t>
            </a:r>
            <a:r>
              <a:rPr lang="en-US" alt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percentile for gestational age) as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odds ratio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5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372506"/>
              </p:ext>
            </p:extLst>
          </p:nvPr>
        </p:nvGraphicFramePr>
        <p:xfrm>
          <a:off x="676275" y="847725"/>
          <a:ext cx="74295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5" imgW="11961945" imgH="7526108" progId="Word.Document.12">
                  <p:embed/>
                </p:oleObj>
              </mc:Choice>
              <mc:Fallback>
                <p:oleObj name="Document" r:id="rId5" imgW="11961945" imgH="75261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6275" y="847725"/>
                        <a:ext cx="7429500" cy="473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346" y="2348880"/>
            <a:ext cx="9031288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regression coefficients (95% confidence intervals) from the linear</a:t>
            </a:r>
            <a:r>
              <a:rPr lang="en-US" altLang="en-US" sz="1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models for total </a:t>
            </a:r>
            <a:r>
              <a:rPr lang="en-US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according to gestational age at measurement; SD) and birthweight (standardized according to gestational age at birth; 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SD). Analyses </a:t>
            </a:r>
            <a:r>
              <a:rPr lang="en-US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performed after exclusion of </a:t>
            </a:r>
            <a:r>
              <a:rPr lang="en-GB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(N=38), twin </a:t>
            </a:r>
            <a:r>
              <a:rPr lang="en-GB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 (N=90</a:t>
            </a:r>
            <a:r>
              <a:rPr lang="en-GB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were adjusted for maternal age, smoking, BMI, parity,  placental weight at birth, education level, ethnicity, gestational weight gain and </a:t>
            </a:r>
            <a:r>
              <a:rPr lang="en-GB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sex. </a:t>
            </a:r>
            <a:r>
              <a:rPr lang="en-GB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Non-linear associations are presented with the two estimates for </a:t>
            </a:r>
            <a:r>
              <a:rPr lang="en-GB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GB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altLang="en-US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GB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and the </a:t>
            </a:r>
            <a:r>
              <a:rPr lang="en-GB" altLang="en-US" sz="1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cut-off was based </a:t>
            </a:r>
            <a:r>
              <a:rPr lang="en-GB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 shape of the association.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000" dirty="0" smtClean="0"/>
              <a:t>* </a:t>
            </a:r>
            <a:r>
              <a:rPr lang="en-US" altLang="en-US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&lt;0.05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000" dirty="0" smtClean="0"/>
              <a:t>**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&lt;0.001</a:t>
            </a:r>
            <a:endParaRPr lang="en-US" altLang="en-US" sz="100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001045"/>
      </p:ext>
    </p:extLst>
  </p:cSld>
  <p:clrMapOvr>
    <a:masterClrMapping/>
  </p:clrMapOvr>
  <p:transition spd="slow" advTm="5675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crown-rump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subgroup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reliable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last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menstrual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periode (N=1526).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18711" y="2816455"/>
            <a:ext cx="4972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54715" y="3499378"/>
            <a:ext cx="425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-0.2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99682" y="1357141"/>
            <a:ext cx="400110" cy="26657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CRL (SD)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9988" y="4293096"/>
            <a:ext cx="2769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(SD)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0862" y="6257836"/>
            <a:ext cx="90503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Plot shows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model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(SD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crown-rump length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(adjusted according to week of gestation; available in </a:t>
            </a:r>
            <a:r>
              <a:rPr lang="nl-NL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n=1526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;SD)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parity, 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535410" y="2150431"/>
            <a:ext cx="4852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545442" y="1476109"/>
            <a:ext cx="485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17121" y="4022865"/>
            <a:ext cx="295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  -2        -1         0         1         2         3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8" t="9280" r="7166" b="10080"/>
          <a:stretch/>
        </p:blipFill>
        <p:spPr bwMode="auto">
          <a:xfrm>
            <a:off x="2917121" y="1397202"/>
            <a:ext cx="2832751" cy="266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110225" y="3676794"/>
            <a:ext cx="1013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=0.13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4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/>
          <p:cNvSpPr txBox="1"/>
          <p:nvPr/>
        </p:nvSpPr>
        <p:spPr>
          <a:xfrm>
            <a:off x="0" y="456605"/>
            <a:ext cx="9144000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male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005" y="2924944"/>
            <a:ext cx="2352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  -2          -1          0           1   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67" y="244681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667" y="207215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410" y="170080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6194" y="2677650"/>
            <a:ext cx="900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&lt;0.05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70775" y="2670661"/>
            <a:ext cx="900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=0.04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93999" y="2646993"/>
            <a:ext cx="900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=0.08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-25110" y="-16789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week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352" y="692696"/>
            <a:ext cx="1949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31341" y="692696"/>
            <a:ext cx="1868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04048" y="692696"/>
            <a:ext cx="1876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108520" y="882528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7899" y="842296"/>
            <a:ext cx="338554" cy="20324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99992" y="836712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3528" y="3095203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41175" y="3095204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75551" y="3095204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7544" y="5445640"/>
            <a:ext cx="5040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=0.1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3768" y="5903694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-4659" y="6085694"/>
            <a:ext cx="90503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show 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and linear regression models for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according to gestational age at measurement; SD) and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(standardized according to gestational age at birth; SD) or small for gestational age (defined as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below 10</a:t>
            </a:r>
            <a:r>
              <a:rPr lang="en-US" altLang="en-US" sz="11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percentile for gestational age)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placental weight at birth, education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 and gestational weight gain.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50424" y="863134"/>
            <a:ext cx="1964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(N=120)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627784" y="863134"/>
            <a:ext cx="18988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(N=400)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009546" y="863134"/>
            <a:ext cx="18766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(N=720)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2410" y="134076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14658" y="249289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314658" y="198884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339752" y="1541984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339752" y="105273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507261" y="2924944"/>
            <a:ext cx="23527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-3        -2        -1          0          1 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644008" y="249289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661077" y="200542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694535" y="1541984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692279" y="105273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960640" y="2929124"/>
            <a:ext cx="1942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-3       -2        -1       </a:t>
            </a:r>
            <a:r>
              <a:rPr lang="nl-NL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0         1         2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71696" y="2637550"/>
            <a:ext cx="10702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=0.19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093703" y="2924944"/>
            <a:ext cx="19427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-3        -2       -1         0          1 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726461" y="836712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896156" y="1304071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905471" y="167045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886236" y="205688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878050" y="242088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092520" y="3095202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165062" y="703729"/>
            <a:ext cx="1871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62923" y="5703059"/>
            <a:ext cx="2020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 -2       -1         0         1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-108520" y="3744718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5496" y="494116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5496" y="465313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2410" y="435029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2410" y="4005064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5496" y="5247153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1" t="7404" r="5730" b="9781"/>
          <a:stretch/>
        </p:blipFill>
        <p:spPr bwMode="auto">
          <a:xfrm>
            <a:off x="356622" y="3853252"/>
            <a:ext cx="1927008" cy="188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" name="TextBox 119"/>
          <p:cNvSpPr txBox="1"/>
          <p:nvPr/>
        </p:nvSpPr>
        <p:spPr>
          <a:xfrm>
            <a:off x="2683906" y="5440031"/>
            <a:ext cx="6639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=0.08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623301" y="5703059"/>
            <a:ext cx="2020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 -2      -1        0        1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201833" y="3739109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339752" y="501317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339752" y="4647527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386666" y="427828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386666" y="386104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339752" y="543041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060170" y="5417954"/>
            <a:ext cx="591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=0.57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999566" y="5703059"/>
            <a:ext cx="19753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 -2       -1        0        1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484106" y="3717032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628122" y="501317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628122" y="462545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675036" y="422108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675036" y="3846240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628122" y="543041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286818" y="5430416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=0.88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210327" y="5703059"/>
            <a:ext cx="1815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-2      -1        0       1        2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732240" y="3645024"/>
            <a:ext cx="338554" cy="19885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854770" y="5036201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881437" y="463832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926231" y="4242435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904478" y="3861048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854770" y="5430416"/>
            <a:ext cx="457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-1.5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0" name="Picture 5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9" t="8000" r="5730" b="10119"/>
          <a:stretch/>
        </p:blipFill>
        <p:spPr bwMode="auto">
          <a:xfrm>
            <a:off x="2627784" y="3861048"/>
            <a:ext cx="192800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t="8272" r="6440" b="10449"/>
          <a:stretch/>
        </p:blipFill>
        <p:spPr bwMode="auto">
          <a:xfrm>
            <a:off x="4949542" y="3823056"/>
            <a:ext cx="1926714" cy="191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8825" r="6610" b="10604"/>
          <a:stretch/>
        </p:blipFill>
        <p:spPr bwMode="auto">
          <a:xfrm>
            <a:off x="7181858" y="3861048"/>
            <a:ext cx="1833152" cy="187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8953" r="6395" b="9530"/>
          <a:stretch/>
        </p:blipFill>
        <p:spPr bwMode="auto">
          <a:xfrm>
            <a:off x="349129" y="1168152"/>
            <a:ext cx="1934501" cy="180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5" t="8412" r="6209" b="10215"/>
          <a:stretch/>
        </p:blipFill>
        <p:spPr bwMode="auto">
          <a:xfrm>
            <a:off x="2592161" y="1124744"/>
            <a:ext cx="1934500" cy="182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" name="Picture 4"/>
          <p:cNvPicPr>
            <a:picLocks noChangeAspect="1" noChangeArrowheads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t="9279" r="5657" b="9634"/>
          <a:stretch/>
        </p:blipFill>
        <p:spPr bwMode="auto">
          <a:xfrm>
            <a:off x="4947762" y="1145381"/>
            <a:ext cx="1930288" cy="1819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4" name="Picture 3"/>
          <p:cNvPicPr>
            <a:picLocks noChangeAspect="1" noChangeArrowheads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9" t="7690" r="6086" b="10175"/>
          <a:stretch/>
        </p:blipFill>
        <p:spPr bwMode="auto">
          <a:xfrm>
            <a:off x="7162494" y="1059669"/>
            <a:ext cx="1873468" cy="190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5" name="TextBox 154"/>
          <p:cNvSpPr txBox="1"/>
          <p:nvPr/>
        </p:nvSpPr>
        <p:spPr>
          <a:xfrm>
            <a:off x="2484008" y="5919083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860272" y="5919083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164528" y="5919083"/>
            <a:ext cx="21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16194" y="3682509"/>
            <a:ext cx="18674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(N=134)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683906" y="3669995"/>
            <a:ext cx="1871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(N=383)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975551" y="3669995"/>
            <a:ext cx="19007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(N=692)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203502" y="863134"/>
            <a:ext cx="1842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(N=514)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7303821" y="3702224"/>
            <a:ext cx="18150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(N=546)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TextBox 80"/>
          <p:cNvSpPr txBox="1"/>
          <p:nvPr/>
        </p:nvSpPr>
        <p:spPr>
          <a:xfrm>
            <a:off x="-25110" y="3284984"/>
            <a:ext cx="9169110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TextBox 17"/>
          <p:cNvSpPr txBox="1"/>
          <p:nvPr/>
        </p:nvSpPr>
        <p:spPr>
          <a:xfrm>
            <a:off x="323528" y="3501008"/>
            <a:ext cx="1949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TextBox 36"/>
          <p:cNvSpPr txBox="1"/>
          <p:nvPr/>
        </p:nvSpPr>
        <p:spPr>
          <a:xfrm>
            <a:off x="2620517" y="3501008"/>
            <a:ext cx="1868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TextBox 37"/>
          <p:cNvSpPr txBox="1"/>
          <p:nvPr/>
        </p:nvSpPr>
        <p:spPr>
          <a:xfrm>
            <a:off x="4993224" y="3501008"/>
            <a:ext cx="1876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TextBox 108"/>
          <p:cNvSpPr txBox="1"/>
          <p:nvPr/>
        </p:nvSpPr>
        <p:spPr>
          <a:xfrm>
            <a:off x="7303821" y="3512041"/>
            <a:ext cx="1871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14th week</a:t>
            </a:r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1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" t="8420" r="8674" b="9221"/>
          <a:stretch/>
        </p:blipFill>
        <p:spPr bwMode="auto">
          <a:xfrm>
            <a:off x="5346780" y="3501007"/>
            <a:ext cx="2400017" cy="23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" t="7563" r="6212" b="9732"/>
          <a:stretch/>
        </p:blipFill>
        <p:spPr bwMode="auto">
          <a:xfrm>
            <a:off x="1125588" y="3457995"/>
            <a:ext cx="2510307" cy="234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" t="7586" r="6349" b="10674"/>
          <a:stretch/>
        </p:blipFill>
        <p:spPr bwMode="auto">
          <a:xfrm>
            <a:off x="5302053" y="768505"/>
            <a:ext cx="2510307" cy="230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92093" y="3079280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-3         -2        -1          0         1          2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88632" y="118624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58599" y="175013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45587" y="2338376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552" y="729911"/>
            <a:ext cx="353943" cy="22434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6101" y="3213505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5614" y="2726762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=0.005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11th or 12th week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54293" y="5775067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-3        -2         -1          0         1          2           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3312" y="5898177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66963" y="4293094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45586" y="4622939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55576" y="494116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9552" y="3444689"/>
            <a:ext cx="353943" cy="22640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SGA (p)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36744" y="5415027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=0.08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932173" y="1176594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932173" y="1762312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-0.5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932173" y="2338376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-1.0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76531" y="751530"/>
            <a:ext cx="353943" cy="22434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 (SD)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75026" y="3224009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84539" y="2698416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=0.005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75026" y="5888305"/>
            <a:ext cx="243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(SD)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94121" y="3466308"/>
            <a:ext cx="353943" cy="226403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nl-NL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of SGA (p)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45669" y="5403309"/>
            <a:ext cx="704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=0.27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75026" y="538176"/>
            <a:ext cx="2371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8" t="7782" r="6349" b="9873"/>
          <a:stretch/>
        </p:blipFill>
        <p:spPr bwMode="auto">
          <a:xfrm>
            <a:off x="1125588" y="768505"/>
            <a:ext cx="2510307" cy="2336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804543" y="3974867"/>
            <a:ext cx="4059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0.5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20072" y="3058456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-3         -2        -1          0         1          2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43003" y="5775067"/>
            <a:ext cx="2659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-3        -2       -1         0         1          2                      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030106" y="3974867"/>
            <a:ext cx="4059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973981" y="4312520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4968110" y="4653136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968110" y="4982979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0.05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4965360" y="530120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815929" y="3645024"/>
            <a:ext cx="4059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0.7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755576" y="5280198"/>
            <a:ext cx="5039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0.02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020911" y="3645024"/>
            <a:ext cx="4059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0.7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47"/>
          <p:cNvSpPr txBox="1"/>
          <p:nvPr/>
        </p:nvSpPr>
        <p:spPr>
          <a:xfrm>
            <a:off x="1187624" y="538176"/>
            <a:ext cx="2371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male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27"/>
          <p:cNvSpPr/>
          <p:nvPr/>
        </p:nvSpPr>
        <p:spPr>
          <a:xfrm>
            <a:off x="-20910" y="6106831"/>
            <a:ext cx="90503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Plots show the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and logistic regression models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age; SD) and </a:t>
            </a:r>
            <a:r>
              <a:rPr lang="en-US" alt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birthweight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(standardized to gestational age at birth; SD) or small for gestational age (defined as &lt;10</a:t>
            </a:r>
            <a:r>
              <a:rPr lang="en-US" altLang="en-US" sz="11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percentile of gestational age specific birth weight) as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age at birth and gestational weight gain.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1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11th or 12th week </a:t>
            </a:r>
            <a:r>
              <a:rPr lang="nl-N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nl-N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SGA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6015" y="1063769"/>
            <a:ext cx="3240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252696"/>
              </p:ext>
            </p:extLst>
          </p:nvPr>
        </p:nvGraphicFramePr>
        <p:xfrm>
          <a:off x="539552" y="1340768"/>
          <a:ext cx="3312368" cy="2160238"/>
        </p:xfrm>
        <a:graphic>
          <a:graphicData uri="http://schemas.openxmlformats.org/drawingml/2006/table">
            <a:tbl>
              <a:tblPr firstRow="1" firstCol="1" bandRow="1"/>
              <a:tblGrid>
                <a:gridCol w="920102"/>
                <a:gridCol w="644072"/>
                <a:gridCol w="828092"/>
                <a:gridCol w="920102"/>
              </a:tblGrid>
              <a:tr h="3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sz="1200" b="1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cut-off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OR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(95%CI)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(0.73-5.92)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0.17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2.77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(1.27-6.02)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(1.26-5.28)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&gt;85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(0.99-1.20)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(0.04-2.96)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0.53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(0.05-5.24)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0.58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891469"/>
              </p:ext>
            </p:extLst>
          </p:nvPr>
        </p:nvGraphicFramePr>
        <p:xfrm>
          <a:off x="4644008" y="1340768"/>
          <a:ext cx="3312368" cy="2160238"/>
        </p:xfrm>
        <a:graphic>
          <a:graphicData uri="http://schemas.openxmlformats.org/drawingml/2006/table">
            <a:tbl>
              <a:tblPr firstRow="1" firstCol="1" bandRow="1"/>
              <a:tblGrid>
                <a:gridCol w="920102"/>
                <a:gridCol w="644072"/>
                <a:gridCol w="828092"/>
                <a:gridCol w="920102"/>
              </a:tblGrid>
              <a:tr h="367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en-US" sz="1200" b="1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cut-off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OR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(95%CI)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P-</a:t>
                      </a: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value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2.39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(0.70-8.07)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0.16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(0.39-3.80)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&lt;15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(0.47-2.86)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&gt;85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(0.35-2.04)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en-US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(0.45-2.93)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8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&gt;95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1.88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(0.59-5.93)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0.28</a:t>
                      </a:r>
                      <a:endParaRPr lang="en-US" sz="1200" b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8"/>
          <p:cNvSpPr txBox="1"/>
          <p:nvPr/>
        </p:nvSpPr>
        <p:spPr>
          <a:xfrm>
            <a:off x="539552" y="1052736"/>
            <a:ext cx="3240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Amongst</a:t>
            </a:r>
            <a:r>
              <a:rPr lang="nl-NL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male </a:t>
            </a:r>
            <a:r>
              <a:rPr lang="nl-NL" sz="1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fetuses</a:t>
            </a:r>
            <a:endParaRPr lang="en-US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27"/>
          <p:cNvSpPr/>
          <p:nvPr/>
        </p:nvSpPr>
        <p:spPr>
          <a:xfrm>
            <a:off x="-27410" y="3739679"/>
            <a:ext cx="91714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shows the association between different cut-off levels for total </a:t>
            </a:r>
            <a:r>
              <a:rPr lang="en-US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(standardized to gestational age; SD) and small for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gestational age (defined as birthweight below 10</a:t>
            </a:r>
            <a:r>
              <a:rPr lang="en-US" alt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percentile for gestational age) as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odds ratio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95 percent confidence interval. Analyses were performed </a:t>
            </a:r>
            <a:r>
              <a:rPr lang="en-US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placental weight at birth, 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level,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age at birth, gestational weight gain and </a:t>
            </a:r>
            <a:r>
              <a:rPr lang="en-GB" alt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en-GB" alt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sex. </a:t>
            </a:r>
            <a:endParaRPr lang="en-US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523570"/>
              </p:ext>
            </p:extLst>
          </p:nvPr>
        </p:nvGraphicFramePr>
        <p:xfrm>
          <a:off x="1223628" y="692696"/>
          <a:ext cx="6696744" cy="2051765"/>
        </p:xfrm>
        <a:graphic>
          <a:graphicData uri="http://schemas.openxmlformats.org/drawingml/2006/table">
            <a:tbl>
              <a:tblPr firstRow="1" firstCol="1" bandRow="1"/>
              <a:tblGrid>
                <a:gridCol w="1803676"/>
                <a:gridCol w="941048"/>
                <a:gridCol w="719405"/>
                <a:gridCol w="754373"/>
                <a:gridCol w="1239121"/>
                <a:gridCol w="1239121"/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Week of </a:t>
                      </a:r>
                      <a:r>
                        <a:rPr lang="nl-NL" sz="1200" b="1" i="0" baseline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hCG</a:t>
                      </a:r>
                      <a:r>
                        <a:rPr lang="nl-NL" sz="1200" b="1" i="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1200" b="1" i="0" baseline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measurement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1" i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Fetal</a:t>
                      </a:r>
                      <a:r>
                        <a:rPr lang="nl-NL" sz="1200" b="1" i="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1200" b="1" i="0" baseline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sex</a:t>
                      </a:r>
                      <a:endParaRPr lang="en-US" sz="1200" b="1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1" i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Beta</a:t>
                      </a:r>
                      <a:endParaRPr lang="en-US" sz="1200" b="1" i="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b="1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±SE</a:t>
                      </a:r>
                      <a:endParaRPr lang="en-US" sz="1200" b="1" i="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P-value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95%</a:t>
                      </a:r>
                      <a:r>
                        <a:rPr lang="en-US" sz="1200" b="1" i="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Confidence interval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87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nl-NL" sz="12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weeks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male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(-0.000, 0.003)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kumimoji="0" lang="en-US" sz="12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and 12</a:t>
                      </a:r>
                      <a:r>
                        <a:rPr kumimoji="0" lang="en-US" sz="12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week only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0.003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±0.002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0.19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(-0.002, 0.007)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22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nl-NL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weeks</a:t>
                      </a:r>
                      <a:endParaRPr lang="en-US" sz="1200" b="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0.002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0.001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0.0075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(0.001, 0.004)</a:t>
                      </a:r>
                      <a:endParaRPr lang="en-US" sz="1200" b="0" i="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344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b="0" i="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and 12</a:t>
                      </a:r>
                      <a:r>
                        <a:rPr lang="en-US" sz="1200" b="0" i="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week only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i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200" b="0" i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±0.002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(0.002, 0.010)</a:t>
                      </a:r>
                      <a:endParaRPr lang="en-US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</a:t>
            </a:r>
            <a:r>
              <a:rPr lang="nl-NL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nl-N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maternal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throughout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gestation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stratified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</a:t>
            </a:r>
            <a:r>
              <a:rPr lang="nl-N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924944"/>
            <a:ext cx="9144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shows the repeated measurement model for the association of total </a:t>
            </a:r>
            <a:r>
              <a:rPr lang="en-US" altLang="en-US" sz="11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hCG</a:t>
            </a:r>
            <a:r>
              <a:rPr lang="en-US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(SD), fetal weight (measured twice during pregnancy) and birthweight, as </a:t>
            </a:r>
            <a:r>
              <a:rPr lang="en-US" alt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predicted mean with 95 percent confidence interval. Analyses were performed </a:t>
            </a:r>
            <a:r>
              <a:rPr lang="en-US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exclusion of </a:t>
            </a:r>
            <a:r>
              <a:rPr lang="en-GB" alt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with IVF treatment (</a:t>
            </a:r>
            <a:r>
              <a:rPr lang="en-GB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N=38), </a:t>
            </a:r>
            <a:r>
              <a:rPr lang="en-GB" alt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twin pregnancy (</a:t>
            </a:r>
            <a:r>
              <a:rPr lang="en-GB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N=90) and </a:t>
            </a:r>
            <a:r>
              <a:rPr lang="en-GB" altLang="en-US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adjusted for maternal age, smoking, BMI, parity, education level, </a:t>
            </a:r>
            <a:r>
              <a:rPr lang="en-GB" alt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ethnicity, gestational weight gain and placental weight at birth.</a:t>
            </a:r>
            <a:endParaRPr lang="en-US" altLang="en-US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3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2166</Words>
  <Application>Microsoft Office PowerPoint</Application>
  <PresentationFormat>On-screen Show (4:3)</PresentationFormat>
  <Paragraphs>377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Erasmus 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 Barjaktarovic</dc:creator>
  <cp:lastModifiedBy>M. Barjaktarovic</cp:lastModifiedBy>
  <cp:revision>18</cp:revision>
  <dcterms:created xsi:type="dcterms:W3CDTF">2016-02-05T13:55:21Z</dcterms:created>
  <dcterms:modified xsi:type="dcterms:W3CDTF">2016-09-14T12:30:05Z</dcterms:modified>
</cp:coreProperties>
</file>