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58" r:id="rId6"/>
    <p:sldId id="259" r:id="rId7"/>
    <p:sldId id="260" r:id="rId8"/>
    <p:sldId id="261" r:id="rId9"/>
    <p:sldId id="257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EA90BE-EA5C-D2F4-D48A-F0CB29419F4E}" name="Maria Mannila" initials="MM" userId="S::maria.mannila@ki.se::f4a396c2-d797-4ecc-9ca3-c4a5df691d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7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625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26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682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716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24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651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793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974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480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58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947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4FD80-E1C3-454A-9257-07B216F92431}" type="datetimeFigureOut">
              <a:rPr lang="sv-SE" smtClean="0"/>
              <a:t>2023-08-30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19305-6906-4BD6-A0CA-59D90F72C9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18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unnar.Engstrom@med.lu.s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part1.ECA95583.B4C7C492@medsci.uu.s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981" y="508958"/>
            <a:ext cx="10895162" cy="5943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 smtClean="0"/>
              <a:t>Online resources: </a:t>
            </a:r>
          </a:p>
          <a:p>
            <a:pPr marL="0" indent="0">
              <a:buNone/>
            </a:pPr>
            <a:r>
              <a:rPr lang="en-US" sz="5600" dirty="0" smtClean="0"/>
              <a:t>Pulmonary </a:t>
            </a:r>
            <a:r>
              <a:rPr lang="en-US" sz="5600" dirty="0"/>
              <a:t>function and atherosclerosis in the general population: Causal associations and clinical </a:t>
            </a:r>
            <a:r>
              <a:rPr lang="en-US" sz="5600" dirty="0" smtClean="0"/>
              <a:t>implications.  European Journal of Epidemiology</a:t>
            </a:r>
            <a:endParaRPr lang="en-US" sz="5600" dirty="0"/>
          </a:p>
          <a:p>
            <a:pPr marL="0" indent="0">
              <a:buNone/>
            </a:pPr>
            <a:r>
              <a:rPr lang="sv-SE" sz="5600" dirty="0" err="1" smtClean="0"/>
              <a:t>Authors</a:t>
            </a:r>
            <a:r>
              <a:rPr lang="sv-SE" sz="5600" dirty="0" smtClean="0"/>
              <a:t> </a:t>
            </a:r>
            <a:endParaRPr lang="sv-SE" sz="5600" dirty="0"/>
          </a:p>
          <a:p>
            <a:r>
              <a:rPr lang="en-US" sz="4400" dirty="0"/>
              <a:t>Gunnar </a:t>
            </a:r>
            <a:r>
              <a:rPr lang="en-US" sz="4400" dirty="0" err="1"/>
              <a:t>Engström</a:t>
            </a:r>
            <a:r>
              <a:rPr lang="en-US" sz="4400" dirty="0"/>
              <a:t> (MD, PhD)</a:t>
            </a:r>
            <a:r>
              <a:rPr lang="en-US" sz="4400" baseline="30000" dirty="0"/>
              <a:t>a</a:t>
            </a:r>
            <a:r>
              <a:rPr lang="en-US" sz="4400" dirty="0"/>
              <a:t>, Erik </a:t>
            </a:r>
            <a:r>
              <a:rPr lang="en-US" sz="4400" dirty="0" err="1"/>
              <a:t>Lampa</a:t>
            </a:r>
            <a:r>
              <a:rPr lang="en-US" sz="4400" dirty="0"/>
              <a:t> (PhD)</a:t>
            </a:r>
            <a:r>
              <a:rPr lang="en-US" sz="4400" baseline="30000" dirty="0"/>
              <a:t>b</a:t>
            </a:r>
            <a:r>
              <a:rPr lang="en-US" sz="4400" dirty="0"/>
              <a:t>, Koen </a:t>
            </a:r>
            <a:r>
              <a:rPr lang="en-US" sz="4400" dirty="0" err="1"/>
              <a:t>Dekkers</a:t>
            </a:r>
            <a:r>
              <a:rPr lang="en-US" sz="4400" dirty="0"/>
              <a:t> (MSc)</a:t>
            </a:r>
            <a:r>
              <a:rPr lang="en-US" sz="4400" baseline="30000" dirty="0"/>
              <a:t>c</a:t>
            </a:r>
            <a:r>
              <a:rPr lang="en-US" sz="4400" dirty="0"/>
              <a:t>, Yi-Ting Lin (MD, PhD)</a:t>
            </a:r>
            <a:r>
              <a:rPr lang="en-US" sz="4400" baseline="30000" dirty="0"/>
              <a:t>b, d, e</a:t>
            </a:r>
            <a:r>
              <a:rPr lang="en-US" sz="4400" dirty="0"/>
              <a:t>, Kristin </a:t>
            </a:r>
            <a:r>
              <a:rPr lang="en-US" sz="4400" dirty="0" err="1"/>
              <a:t>Ahlm</a:t>
            </a:r>
            <a:r>
              <a:rPr lang="en-US" sz="4400" dirty="0"/>
              <a:t> (PhD)</a:t>
            </a:r>
            <a:r>
              <a:rPr lang="en-US" sz="4400" baseline="30000" dirty="0"/>
              <a:t>f</a:t>
            </a:r>
            <a:r>
              <a:rPr lang="en-US" sz="4400" dirty="0"/>
              <a:t>, </a:t>
            </a:r>
            <a:r>
              <a:rPr lang="en-US" sz="4400" dirty="0" err="1"/>
              <a:t>Håkan</a:t>
            </a:r>
            <a:r>
              <a:rPr lang="en-US" sz="4400" dirty="0"/>
              <a:t> </a:t>
            </a:r>
            <a:r>
              <a:rPr lang="en-US" sz="4400" dirty="0" err="1"/>
              <a:t>Ahlström</a:t>
            </a:r>
            <a:r>
              <a:rPr lang="en-US" sz="4400" dirty="0"/>
              <a:t> (MD, PhD)</a:t>
            </a:r>
            <a:r>
              <a:rPr lang="en-US" sz="4400" baseline="30000" dirty="0"/>
              <a:t>g, h, </a:t>
            </a:r>
            <a:r>
              <a:rPr lang="en-US" sz="4400" baseline="30000" dirty="0" err="1"/>
              <a:t>i</a:t>
            </a:r>
            <a:r>
              <a:rPr lang="en-US" sz="4400" dirty="0"/>
              <a:t>, </a:t>
            </a:r>
            <a:r>
              <a:rPr lang="en-US" sz="4400" dirty="0" err="1"/>
              <a:t>Joakim</a:t>
            </a:r>
            <a:r>
              <a:rPr lang="en-US" sz="4400" dirty="0"/>
              <a:t> </a:t>
            </a:r>
            <a:r>
              <a:rPr lang="en-US" sz="4400" dirty="0" err="1"/>
              <a:t>Alfredsson</a:t>
            </a:r>
            <a:r>
              <a:rPr lang="en-US" sz="4400" dirty="0"/>
              <a:t> (MD, PhD)</a:t>
            </a:r>
            <a:r>
              <a:rPr lang="en-US" sz="4400" baseline="30000" dirty="0"/>
              <a:t>j</a:t>
            </a:r>
            <a:r>
              <a:rPr lang="en-US" sz="4400" dirty="0"/>
              <a:t>, </a:t>
            </a:r>
            <a:r>
              <a:rPr lang="en-US" sz="4400" dirty="0" err="1"/>
              <a:t>Göran</a:t>
            </a:r>
            <a:r>
              <a:rPr lang="en-US" sz="4400" dirty="0"/>
              <a:t> </a:t>
            </a:r>
            <a:r>
              <a:rPr lang="en-US" sz="4400" dirty="0" err="1" smtClean="0"/>
              <a:t>Bergström</a:t>
            </a:r>
            <a:r>
              <a:rPr lang="en-US" sz="4400" dirty="0" smtClean="0"/>
              <a:t> </a:t>
            </a:r>
            <a:r>
              <a:rPr lang="en-US" sz="4400" dirty="0"/>
              <a:t>(MD, PhD)</a:t>
            </a:r>
            <a:r>
              <a:rPr lang="en-US" sz="4400" baseline="30000" dirty="0"/>
              <a:t>k, l</a:t>
            </a:r>
            <a:r>
              <a:rPr lang="en-US" sz="4400" dirty="0"/>
              <a:t>, Anders </a:t>
            </a:r>
            <a:r>
              <a:rPr lang="en-US" sz="4400" dirty="0" err="1"/>
              <a:t>Blomberg</a:t>
            </a:r>
            <a:r>
              <a:rPr lang="en-US" sz="4400" dirty="0"/>
              <a:t> (MD, PhD)</a:t>
            </a:r>
            <a:r>
              <a:rPr lang="en-US" sz="4400" baseline="30000" dirty="0"/>
              <a:t>f</a:t>
            </a:r>
            <a:r>
              <a:rPr lang="en-US" sz="4400" dirty="0"/>
              <a:t>, John </a:t>
            </a:r>
            <a:r>
              <a:rPr lang="en-US" sz="4400" dirty="0" err="1"/>
              <a:t>Brandberg</a:t>
            </a:r>
            <a:r>
              <a:rPr lang="en-US" sz="4400" dirty="0"/>
              <a:t> (MD, PhD)</a:t>
            </a:r>
            <a:r>
              <a:rPr lang="en-US" sz="4400" baseline="30000" dirty="0"/>
              <a:t>m, n</a:t>
            </a:r>
            <a:r>
              <a:rPr lang="en-US" sz="4400" dirty="0"/>
              <a:t>, Kenneth </a:t>
            </a:r>
            <a:r>
              <a:rPr lang="en-US" sz="4400" dirty="0" err="1"/>
              <a:t>Caidahl</a:t>
            </a:r>
            <a:r>
              <a:rPr lang="en-US" sz="4400" dirty="0"/>
              <a:t> (MD, PhD)</a:t>
            </a:r>
            <a:r>
              <a:rPr lang="en-US" sz="4400" baseline="30000" dirty="0"/>
              <a:t>o, p</a:t>
            </a:r>
            <a:r>
              <a:rPr lang="en-US" sz="4400" dirty="0"/>
              <a:t>, Kerstin </a:t>
            </a:r>
            <a:r>
              <a:rPr lang="en-US" sz="4400" dirty="0" err="1"/>
              <a:t>Cederlund</a:t>
            </a:r>
            <a:r>
              <a:rPr lang="en-US" sz="4400" dirty="0"/>
              <a:t> (MD, PhD)</a:t>
            </a:r>
            <a:r>
              <a:rPr lang="en-US" sz="4400" baseline="30000" dirty="0"/>
              <a:t>q</a:t>
            </a:r>
            <a:r>
              <a:rPr lang="en-US" sz="4400" dirty="0"/>
              <a:t>, </a:t>
            </a:r>
            <a:r>
              <a:rPr lang="en-US" sz="4400" dirty="0" err="1"/>
              <a:t>Olov</a:t>
            </a:r>
            <a:r>
              <a:rPr lang="en-US" sz="4400" dirty="0"/>
              <a:t> </a:t>
            </a:r>
            <a:r>
              <a:rPr lang="en-US" sz="4400" dirty="0" err="1"/>
              <a:t>Duvernoy</a:t>
            </a:r>
            <a:r>
              <a:rPr lang="en-US" sz="4400" dirty="0"/>
              <a:t> (MD, PhD)</a:t>
            </a:r>
            <a:r>
              <a:rPr lang="en-US" sz="4400" baseline="30000" dirty="0"/>
              <a:t>g</a:t>
            </a:r>
            <a:r>
              <a:rPr lang="en-US" sz="4400" dirty="0"/>
              <a:t>, Jan E. </a:t>
            </a:r>
            <a:r>
              <a:rPr lang="en-US" sz="4400" dirty="0" err="1"/>
              <a:t>Engvall</a:t>
            </a:r>
            <a:r>
              <a:rPr lang="en-US" sz="4400" dirty="0"/>
              <a:t> (MD, PhD)</a:t>
            </a:r>
            <a:r>
              <a:rPr lang="en-US" sz="4400" baseline="30000" dirty="0"/>
              <a:t>r, s</a:t>
            </a:r>
            <a:r>
              <a:rPr lang="en-US" sz="4400" dirty="0"/>
              <a:t>, Maria J Eriksson (MD, PhD)</a:t>
            </a:r>
            <a:r>
              <a:rPr lang="en-US" sz="4400" baseline="30000" dirty="0"/>
              <a:t>o, t</a:t>
            </a:r>
            <a:r>
              <a:rPr lang="en-US" sz="4400" dirty="0"/>
              <a:t>, </a:t>
            </a:r>
            <a:r>
              <a:rPr lang="en-US" sz="4400" dirty="0" err="1"/>
              <a:t>Tove</a:t>
            </a:r>
            <a:r>
              <a:rPr lang="en-US" sz="4400" dirty="0"/>
              <a:t> Fall (PhD)</a:t>
            </a:r>
            <a:r>
              <a:rPr lang="en-US" sz="4400" baseline="30000" dirty="0"/>
              <a:t>c</a:t>
            </a:r>
            <a:r>
              <a:rPr lang="en-US" sz="4400" dirty="0"/>
              <a:t>, </a:t>
            </a:r>
            <a:r>
              <a:rPr lang="en-US" sz="4400" dirty="0" err="1"/>
              <a:t>Bruna</a:t>
            </a:r>
            <a:r>
              <a:rPr lang="en-US" sz="4400" dirty="0"/>
              <a:t> </a:t>
            </a:r>
            <a:r>
              <a:rPr lang="en-US" sz="4400" dirty="0" err="1"/>
              <a:t>Gigante</a:t>
            </a:r>
            <a:r>
              <a:rPr lang="en-US" sz="4400" dirty="0"/>
              <a:t> (MD, PhD)</a:t>
            </a:r>
            <a:r>
              <a:rPr lang="en-US" sz="4400" baseline="30000" dirty="0"/>
              <a:t>u, v</a:t>
            </a:r>
            <a:r>
              <a:rPr lang="en-US" sz="4400" dirty="0"/>
              <a:t>, Anders </a:t>
            </a:r>
            <a:r>
              <a:rPr lang="en-US" sz="4400" dirty="0" err="1"/>
              <a:t>Gummesson</a:t>
            </a:r>
            <a:r>
              <a:rPr lang="en-US" sz="4400" dirty="0"/>
              <a:t> (MD, PhD)</a:t>
            </a:r>
            <a:r>
              <a:rPr lang="en-US" sz="4400" baseline="30000" dirty="0"/>
              <a:t>k, w</a:t>
            </a:r>
            <a:r>
              <a:rPr lang="en-US" sz="4400" dirty="0"/>
              <a:t>, Emil </a:t>
            </a:r>
            <a:r>
              <a:rPr lang="en-US" sz="4400" dirty="0" err="1"/>
              <a:t>Hagström</a:t>
            </a:r>
            <a:r>
              <a:rPr lang="en-US" sz="4400" dirty="0"/>
              <a:t> (MD, PhD)</a:t>
            </a:r>
            <a:r>
              <a:rPr lang="en-US" sz="4400" baseline="30000" dirty="0"/>
              <a:t>x, y</a:t>
            </a:r>
            <a:r>
              <a:rPr lang="en-US" sz="4400" dirty="0"/>
              <a:t>, Viktor </a:t>
            </a:r>
            <a:r>
              <a:rPr lang="en-US" sz="4400" dirty="0" err="1"/>
              <a:t>Hamrefors</a:t>
            </a:r>
            <a:r>
              <a:rPr lang="en-US" sz="4400" dirty="0"/>
              <a:t> (MD, PhD)</a:t>
            </a:r>
            <a:r>
              <a:rPr lang="en-US" sz="4400" baseline="30000" dirty="0"/>
              <a:t>a, z</a:t>
            </a:r>
            <a:r>
              <a:rPr lang="en-US" sz="4400" dirty="0"/>
              <a:t>, Jan </a:t>
            </a:r>
            <a:r>
              <a:rPr lang="en-US" sz="4400" dirty="0" err="1"/>
              <a:t>Hedner</a:t>
            </a:r>
            <a:r>
              <a:rPr lang="en-US" sz="4400" dirty="0"/>
              <a:t> (MD, PhD)</a:t>
            </a:r>
            <a:r>
              <a:rPr lang="en-US" sz="4400" baseline="30000" dirty="0"/>
              <a:t>aa, ab</a:t>
            </a:r>
            <a:r>
              <a:rPr lang="en-US" sz="4400" dirty="0"/>
              <a:t>, Magnus </a:t>
            </a:r>
            <a:r>
              <a:rPr lang="en-US" sz="4400" dirty="0" err="1"/>
              <a:t>Janzon</a:t>
            </a:r>
            <a:r>
              <a:rPr lang="en-US" sz="4400" dirty="0"/>
              <a:t> (MD, PhD)</a:t>
            </a:r>
            <a:r>
              <a:rPr lang="en-US" sz="4400" baseline="30000" dirty="0"/>
              <a:t>ac</a:t>
            </a:r>
            <a:r>
              <a:rPr lang="en-US" sz="4400" dirty="0"/>
              <a:t>, Tomas </a:t>
            </a:r>
            <a:r>
              <a:rPr lang="en-US" sz="4400" dirty="0" err="1"/>
              <a:t>Jernberg</a:t>
            </a:r>
            <a:r>
              <a:rPr lang="en-US" sz="4400" dirty="0"/>
              <a:t> (MD, PhD)</a:t>
            </a:r>
            <a:r>
              <a:rPr lang="en-US" sz="4400" baseline="30000" dirty="0"/>
              <a:t>ad</a:t>
            </a:r>
            <a:r>
              <a:rPr lang="en-US" sz="4400" dirty="0"/>
              <a:t>, Linda Johnson (PhD)</a:t>
            </a:r>
            <a:r>
              <a:rPr lang="en-US" sz="4400" baseline="30000" dirty="0"/>
              <a:t>a</a:t>
            </a:r>
            <a:r>
              <a:rPr lang="en-US" sz="4400" dirty="0"/>
              <a:t>, Lars Lind (MD, PhD)</a:t>
            </a:r>
            <a:r>
              <a:rPr lang="en-US" sz="4400" baseline="30000" dirty="0"/>
              <a:t>ae</a:t>
            </a:r>
            <a:r>
              <a:rPr lang="en-US" sz="4400" dirty="0"/>
              <a:t>, Eva Lindberg (MD, PhD)</a:t>
            </a:r>
            <a:r>
              <a:rPr lang="en-US" sz="4400" baseline="30000" dirty="0" err="1"/>
              <a:t>af</a:t>
            </a:r>
            <a:r>
              <a:rPr lang="en-US" sz="4400" dirty="0"/>
              <a:t>, Maria </a:t>
            </a:r>
            <a:r>
              <a:rPr lang="en-US" sz="4400" dirty="0" err="1"/>
              <a:t>Mannila</a:t>
            </a:r>
            <a:r>
              <a:rPr lang="en-US" sz="4400" dirty="0"/>
              <a:t> (MD, PhD)</a:t>
            </a:r>
            <a:r>
              <a:rPr lang="en-US" sz="4400" baseline="30000" dirty="0"/>
              <a:t>ag</a:t>
            </a:r>
            <a:r>
              <a:rPr lang="en-US" sz="4400" dirty="0"/>
              <a:t>, Ulf Nilsson (MD, PhD)</a:t>
            </a:r>
            <a:r>
              <a:rPr lang="en-US" sz="4400" baseline="30000" dirty="0"/>
              <a:t>f</a:t>
            </a:r>
            <a:r>
              <a:rPr lang="en-US" sz="4400" dirty="0"/>
              <a:t>, Anders </a:t>
            </a:r>
            <a:r>
              <a:rPr lang="en-US" sz="4400" dirty="0" err="1"/>
              <a:t>Persson</a:t>
            </a:r>
            <a:r>
              <a:rPr lang="en-US" sz="4400" dirty="0"/>
              <a:t> (MD, PhD)</a:t>
            </a:r>
            <a:r>
              <a:rPr lang="en-US" sz="4400" baseline="30000" dirty="0"/>
              <a:t>r, ah, </a:t>
            </a:r>
            <a:r>
              <a:rPr lang="en-US" sz="4400" baseline="30000" dirty="0" err="1"/>
              <a:t>ai</a:t>
            </a:r>
            <a:r>
              <a:rPr lang="en-US" sz="4400" dirty="0"/>
              <a:t>, Hans Lennart </a:t>
            </a:r>
            <a:r>
              <a:rPr lang="en-US" sz="4400" dirty="0" err="1"/>
              <a:t>Persson</a:t>
            </a:r>
            <a:r>
              <a:rPr lang="en-US" sz="4400" dirty="0"/>
              <a:t> (MD, PhD)</a:t>
            </a:r>
            <a:r>
              <a:rPr lang="en-US" sz="4400" baseline="30000" dirty="0" err="1"/>
              <a:t>aj</a:t>
            </a:r>
            <a:r>
              <a:rPr lang="en-US" sz="4400" dirty="0"/>
              <a:t>, </a:t>
            </a:r>
            <a:r>
              <a:rPr lang="en-US" sz="4400" dirty="0" err="1"/>
              <a:t>Margaretha</a:t>
            </a:r>
            <a:r>
              <a:rPr lang="en-US" sz="4400" dirty="0"/>
              <a:t> </a:t>
            </a:r>
            <a:r>
              <a:rPr lang="en-US" sz="4400" dirty="0" err="1"/>
              <a:t>Persson</a:t>
            </a:r>
            <a:r>
              <a:rPr lang="en-US" sz="4400" dirty="0"/>
              <a:t> (MPH, PhD)</a:t>
            </a:r>
            <a:r>
              <a:rPr lang="en-US" sz="4400" baseline="30000" dirty="0"/>
              <a:t>a, </a:t>
            </a:r>
            <a:r>
              <a:rPr lang="en-US" sz="4400" baseline="30000" dirty="0" err="1"/>
              <a:t>ak</a:t>
            </a:r>
            <a:r>
              <a:rPr lang="en-US" sz="4400" dirty="0"/>
              <a:t>, Anna </a:t>
            </a:r>
            <a:r>
              <a:rPr lang="en-US" sz="4400" dirty="0" err="1"/>
              <a:t>Ramnemark</a:t>
            </a:r>
            <a:r>
              <a:rPr lang="en-US" sz="4400" dirty="0"/>
              <a:t> (MD, PhD)</a:t>
            </a:r>
            <a:r>
              <a:rPr lang="en-US" sz="4400" baseline="30000" dirty="0"/>
              <a:t>al</a:t>
            </a:r>
            <a:r>
              <a:rPr lang="en-US" sz="4400" dirty="0"/>
              <a:t>, Annika </a:t>
            </a:r>
            <a:r>
              <a:rPr lang="en-US" sz="4400" dirty="0" err="1"/>
              <a:t>Rosengren</a:t>
            </a:r>
            <a:r>
              <a:rPr lang="en-US" sz="4400" dirty="0"/>
              <a:t> (MD, PhD)</a:t>
            </a:r>
            <a:r>
              <a:rPr lang="en-US" sz="4400" baseline="30000" dirty="0"/>
              <a:t>k, am</a:t>
            </a:r>
            <a:r>
              <a:rPr lang="en-US" sz="4400" dirty="0"/>
              <a:t>, Caroline Schmidt (MD, PhD)</a:t>
            </a:r>
            <a:r>
              <a:rPr lang="en-US" sz="4400" baseline="30000" dirty="0"/>
              <a:t>k</a:t>
            </a:r>
            <a:r>
              <a:rPr lang="en-US" sz="4400" dirty="0"/>
              <a:t>, Linn </a:t>
            </a:r>
            <a:r>
              <a:rPr lang="en-US" sz="4400" dirty="0" err="1"/>
              <a:t>Skoglund</a:t>
            </a:r>
            <a:r>
              <a:rPr lang="en-US" sz="4400" dirty="0"/>
              <a:t> Larsson (MD)</a:t>
            </a:r>
            <a:r>
              <a:rPr lang="en-US" sz="4400" baseline="30000" dirty="0"/>
              <a:t>an</a:t>
            </a:r>
            <a:r>
              <a:rPr lang="en-US" sz="4400" dirty="0"/>
              <a:t>, C. Magnus </a:t>
            </a:r>
            <a:r>
              <a:rPr lang="en-US" sz="4400" dirty="0" err="1"/>
              <a:t>Sköld</a:t>
            </a:r>
            <a:r>
              <a:rPr lang="en-US" sz="4400" dirty="0"/>
              <a:t> (MD, PhD)</a:t>
            </a:r>
            <a:r>
              <a:rPr lang="en-US" sz="4400" baseline="30000" dirty="0" err="1"/>
              <a:t>ao</a:t>
            </a:r>
            <a:r>
              <a:rPr lang="en-US" sz="4400" baseline="30000" dirty="0"/>
              <a:t>, </a:t>
            </a:r>
            <a:r>
              <a:rPr lang="en-US" sz="4400" baseline="30000" dirty="0" err="1"/>
              <a:t>ap</a:t>
            </a:r>
            <a:r>
              <a:rPr lang="en-US" sz="4400" dirty="0"/>
              <a:t>, Eva </a:t>
            </a:r>
            <a:r>
              <a:rPr lang="en-US" sz="4400" dirty="0" err="1"/>
              <a:t>Swahn</a:t>
            </a:r>
            <a:r>
              <a:rPr lang="en-US" sz="4400" dirty="0"/>
              <a:t> (MD, PhD)</a:t>
            </a:r>
            <a:r>
              <a:rPr lang="en-US" sz="4400" baseline="30000" dirty="0"/>
              <a:t>ac</a:t>
            </a:r>
            <a:r>
              <a:rPr lang="en-US" sz="4400" dirty="0"/>
              <a:t>, Stefan </a:t>
            </a:r>
            <a:r>
              <a:rPr lang="en-US" sz="4400" dirty="0" err="1"/>
              <a:t>Söderberg</a:t>
            </a:r>
            <a:r>
              <a:rPr lang="en-US" sz="4400" dirty="0"/>
              <a:t> (MD, PhD)</a:t>
            </a:r>
            <a:r>
              <a:rPr lang="en-US" sz="4400" baseline="30000" dirty="0"/>
              <a:t>f</a:t>
            </a:r>
            <a:r>
              <a:rPr lang="en-US" sz="4400" dirty="0"/>
              <a:t>, </a:t>
            </a:r>
            <a:r>
              <a:rPr lang="en-US" sz="4400" dirty="0" err="1"/>
              <a:t>Kjell</a:t>
            </a:r>
            <a:r>
              <a:rPr lang="en-US" sz="4400" dirty="0"/>
              <a:t> </a:t>
            </a:r>
            <a:r>
              <a:rPr lang="en-US" sz="4400" dirty="0" err="1"/>
              <a:t>Torén</a:t>
            </a:r>
            <a:r>
              <a:rPr lang="en-US" sz="4400" dirty="0"/>
              <a:t> (MD, PhD)</a:t>
            </a:r>
            <a:r>
              <a:rPr lang="en-US" sz="4400" baseline="30000" dirty="0" err="1"/>
              <a:t>aq</a:t>
            </a:r>
            <a:r>
              <a:rPr lang="en-US" sz="4400" baseline="30000" dirty="0"/>
              <a:t>, </a:t>
            </a:r>
            <a:r>
              <a:rPr lang="en-US" sz="4400" baseline="30000" dirty="0" err="1"/>
              <a:t>ar</a:t>
            </a:r>
            <a:r>
              <a:rPr lang="en-US" sz="4400" dirty="0"/>
              <a:t>, Anders </a:t>
            </a:r>
            <a:r>
              <a:rPr lang="en-US" sz="4400" dirty="0" err="1"/>
              <a:t>Waldenström</a:t>
            </a:r>
            <a:r>
              <a:rPr lang="en-US" sz="4400" dirty="0"/>
              <a:t> (MD, PhD)</a:t>
            </a:r>
            <a:r>
              <a:rPr lang="en-US" sz="4400" baseline="30000" dirty="0"/>
              <a:t>f</a:t>
            </a:r>
            <a:r>
              <a:rPr lang="en-US" sz="4400" dirty="0"/>
              <a:t>, Per </a:t>
            </a:r>
            <a:r>
              <a:rPr lang="en-US" sz="4400" dirty="0" err="1"/>
              <a:t>Wollmer</a:t>
            </a:r>
            <a:r>
              <a:rPr lang="en-US" sz="4400" dirty="0"/>
              <a:t> (MD, PhD)</a:t>
            </a:r>
            <a:r>
              <a:rPr lang="en-US" sz="4400" baseline="30000" dirty="0"/>
              <a:t>as</a:t>
            </a:r>
            <a:r>
              <a:rPr lang="en-US" sz="4400" dirty="0"/>
              <a:t>, </a:t>
            </a:r>
            <a:r>
              <a:rPr lang="en-US" sz="4400" dirty="0" err="1"/>
              <a:t>Suneela</a:t>
            </a:r>
            <a:r>
              <a:rPr lang="en-US" sz="4400" dirty="0"/>
              <a:t> </a:t>
            </a:r>
            <a:r>
              <a:rPr lang="en-US" sz="4400" dirty="0" err="1"/>
              <a:t>Zaigham</a:t>
            </a:r>
            <a:r>
              <a:rPr lang="en-US" sz="4400" dirty="0"/>
              <a:t> (MBSS, PhD)</a:t>
            </a:r>
            <a:r>
              <a:rPr lang="en-US" sz="4400" baseline="30000" dirty="0"/>
              <a:t>a, b</a:t>
            </a:r>
            <a:r>
              <a:rPr lang="en-US" sz="4400" dirty="0"/>
              <a:t>, Carl Johan </a:t>
            </a:r>
            <a:r>
              <a:rPr lang="en-US" sz="4400" dirty="0" err="1"/>
              <a:t>Östgren</a:t>
            </a:r>
            <a:r>
              <a:rPr lang="en-US" sz="4400" dirty="0"/>
              <a:t> (MD, PhD)</a:t>
            </a:r>
            <a:r>
              <a:rPr lang="en-US" sz="4400" baseline="30000" dirty="0"/>
              <a:t>r, at</a:t>
            </a:r>
            <a:r>
              <a:rPr lang="en-US" sz="4400" dirty="0"/>
              <a:t>, Johan </a:t>
            </a:r>
            <a:r>
              <a:rPr lang="en-US" sz="4400" dirty="0" err="1"/>
              <a:t>Sundström</a:t>
            </a:r>
            <a:r>
              <a:rPr lang="en-US" sz="4400" dirty="0"/>
              <a:t> (MD, PhD)</a:t>
            </a:r>
            <a:r>
              <a:rPr lang="en-US" sz="4400" baseline="30000" dirty="0"/>
              <a:t>b, au</a:t>
            </a:r>
            <a:endParaRPr lang="sv-SE" sz="4400" dirty="0"/>
          </a:p>
          <a:p>
            <a:r>
              <a:rPr lang="en-GB" sz="4400" baseline="30000" dirty="0" err="1"/>
              <a:t>a</a:t>
            </a:r>
            <a:r>
              <a:rPr lang="en-GB" sz="4400" dirty="0" err="1"/>
              <a:t>Department</a:t>
            </a:r>
            <a:r>
              <a:rPr lang="en-GB" sz="4400" dirty="0"/>
              <a:t> of Clinical Sciences in Malmö, Lund University, Lund,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b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Medical Sciences, Uppsala University, Uppsala,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c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Medical Sciences, Molecular Epidemiology and Science for Life Laboratory, Uppsala University, Uppsala,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d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Neurobiology, Care Sciences and Society, </a:t>
            </a:r>
            <a:r>
              <a:rPr lang="en-GB" sz="4400" dirty="0" err="1"/>
              <a:t>Karolinska</a:t>
            </a:r>
            <a:r>
              <a:rPr lang="en-GB" sz="4400" dirty="0"/>
              <a:t> Institute, Huddinge,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e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Family Medicine, Kaohsiung Medical University, Kaohsiung City, </a:t>
            </a:r>
            <a:r>
              <a:rPr lang="en-GB" sz="4400" dirty="0" smtClean="0"/>
              <a:t>Taiwan;  </a:t>
            </a:r>
            <a:r>
              <a:rPr lang="en-GB" sz="4400" baseline="30000" dirty="0" err="1" smtClean="0"/>
              <a:t>f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Public Health and Clinical Medicine, Section of Medicine, </a:t>
            </a:r>
            <a:r>
              <a:rPr lang="en-GB" sz="4400" dirty="0" err="1"/>
              <a:t>Umeå</a:t>
            </a:r>
            <a:r>
              <a:rPr lang="en-GB" sz="4400" dirty="0"/>
              <a:t> University, </a:t>
            </a:r>
            <a:r>
              <a:rPr lang="en-GB" sz="4400" dirty="0" err="1"/>
              <a:t>Umeå</a:t>
            </a:r>
            <a:r>
              <a:rPr lang="en-GB" sz="4400" dirty="0"/>
              <a:t>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g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Surgical Sciences, Section of Radiology, Uppsala University, Uppsala,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h</a:t>
            </a:r>
            <a:r>
              <a:rPr lang="en-GB" sz="4400" dirty="0" err="1" smtClean="0"/>
              <a:t>BFC</a:t>
            </a:r>
            <a:r>
              <a:rPr lang="en-GB" sz="4400" dirty="0"/>
              <a:t>, Uppsala University Hospital, Uppsala, Sweden</a:t>
            </a:r>
            <a:br>
              <a:rPr lang="en-GB" sz="4400" dirty="0"/>
            </a:br>
            <a:r>
              <a:rPr lang="en-GB" sz="4400" baseline="30000" dirty="0" err="1"/>
              <a:t>i</a:t>
            </a:r>
            <a:r>
              <a:rPr lang="en-GB" sz="4400" dirty="0" err="1"/>
              <a:t>Antaros</a:t>
            </a:r>
            <a:r>
              <a:rPr lang="en-GB" sz="4400" dirty="0"/>
              <a:t> Medical AB, </a:t>
            </a:r>
            <a:r>
              <a:rPr lang="en-GB" sz="4400" dirty="0" err="1"/>
              <a:t>Mölndal</a:t>
            </a:r>
            <a:r>
              <a:rPr lang="en-GB" sz="4400" dirty="0"/>
              <a:t>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j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Cardiology, and Department of Health, Medicine and Caring Sciences, Unit of Cardiovascular Sciences, Linköping University Linköping,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k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Molecular and Clinical Medicine, Institute of Medicine, </a:t>
            </a:r>
            <a:r>
              <a:rPr lang="en-GB" sz="4400" dirty="0" err="1"/>
              <a:t>Sahlgrenska</a:t>
            </a:r>
            <a:r>
              <a:rPr lang="en-GB" sz="4400" dirty="0"/>
              <a:t> Academy, University of Gothenburg, Gothenburg, </a:t>
            </a:r>
            <a:r>
              <a:rPr lang="en-GB" sz="4400" dirty="0" smtClean="0"/>
              <a:t>Sweden;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4400" baseline="30000" dirty="0" err="1"/>
              <a:t>l</a:t>
            </a:r>
            <a:r>
              <a:rPr lang="en-GB" sz="4400" dirty="0" err="1"/>
              <a:t>Clinical</a:t>
            </a:r>
            <a:r>
              <a:rPr lang="en-GB" sz="4400" dirty="0"/>
              <a:t> Physiology, </a:t>
            </a:r>
            <a:r>
              <a:rPr lang="en-GB" sz="4400" dirty="0" err="1"/>
              <a:t>Sahlgrenska</a:t>
            </a:r>
            <a:r>
              <a:rPr lang="en-GB" sz="4400" dirty="0"/>
              <a:t> University Hospital, Gothenburg, </a:t>
            </a:r>
            <a:r>
              <a:rPr lang="en-GB" sz="4400" dirty="0" smtClean="0"/>
              <a:t>Sweden;  </a:t>
            </a:r>
            <a:r>
              <a:rPr lang="en-GB" sz="4400" baseline="30000" dirty="0" err="1" smtClean="0"/>
              <a:t>m</a:t>
            </a:r>
            <a:r>
              <a:rPr lang="en-GB" sz="4400" dirty="0" err="1" smtClean="0"/>
              <a:t>Region</a:t>
            </a:r>
            <a:r>
              <a:rPr lang="en-GB" sz="4400" dirty="0" smtClean="0"/>
              <a:t> </a:t>
            </a:r>
            <a:r>
              <a:rPr lang="en-GB" sz="4400" dirty="0" err="1"/>
              <a:t>Västra</a:t>
            </a:r>
            <a:r>
              <a:rPr lang="en-GB" sz="4400" dirty="0"/>
              <a:t> </a:t>
            </a:r>
            <a:r>
              <a:rPr lang="en-GB" sz="4400" dirty="0" err="1"/>
              <a:t>Götaland</a:t>
            </a:r>
            <a:r>
              <a:rPr lang="en-GB" sz="4400" dirty="0"/>
              <a:t>, </a:t>
            </a:r>
            <a:r>
              <a:rPr lang="en-GB" sz="4400" dirty="0" err="1"/>
              <a:t>Sahlgrenska</a:t>
            </a:r>
            <a:r>
              <a:rPr lang="en-GB" sz="4400" dirty="0"/>
              <a:t> University Hospital, Department of Radiology, Gothenburg, </a:t>
            </a:r>
            <a:r>
              <a:rPr lang="en-GB" sz="4400" dirty="0" smtClean="0"/>
              <a:t>Sweden;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4400" baseline="30000" dirty="0" err="1"/>
              <a:t>n</a:t>
            </a:r>
            <a:r>
              <a:rPr lang="en-GB" sz="4400" dirty="0" err="1"/>
              <a:t>Department</a:t>
            </a:r>
            <a:r>
              <a:rPr lang="en-GB" sz="4400" dirty="0"/>
              <a:t> of Radiology, Institute of Clinical Sciences, </a:t>
            </a:r>
            <a:r>
              <a:rPr lang="en-GB" sz="4400" dirty="0" err="1"/>
              <a:t>Sahlgrenska</a:t>
            </a:r>
            <a:r>
              <a:rPr lang="en-GB" sz="4400" dirty="0"/>
              <a:t> Academy, University of Gothenburg,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o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Physiology, </a:t>
            </a:r>
            <a:r>
              <a:rPr lang="en-GB" sz="4400" dirty="0" err="1"/>
              <a:t>Karolinska</a:t>
            </a:r>
            <a:r>
              <a:rPr lang="en-GB" sz="4400" dirty="0"/>
              <a:t> University Hospital, Stockholm, </a:t>
            </a:r>
            <a:r>
              <a:rPr lang="en-GB" sz="4400" dirty="0" smtClean="0"/>
              <a:t>Sweden; </a:t>
            </a:r>
            <a:r>
              <a:rPr lang="en-US" sz="4400" baseline="30000" dirty="0" err="1" smtClean="0"/>
              <a:t>p</a:t>
            </a:r>
            <a:r>
              <a:rPr lang="en-US" sz="4400" dirty="0" err="1" smtClean="0"/>
              <a:t>Department</a:t>
            </a:r>
            <a:r>
              <a:rPr lang="en-US" sz="4400" dirty="0" smtClean="0"/>
              <a:t> </a:t>
            </a:r>
            <a:r>
              <a:rPr lang="en-US" sz="4400" dirty="0"/>
              <a:t>of Clinical Physiology, </a:t>
            </a:r>
            <a:r>
              <a:rPr lang="en-US" sz="4400" dirty="0" err="1"/>
              <a:t>Sahlgrenska</a:t>
            </a:r>
            <a:r>
              <a:rPr lang="en-US" sz="4400" dirty="0"/>
              <a:t> University Hospital, and </a:t>
            </a:r>
            <a:r>
              <a:rPr lang="en-US" sz="4400" dirty="0" err="1"/>
              <a:t>Sahlgrenska</a:t>
            </a:r>
            <a:r>
              <a:rPr lang="en-US" sz="4400" dirty="0"/>
              <a:t> Academy, Gothenburg, </a:t>
            </a:r>
            <a:r>
              <a:rPr lang="en-US" sz="4400" dirty="0" smtClean="0"/>
              <a:t>Sweden; </a:t>
            </a:r>
            <a:r>
              <a:rPr lang="en-GB" sz="4400" baseline="30000" dirty="0" err="1" smtClean="0"/>
              <a:t>q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Science, Intervention and Technology, </a:t>
            </a:r>
            <a:r>
              <a:rPr lang="en-GB" sz="4400" dirty="0" err="1"/>
              <a:t>Karolinska</a:t>
            </a:r>
            <a:r>
              <a:rPr lang="en-GB" sz="4400" dirty="0"/>
              <a:t> </a:t>
            </a:r>
            <a:r>
              <a:rPr lang="en-GB" sz="4400" dirty="0" err="1"/>
              <a:t>Institutet</a:t>
            </a:r>
            <a:r>
              <a:rPr lang="en-GB" sz="4400" dirty="0"/>
              <a:t>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r</a:t>
            </a:r>
            <a:r>
              <a:rPr lang="en-GB" sz="4400" dirty="0" err="1" smtClean="0"/>
              <a:t>CMIV</a:t>
            </a:r>
            <a:r>
              <a:rPr lang="en-GB" sz="4400" dirty="0"/>
              <a:t>, Centre of Medical Image Science and Visualization, Linköping University, Linköping,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s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Physiology, and Department of Health, Medicine and Caring Sciences, Linköping University, Linköping,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t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Molecular Medicine and Surgery, </a:t>
            </a:r>
            <a:r>
              <a:rPr lang="en-GB" sz="4400" dirty="0" err="1"/>
              <a:t>Karolinska</a:t>
            </a:r>
            <a:r>
              <a:rPr lang="en-GB" sz="4400" dirty="0"/>
              <a:t> </a:t>
            </a:r>
            <a:r>
              <a:rPr lang="en-GB" sz="4400" dirty="0" err="1"/>
              <a:t>Institutet</a:t>
            </a:r>
            <a:r>
              <a:rPr lang="en-GB" sz="4400" dirty="0"/>
              <a:t>, </a:t>
            </a:r>
            <a:r>
              <a:rPr lang="en-GB" sz="4400" dirty="0" smtClean="0"/>
              <a:t>Stockholm; </a:t>
            </a:r>
            <a:r>
              <a:rPr lang="en-GB" sz="4400" baseline="30000" dirty="0" err="1" smtClean="0"/>
              <a:t>u</a:t>
            </a:r>
            <a:r>
              <a:rPr lang="en-GB" sz="4400" dirty="0" err="1" smtClean="0"/>
              <a:t>Division</a:t>
            </a:r>
            <a:r>
              <a:rPr lang="en-GB" sz="4400" dirty="0" smtClean="0"/>
              <a:t> </a:t>
            </a:r>
            <a:r>
              <a:rPr lang="en-GB" sz="4400" dirty="0"/>
              <a:t>of Cardiovascular Medicine Unit, Department of Medicine </a:t>
            </a:r>
            <a:r>
              <a:rPr lang="en-GB" sz="4400" dirty="0" err="1"/>
              <a:t>Solna</a:t>
            </a:r>
            <a:r>
              <a:rPr lang="en-GB" sz="4400" dirty="0"/>
              <a:t>, </a:t>
            </a:r>
            <a:r>
              <a:rPr lang="en-GB" sz="4400" dirty="0" err="1"/>
              <a:t>Karolinska</a:t>
            </a:r>
            <a:r>
              <a:rPr lang="en-GB" sz="4400" dirty="0"/>
              <a:t> Institute,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v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Science, </a:t>
            </a:r>
            <a:r>
              <a:rPr lang="en-GB" sz="4400" dirty="0" err="1"/>
              <a:t>Danderyd</a:t>
            </a:r>
            <a:r>
              <a:rPr lang="en-GB" sz="4400" dirty="0"/>
              <a:t> University Hospital,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w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Genetics and Genomics, Region </a:t>
            </a:r>
            <a:r>
              <a:rPr lang="en-GB" sz="4400" dirty="0" err="1"/>
              <a:t>Västra</a:t>
            </a:r>
            <a:r>
              <a:rPr lang="en-GB" sz="4400" dirty="0"/>
              <a:t> </a:t>
            </a:r>
            <a:r>
              <a:rPr lang="en-GB" sz="4400" dirty="0" err="1"/>
              <a:t>Götaland</a:t>
            </a:r>
            <a:r>
              <a:rPr lang="en-GB" sz="4400" dirty="0"/>
              <a:t>, </a:t>
            </a:r>
            <a:r>
              <a:rPr lang="en-GB" sz="4400" dirty="0" err="1"/>
              <a:t>Sahlgrenska</a:t>
            </a:r>
            <a:r>
              <a:rPr lang="en-GB" sz="4400" dirty="0"/>
              <a:t> University Hospital,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x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Medical Sciences, Cardiology, Uppsala University, Uppsala,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y</a:t>
            </a:r>
            <a:r>
              <a:rPr lang="en-GB" sz="4400" dirty="0" err="1" smtClean="0"/>
              <a:t>Uppsala</a:t>
            </a:r>
            <a:r>
              <a:rPr lang="en-GB" sz="4400" dirty="0" smtClean="0"/>
              <a:t> </a:t>
            </a:r>
            <a:r>
              <a:rPr lang="en-GB" sz="4400" dirty="0"/>
              <a:t>Clinical Research </a:t>
            </a:r>
            <a:r>
              <a:rPr lang="en-GB" sz="4400" dirty="0" err="1"/>
              <a:t>Center</a:t>
            </a:r>
            <a:r>
              <a:rPr lang="en-GB" sz="4400" dirty="0"/>
              <a:t>, Uppsala University, Uppsala,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z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Cardiology, </a:t>
            </a:r>
            <a:r>
              <a:rPr lang="en-GB" sz="4400" dirty="0" err="1"/>
              <a:t>Skåne</a:t>
            </a:r>
            <a:r>
              <a:rPr lang="en-GB" sz="4400" dirty="0"/>
              <a:t> University Hospital, Malmö,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aa</a:t>
            </a:r>
            <a:r>
              <a:rPr lang="en-GB" sz="4400" dirty="0" err="1" smtClean="0"/>
              <a:t>Pulmonary</a:t>
            </a:r>
            <a:r>
              <a:rPr lang="en-GB" sz="4400" dirty="0" smtClean="0"/>
              <a:t> </a:t>
            </a:r>
            <a:r>
              <a:rPr lang="en-GB" sz="4400" dirty="0"/>
              <a:t>Department, Sleep Disorders </a:t>
            </a:r>
            <a:r>
              <a:rPr lang="en-GB" sz="4400" dirty="0" err="1"/>
              <a:t>Center</a:t>
            </a:r>
            <a:r>
              <a:rPr lang="en-GB" sz="4400" dirty="0"/>
              <a:t>, </a:t>
            </a:r>
            <a:r>
              <a:rPr lang="en-GB" sz="4400" dirty="0" err="1"/>
              <a:t>Sahlgrenska</a:t>
            </a:r>
            <a:r>
              <a:rPr lang="en-GB" sz="4400" dirty="0"/>
              <a:t> University Hospital,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ab</a:t>
            </a:r>
            <a:r>
              <a:rPr lang="en-GB" sz="4400" dirty="0" err="1" smtClean="0"/>
              <a:t>Center</a:t>
            </a:r>
            <a:r>
              <a:rPr lang="en-GB" sz="4400" dirty="0" smtClean="0"/>
              <a:t> </a:t>
            </a:r>
            <a:r>
              <a:rPr lang="en-GB" sz="4400" dirty="0"/>
              <a:t>of Sleep and Wake Disorders, </a:t>
            </a:r>
            <a:r>
              <a:rPr lang="en-GB" sz="4400" dirty="0" err="1"/>
              <a:t>Sahlgrenska</a:t>
            </a:r>
            <a:r>
              <a:rPr lang="en-GB" sz="4400" dirty="0"/>
              <a:t> Academy, Gothenburg University, </a:t>
            </a:r>
            <a:r>
              <a:rPr lang="en-GB" sz="4400" dirty="0" err="1"/>
              <a:t>Göteborg</a:t>
            </a:r>
            <a:r>
              <a:rPr lang="en-GB" sz="4400" dirty="0"/>
              <a:t>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ac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Cardiology, and Department of Health, Medicine and Caring Sciences, Unit of Cardiovascular Sciences, Linköping University, Linköping,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ad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Sciences, </a:t>
            </a:r>
            <a:r>
              <a:rPr lang="en-GB" sz="4400" dirty="0" err="1"/>
              <a:t>Danderyd</a:t>
            </a:r>
            <a:r>
              <a:rPr lang="en-GB" sz="4400" dirty="0"/>
              <a:t> University Hospital, </a:t>
            </a:r>
            <a:r>
              <a:rPr lang="en-GB" sz="4400" dirty="0" err="1"/>
              <a:t>Karolinska</a:t>
            </a:r>
            <a:r>
              <a:rPr lang="en-GB" sz="4400" dirty="0"/>
              <a:t> </a:t>
            </a:r>
            <a:r>
              <a:rPr lang="en-GB" sz="4400" dirty="0" err="1"/>
              <a:t>Institutet</a:t>
            </a:r>
            <a:r>
              <a:rPr lang="en-GB" sz="4400" dirty="0"/>
              <a:t>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ae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Medical Sciences, Clinical Epidemiology, Uppsala University, Uppsala,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af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Medical Sciences, Respiratory, Allergy and Sleep Research, Uppsala University,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ag</a:t>
            </a:r>
            <a:r>
              <a:rPr lang="en-GB" sz="4400" dirty="0" err="1" smtClean="0"/>
              <a:t>Heart</a:t>
            </a:r>
            <a:r>
              <a:rPr lang="en-GB" sz="4400" dirty="0" smtClean="0"/>
              <a:t> </a:t>
            </a:r>
            <a:r>
              <a:rPr lang="en-GB" sz="4400" dirty="0"/>
              <a:t>and Vascular Theme, Department of Cardiology, and Clinical Genetics, </a:t>
            </a:r>
            <a:r>
              <a:rPr lang="en-GB" sz="4400" dirty="0" err="1"/>
              <a:t>Karolinska</a:t>
            </a:r>
            <a:r>
              <a:rPr lang="en-GB" sz="4400" dirty="0"/>
              <a:t> University Hospital,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ah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Radiology, and Department of Health, Medicine and Caring Sciences, Linköping University, Linköping,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ai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Clinical Sciences, Huddinge University Hospital, </a:t>
            </a:r>
            <a:r>
              <a:rPr lang="en-GB" sz="4400" dirty="0" err="1"/>
              <a:t>Karolinska</a:t>
            </a:r>
            <a:r>
              <a:rPr lang="en-GB" sz="4400" dirty="0"/>
              <a:t> Institute, Stockholm, Sweden</a:t>
            </a:r>
            <a:br>
              <a:rPr lang="en-GB" sz="4400" dirty="0"/>
            </a:br>
            <a:r>
              <a:rPr lang="en-GB" sz="4400" baseline="30000" dirty="0" err="1"/>
              <a:t>aj</a:t>
            </a:r>
            <a:r>
              <a:rPr lang="en-GB" sz="4400" dirty="0" err="1"/>
              <a:t>Respiratory</a:t>
            </a:r>
            <a:r>
              <a:rPr lang="en-GB" sz="4400" dirty="0"/>
              <a:t> Medicine, Department of Medical and Health Sciences (IMH), Linköping University, Linköping,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ak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Internal Medicine, </a:t>
            </a:r>
            <a:r>
              <a:rPr lang="en-GB" sz="4400" dirty="0" err="1"/>
              <a:t>Skåne</a:t>
            </a:r>
            <a:r>
              <a:rPr lang="en-GB" sz="4400" dirty="0"/>
              <a:t> University Hospital, Malmö,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al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Community Medicine and Rehabilitation, Geriatric Medicine, </a:t>
            </a:r>
            <a:r>
              <a:rPr lang="en-GB" sz="4400" dirty="0" err="1"/>
              <a:t>Umeå</a:t>
            </a:r>
            <a:r>
              <a:rPr lang="en-GB" sz="4400" dirty="0"/>
              <a:t> university, </a:t>
            </a:r>
            <a:r>
              <a:rPr lang="en-GB" sz="4400" dirty="0" err="1"/>
              <a:t>Umeå</a:t>
            </a:r>
            <a:r>
              <a:rPr lang="en-GB" sz="4400" dirty="0"/>
              <a:t>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am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Medicine Geriatrics and Emergency Medicine, </a:t>
            </a:r>
            <a:r>
              <a:rPr lang="en-GB" sz="4400" dirty="0" err="1"/>
              <a:t>Sahlgrenska</a:t>
            </a:r>
            <a:r>
              <a:rPr lang="en-GB" sz="4400" dirty="0"/>
              <a:t> University Hospital </a:t>
            </a:r>
            <a:r>
              <a:rPr lang="en-GB" sz="4400" dirty="0" err="1"/>
              <a:t>Östra</a:t>
            </a:r>
            <a:r>
              <a:rPr lang="en-GB" sz="4400" dirty="0"/>
              <a:t> Hospital,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an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Public Health and Clinical Medicine, </a:t>
            </a:r>
            <a:r>
              <a:rPr lang="en-GB" sz="4400" dirty="0" err="1"/>
              <a:t>Umeå</a:t>
            </a:r>
            <a:r>
              <a:rPr lang="en-GB" sz="4400" dirty="0"/>
              <a:t> University, </a:t>
            </a:r>
            <a:r>
              <a:rPr lang="en-GB" sz="4400" dirty="0" err="1"/>
              <a:t>Umeå</a:t>
            </a:r>
            <a:r>
              <a:rPr lang="en-GB" sz="4400" dirty="0"/>
              <a:t>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ao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Respiratory Medicine and Allergy, </a:t>
            </a:r>
            <a:r>
              <a:rPr lang="en-GB" sz="4400" dirty="0" err="1"/>
              <a:t>Karolinska</a:t>
            </a:r>
            <a:r>
              <a:rPr lang="en-GB" sz="4400" dirty="0"/>
              <a:t> University Hospital </a:t>
            </a:r>
            <a:r>
              <a:rPr lang="en-GB" sz="4400" dirty="0" err="1"/>
              <a:t>Solna</a:t>
            </a:r>
            <a:r>
              <a:rPr lang="en-GB" sz="4400" dirty="0"/>
              <a:t>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ap</a:t>
            </a:r>
            <a:r>
              <a:rPr lang="en-GB" sz="4400" dirty="0" err="1" smtClean="0"/>
              <a:t>Respiratory</a:t>
            </a:r>
            <a:r>
              <a:rPr lang="en-GB" sz="4400" dirty="0" smtClean="0"/>
              <a:t> </a:t>
            </a:r>
            <a:r>
              <a:rPr lang="en-GB" sz="4400" dirty="0"/>
              <a:t>Medicine Unit, Department of Medicine </a:t>
            </a:r>
            <a:r>
              <a:rPr lang="en-GB" sz="4400" dirty="0" err="1"/>
              <a:t>Solna</a:t>
            </a:r>
            <a:r>
              <a:rPr lang="en-GB" sz="4400" dirty="0"/>
              <a:t> and </a:t>
            </a:r>
            <a:r>
              <a:rPr lang="en-GB" sz="4400" dirty="0" err="1"/>
              <a:t>Center</a:t>
            </a:r>
            <a:r>
              <a:rPr lang="en-GB" sz="4400" dirty="0"/>
              <a:t> for Molecular Medicine, </a:t>
            </a:r>
            <a:r>
              <a:rPr lang="en-GB" sz="4400" dirty="0" err="1"/>
              <a:t>Karolinska</a:t>
            </a:r>
            <a:r>
              <a:rPr lang="en-GB" sz="4400" dirty="0"/>
              <a:t> </a:t>
            </a:r>
            <a:r>
              <a:rPr lang="en-GB" sz="4400" dirty="0" err="1"/>
              <a:t>Institutet</a:t>
            </a:r>
            <a:r>
              <a:rPr lang="en-GB" sz="4400" dirty="0"/>
              <a:t>, Stockholm,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aq</a:t>
            </a:r>
            <a:r>
              <a:rPr lang="en-GB" sz="4400" dirty="0" err="1" smtClean="0"/>
              <a:t>Section</a:t>
            </a:r>
            <a:r>
              <a:rPr lang="en-GB" sz="4400" dirty="0" smtClean="0"/>
              <a:t> </a:t>
            </a:r>
            <a:r>
              <a:rPr lang="en-GB" sz="4400" dirty="0"/>
              <a:t>of Occupational and Environmental Medicine, School of Public Health and Community Medicine, Institute of Medicine, </a:t>
            </a:r>
            <a:r>
              <a:rPr lang="en-GB" sz="4400" dirty="0" err="1"/>
              <a:t>Sahlgrenska</a:t>
            </a:r>
            <a:r>
              <a:rPr lang="en-GB" sz="4400" dirty="0"/>
              <a:t> Academy, University of Gothenburg,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ar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Occupational and Environmental Medicine, </a:t>
            </a:r>
            <a:r>
              <a:rPr lang="en-GB" sz="4400" dirty="0" err="1"/>
              <a:t>Sahlgrenska</a:t>
            </a:r>
            <a:r>
              <a:rPr lang="en-GB" sz="4400" dirty="0"/>
              <a:t> University Hospital, Gothenburg, </a:t>
            </a:r>
            <a:r>
              <a:rPr lang="en-GB" sz="4400" dirty="0" smtClean="0"/>
              <a:t>Sweden; </a:t>
            </a:r>
            <a:r>
              <a:rPr lang="en-GB" sz="4400" baseline="30000" dirty="0" err="1" smtClean="0"/>
              <a:t>as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Translational Medicine, Lund University, </a:t>
            </a:r>
            <a:r>
              <a:rPr lang="en-GB" sz="4400" dirty="0" smtClean="0"/>
              <a:t>Malmö; </a:t>
            </a:r>
            <a:r>
              <a:rPr lang="en-GB" sz="4400" baseline="30000" dirty="0" err="1" smtClean="0"/>
              <a:t>at</a:t>
            </a:r>
            <a:r>
              <a:rPr lang="en-GB" sz="4400" dirty="0" err="1" smtClean="0"/>
              <a:t>Department</a:t>
            </a:r>
            <a:r>
              <a:rPr lang="en-GB" sz="4400" dirty="0" smtClean="0"/>
              <a:t> </a:t>
            </a:r>
            <a:r>
              <a:rPr lang="en-GB" sz="4400" dirty="0"/>
              <a:t>of Health, Medicine and Caring Sciences, Linköping University, Linköping, Sweden</a:t>
            </a:r>
            <a:br>
              <a:rPr lang="en-GB" sz="4400" dirty="0"/>
            </a:br>
            <a:r>
              <a:rPr lang="en-GB" sz="4400" baseline="30000" dirty="0" err="1"/>
              <a:t>au</a:t>
            </a:r>
            <a:r>
              <a:rPr lang="en-GB" sz="4400" dirty="0" err="1"/>
              <a:t>The</a:t>
            </a:r>
            <a:r>
              <a:rPr lang="en-GB" sz="4400" dirty="0"/>
              <a:t> George Institute for Global Health, University of New South Wales, Sydney, Australia</a:t>
            </a:r>
            <a:endParaRPr lang="sv-SE" sz="4400" dirty="0"/>
          </a:p>
          <a:p>
            <a:r>
              <a:rPr lang="en-GB" dirty="0"/>
              <a:t> </a:t>
            </a:r>
            <a:endParaRPr lang="sv-SE" dirty="0"/>
          </a:p>
          <a:p>
            <a:pPr marL="0" indent="0">
              <a:buNone/>
            </a:pPr>
            <a:r>
              <a:rPr lang="en-US" sz="4800" dirty="0"/>
              <a:t>Corresponding author</a:t>
            </a:r>
            <a:r>
              <a:rPr lang="en-US" sz="4800" dirty="0" smtClean="0"/>
              <a:t>: Gunnar </a:t>
            </a:r>
            <a:r>
              <a:rPr lang="en-US" sz="4800" dirty="0" err="1"/>
              <a:t>Engström</a:t>
            </a:r>
            <a:r>
              <a:rPr lang="en-US" sz="4800" dirty="0"/>
              <a:t>, Department of Clinical science in Malmö, Lund university, Sweden. </a:t>
            </a:r>
            <a:r>
              <a:rPr lang="en-US" sz="4800" dirty="0" smtClean="0"/>
              <a:t>Email</a:t>
            </a:r>
            <a:r>
              <a:rPr lang="en-US" sz="4800" dirty="0"/>
              <a:t>: </a:t>
            </a:r>
            <a:r>
              <a:rPr lang="en-US" sz="4800" u="sng" dirty="0">
                <a:hlinkClick r:id="rId2"/>
              </a:rPr>
              <a:t>Gunnar.Engstrom@med.lu.se</a:t>
            </a:r>
            <a:r>
              <a:rPr lang="en-US" sz="4800" dirty="0"/>
              <a:t>. </a:t>
            </a:r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94391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5064" y="888522"/>
            <a:ext cx="8013939" cy="4813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984" y="73140"/>
            <a:ext cx="209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</a:t>
            </a:r>
            <a:r>
              <a:rPr lang="sv-SE" dirty="0" err="1"/>
              <a:t>figure</a:t>
            </a:r>
            <a:r>
              <a:rPr lang="sv-SE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95393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id:part1.ECA95583.B4C7C492@medsci.uu.se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080" y="533400"/>
            <a:ext cx="9128760" cy="563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2569" y="0"/>
            <a:ext cx="209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</a:t>
            </a:r>
            <a:r>
              <a:rPr lang="sv-SE" dirty="0" err="1"/>
              <a:t>figure</a:t>
            </a:r>
            <a:r>
              <a:rPr lang="sv-SE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96829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67840" y="899160"/>
            <a:ext cx="8214360" cy="518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907" y="73140"/>
            <a:ext cx="273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</a:t>
            </a:r>
            <a:r>
              <a:rPr lang="sv-SE" dirty="0" err="1"/>
              <a:t>figure</a:t>
            </a:r>
            <a:r>
              <a:rPr lang="sv-SE" dirty="0"/>
              <a:t> 3a, men</a:t>
            </a:r>
          </a:p>
        </p:txBody>
      </p:sp>
    </p:spTree>
    <p:extLst>
      <p:ext uri="{BB962C8B-B14F-4D97-AF65-F5344CB8AC3E}">
        <p14:creationId xmlns:p14="http://schemas.microsoft.com/office/powerpoint/2010/main" val="392652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54480" y="899160"/>
            <a:ext cx="8717280" cy="5516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723" y="57509"/>
            <a:ext cx="302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</a:t>
            </a:r>
            <a:r>
              <a:rPr lang="sv-SE" dirty="0" err="1"/>
              <a:t>figure</a:t>
            </a:r>
            <a:r>
              <a:rPr lang="sv-SE" dirty="0"/>
              <a:t> 3b, </a:t>
            </a:r>
            <a:r>
              <a:rPr lang="sv-SE" dirty="0" err="1"/>
              <a:t>women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602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570" y="34276"/>
            <a:ext cx="8787000" cy="68237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0540" y="102312"/>
            <a:ext cx="15454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FEV</a:t>
            </a:r>
            <a:r>
              <a:rPr kumimoji="0" lang="sv-SE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82142" y="99305"/>
            <a:ext cx="15300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FEV</a:t>
            </a:r>
            <a:r>
              <a:rPr kumimoji="0" lang="sv-SE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/FVC (%)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0413" y="99305"/>
            <a:ext cx="176995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FVC (L)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59086" y="97800"/>
            <a:ext cx="195733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sv-SE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LCO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sv-S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mmol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*min</a:t>
            </a:r>
            <a:r>
              <a:rPr kumimoji="0" lang="sv-SE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*kPa</a:t>
            </a:r>
            <a:r>
              <a:rPr kumimoji="0" lang="sv-SE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25894" y="87229"/>
            <a:ext cx="15692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Emphysema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397" y="5523836"/>
            <a:ext cx="125721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Carotid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plaque 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349" y="4146188"/>
            <a:ext cx="102002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ABI&lt;0.9 (C)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5971" y="2515060"/>
            <a:ext cx="10157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CACS&gt;0 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9323" y="983514"/>
            <a:ext cx="836222" cy="3111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</a:t>
            </a:r>
            <a:r>
              <a:rPr kumimoji="0" lang="sv-SE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(A)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6750" y="117697"/>
            <a:ext cx="1665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never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smokers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35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U Dokument Grp" ma:contentTypeID="0x010100C7C811754E204E47A665D3B7C5D98E1E0100AAFFFCC37886FC4AB9D56214CD8DF0C4" ma:contentTypeVersion="53" ma:contentTypeDescription="" ma:contentTypeScope="" ma:versionID="2ef182d7df8c857bc8edd617405e8a4f">
  <xsd:schema xmlns:xsd="http://www.w3.org/2001/XMLSchema" xmlns:xs="http://www.w3.org/2001/XMLSchema" xmlns:p="http://schemas.microsoft.com/office/2006/metadata/properties" xmlns:ns2="efde17fd-144c-4872-b9a7-249c8619e6f7" xmlns:ns3="231fe8cf-ccc0-454c-9b48-ac3bf72b5807" xmlns:ns4="4160d47a-ddaf-4f96-aa5a-ac84a930d3d1" xmlns:ns5="ae9dd6ea-c2e4-4869-976b-8dbce2ea94e0" xmlns:ns6="a94ff575-881d-444c-a15f-28f2022b7885" xmlns:ns7="e14c33ed-a940-42ff-8968-7b7de1b8597b" targetNamespace="http://schemas.microsoft.com/office/2006/metadata/properties" ma:root="true" ma:fieldsID="0c28aadf77891a6ac5fdfffc8f95d095" ns2:_="" ns3:_="" ns4:_="" ns5:_="" ns6:_="" ns7:_="">
    <xsd:import namespace="efde17fd-144c-4872-b9a7-249c8619e6f7"/>
    <xsd:import namespace="231fe8cf-ccc0-454c-9b48-ac3bf72b5807"/>
    <xsd:import namespace="4160d47a-ddaf-4f96-aa5a-ac84a930d3d1"/>
    <xsd:import namespace="ae9dd6ea-c2e4-4869-976b-8dbce2ea94e0"/>
    <xsd:import namespace="a94ff575-881d-444c-a15f-28f2022b7885"/>
    <xsd:import namespace="e14c33ed-a940-42ff-8968-7b7de1b8597b"/>
    <xsd:element name="properties">
      <xsd:complexType>
        <xsd:sequence>
          <xsd:element name="documentManagement">
            <xsd:complexType>
              <xsd:all>
                <xsd:element ref="ns3:GU_DocDescription" minOccurs="0"/>
                <xsd:element ref="ns2:TaxKeywordTaxHTField" minOccurs="0"/>
                <xsd:element ref="ns2:TaxCatchAll" minOccurs="0"/>
                <xsd:element ref="ns2:TaxCatchAllLabel" minOccurs="0"/>
                <xsd:element ref="ns3:GU_DocStatus" minOccurs="0"/>
                <xsd:element ref="ns3:ffd98747c26642ec8caf6ec3431d5d08" minOccurs="0"/>
                <xsd:element ref="ns4:b96f7c442203436fbdf8d4ebf5de5e7a" minOccurs="0"/>
                <xsd:element ref="ns4:GU_AccessRight" minOccurs="0"/>
                <xsd:element ref="ns4:GU_EstablishedDate" minOccurs="0"/>
                <xsd:element ref="ns4:GU_ArchivedDate" minOccurs="0"/>
                <xsd:element ref="ns2:GU_ArchivedBy" minOccurs="0"/>
                <xsd:element ref="ns4:GU_ArchiveDocId" minOccurs="0"/>
                <xsd:element ref="ns4:GU_ArchiveDocGuid" minOccurs="0"/>
                <xsd:element ref="ns4:GU_ArchiveDocVersionId" minOccurs="0"/>
                <xsd:element ref="ns5:GU_SiteGuid" minOccurs="0"/>
                <xsd:element ref="ns4:GU_ArchiveDocUrl" minOccurs="0"/>
                <xsd:element ref="ns2:GU_DocumentApprover" minOccurs="0"/>
                <xsd:element ref="ns2:GU_DocumentApprovedBy" minOccurs="0"/>
                <xsd:element ref="ns6:GU_DocumentApprovedDate" minOccurs="0"/>
                <xsd:element ref="ns6:GU_DocumentApproval" minOccurs="0"/>
                <xsd:element ref="ns6:GU_CommentsAuthor" minOccurs="0"/>
                <xsd:element ref="ns6:GU_DiaryNumber" minOccurs="0"/>
                <xsd:element ref="ns6:GU_DiaryDirectionType" minOccurs="0"/>
                <xsd:element ref="ns6:GU_DiaryDirectionOrg" minOccurs="0"/>
                <xsd:element ref="ns5:GU_SendToDiary" minOccurs="0"/>
                <xsd:element ref="ns2:SharedWithUsers" minOccurs="0"/>
                <xsd:element ref="ns2:SharedWithDetails" minOccurs="0"/>
                <xsd:element ref="ns7:MediaServiceAutoTags" minOccurs="0"/>
                <xsd:element ref="ns7:MediaServiceOCR" minOccurs="0"/>
                <xsd:element ref="ns7:MediaServiceGenerationTime" minOccurs="0"/>
                <xsd:element ref="ns7:MediaServiceEventHashCode" minOccurs="0"/>
                <xsd:element ref="ns7:MediaServiceDateTaken" minOccurs="0"/>
                <xsd:element ref="ns7:MediaServiceAutoKeyPoints" minOccurs="0"/>
                <xsd:element ref="ns7:MediaServiceKeyPoints" minOccurs="0"/>
                <xsd:element ref="ns2:_dlc_DocIdPersistId" minOccurs="0"/>
                <xsd:element ref="ns2:_dlc_DocId" minOccurs="0"/>
                <xsd:element ref="ns2:_dlc_DocIdUrl" minOccurs="0"/>
                <xsd:element ref="ns5:GU_DocGrpId" minOccurs="0"/>
                <xsd:element ref="ns7:MediaServiceMetadata" minOccurs="0"/>
                <xsd:element ref="ns7:MediaServiceLocation" minOccurs="0"/>
                <xsd:element ref="ns7:MediaServiceFastMetadata" minOccurs="0"/>
                <xsd:element ref="ns7:MediaLengthInSeconds" minOccurs="0"/>
                <xsd:element ref="ns7:lcf76f155ced4ddcb4097134ff3c332f" minOccurs="0"/>
                <xsd:element ref="ns7:l_x00e4_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de17fd-144c-4872-b9a7-249c8619e6f7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Företagsnyckelord" ma:fieldId="{23f27201-bee3-471e-b2e7-b64fd8b7ca38}" ma:taxonomyMulti="true" ma:sspId="85cde726-cec2-4dbf-bde0-2c3495ee07f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3e7eef9-914a-4336-a5b8-a1c005bf8b28}" ma:internalName="TaxCatchAll" ma:showField="CatchAllData" ma:web="efde17fd-144c-4872-b9a7-249c8619e6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3e7eef9-914a-4336-a5b8-a1c005bf8b28}" ma:internalName="TaxCatchAllLabel" ma:readOnly="true" ma:showField="CatchAllDataLabel" ma:web="efde17fd-144c-4872-b9a7-249c8619e6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U_ArchivedBy" ma:index="21" nillable="true" ma:displayName="Arkiverad av" ma:hidden="true" ma:list="UserInfo" ma:SharePointGroup="0" ma:internalName="GU_ArchivedBy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U_DocumentApprover" ma:index="27" nillable="true" ma:displayName="Dokumentgodkännare" ma:hidden="true" ma:list="UserInfo" ma:SharePointGroup="0" ma:internalName="GU_DocumentApprover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U_DocumentApprovedBy" ma:index="28" nillable="true" ma:displayName="Attest genomfört av" ma:hidden="true" ma:list="UserInfo" ma:SharePointGroup="0" ma:internalName="GU_DocumentApproved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Users" ma:index="3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_dlc_DocIdPersistId" ma:index="46" nillable="true" ma:displayName="Spara ID" ma:description="Behåll ID vid tillägg." ma:hidden="true" ma:internalName="_dlc_DocIdPersistId" ma:readOnly="true">
      <xsd:simpleType>
        <xsd:restriction base="dms:Boolean"/>
      </xsd:simpleType>
    </xsd:element>
    <xsd:element name="_dlc_DocId" ma:index="47" nillable="true" ma:displayName="Dokument-ID-värde" ma:description="" ma:internalName="_dlc_DocId" ma:readOnly="true">
      <xsd:simpleType>
        <xsd:restriction base="dms:Text"/>
      </xsd:simpleType>
    </xsd:element>
    <xsd:element name="_dlc_DocIdUrl" ma:index="48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fe8cf-ccc0-454c-9b48-ac3bf72b5807" elementFormDefault="qualified">
    <xsd:import namespace="http://schemas.microsoft.com/office/2006/documentManagement/types"/>
    <xsd:import namespace="http://schemas.microsoft.com/office/infopath/2007/PartnerControls"/>
    <xsd:element name="GU_DocDescription" ma:index="3" nillable="true" ma:displayName="Dokumentbeskrivning" ma:internalName="GU_DocDescription">
      <xsd:simpleType>
        <xsd:restriction base="dms:Note">
          <xsd:maxLength value="255"/>
        </xsd:restriction>
      </xsd:simpleType>
    </xsd:element>
    <xsd:element name="GU_DocStatus" ma:index="13" nillable="true" ma:displayName="Dokumentstatus" ma:default="Arbetsmaterial" ma:format="Dropdown" ma:internalName="GU_DocStatus" ma:readOnly="true">
      <xsd:simpleType>
        <xsd:restriction base="dms:Choice">
          <xsd:enumeration value="Arbetsmaterial"/>
          <xsd:enumeration value="Fastställande pågår"/>
          <xsd:enumeration value="Fastställd"/>
          <xsd:enumeration value="Väntar på attest"/>
          <xsd:enumeration value="Fel vid fastställande"/>
        </xsd:restriction>
      </xsd:simpleType>
    </xsd:element>
    <xsd:element name="ffd98747c26642ec8caf6ec3431d5d08" ma:index="14" nillable="true" ma:taxonomy="true" ma:internalName="ffd98747c26642ec8caf6ec3431d5d08" ma:taxonomyFieldName="GU_DocOrganisation" ma:displayName="Ansvarig enhet" ma:default="" ma:fieldId="{ffd98747-c266-42ec-8caf-6ec3431d5d08}" ma:sspId="85cde726-cec2-4dbf-bde0-2c3495ee07fa" ma:termSetId="938bbb0a-f50e-4d72-96c1-d7b7216eae1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0d47a-ddaf-4f96-aa5a-ac84a930d3d1" elementFormDefault="qualified">
    <xsd:import namespace="http://schemas.microsoft.com/office/2006/documentManagement/types"/>
    <xsd:import namespace="http://schemas.microsoft.com/office/infopath/2007/PartnerControls"/>
    <xsd:element name="b96f7c442203436fbdf8d4ebf5de5e7a" ma:index="16" nillable="true" ma:taxonomy="true" ma:internalName="b96f7c442203436fbdf8d4ebf5de5e7a" ma:taxonomyFieldName="GU_RecordType" ma:displayName="Handlingstyp" ma:default="" ma:fieldId="{b96f7c44-2203-436f-bdf8-d4ebf5de5e7a}" ma:sspId="85cde726-cec2-4dbf-bde0-2c3495ee07fa" ma:termSetId="f64da07e-df9c-4500-a5ac-815ac12114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U_AccessRight" ma:index="18" nillable="true" ma:displayName="Åtkomsträtt" ma:default="0" ma:format="Dropdown" ma:internalName="GU_AccessRight" ma:readOnly="true">
      <xsd:simpleType>
        <xsd:restriction base="dms:Choice">
          <xsd:enumeration value="0"/>
          <xsd:enumeration value="1"/>
          <xsd:enumeration value="2"/>
          <xsd:enumeration value="3"/>
          <xsd:enumeration value="4"/>
          <xsd:enumeration value="5"/>
        </xsd:restriction>
      </xsd:simpleType>
    </xsd:element>
    <xsd:element name="GU_EstablishedDate" ma:index="19" nillable="true" ma:displayName="Fastställd datum" ma:format="DateTime" ma:internalName="GU_EstablishedDate" ma:readOnly="true">
      <xsd:simpleType>
        <xsd:restriction base="dms:DateTime"/>
      </xsd:simpleType>
    </xsd:element>
    <xsd:element name="GU_ArchivedDate" ma:index="20" nillable="true" ma:displayName="Arkivdatum" ma:format="DateTime" ma:indexed="true" ma:internalName="GU_ArchivedDate" ma:readOnly="true">
      <xsd:simpleType>
        <xsd:restriction base="dms:DateTime"/>
      </xsd:simpleType>
    </xsd:element>
    <xsd:element name="GU_ArchiveDocId" ma:index="22" nillable="true" ma:displayName="ArkivDokument-ID" ma:hidden="true" ma:internalName="GU_ArchiveDocId" ma:readOnly="false">
      <xsd:simpleType>
        <xsd:restriction base="dms:Text">
          <xsd:maxLength value="255"/>
        </xsd:restriction>
      </xsd:simpleType>
    </xsd:element>
    <xsd:element name="GU_ArchiveDocGuid" ma:index="23" nillable="true" ma:displayName="ArkivDokument-GUID" ma:hidden="true" ma:internalName="GU_ArchiveDocGuid" ma:readOnly="false">
      <xsd:simpleType>
        <xsd:restriction base="dms:Text">
          <xsd:maxLength value="255"/>
        </xsd:restriction>
      </xsd:simpleType>
    </xsd:element>
    <xsd:element name="GU_ArchiveDocVersionId" ma:index="24" nillable="true" ma:displayName="ArkivDokument-VerID" ma:hidden="true" ma:internalName="GU_ArchiveDocVersionId" ma:readOnly="false">
      <xsd:simpleType>
        <xsd:restriction base="dms:Text">
          <xsd:maxLength value="255"/>
        </xsd:restriction>
      </xsd:simpleType>
    </xsd:element>
    <xsd:element name="GU_ArchiveDocUrl" ma:index="26" nillable="true" ma:displayName="Arkivlänk" ma:hidden="true" ma:internalName="GU_ArchiveDocUrl" ma:readOnly="tru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dd6ea-c2e4-4869-976b-8dbce2ea94e0" elementFormDefault="qualified">
    <xsd:import namespace="http://schemas.microsoft.com/office/2006/documentManagement/types"/>
    <xsd:import namespace="http://schemas.microsoft.com/office/infopath/2007/PartnerControls"/>
    <xsd:element name="GU_SiteGuid" ma:index="25" nillable="true" ma:displayName="Site Guid" ma:hidden="true" ma:internalName="GU_SiteGuid" ma:readOnly="false">
      <xsd:simpleType>
        <xsd:restriction base="dms:Text">
          <xsd:maxLength value="255"/>
        </xsd:restriction>
      </xsd:simpleType>
    </xsd:element>
    <xsd:element name="GU_SendToDiary" ma:index="35" nillable="true" ma:displayName="Diarieförs" ma:default="0" ma:description="Anger om handlingen också ska skickas till diariet när den fastställs" ma:indexed="true" ma:internalName="GU_SendToDiary" ma:readOnly="true">
      <xsd:simpleType>
        <xsd:restriction base="dms:Boolean"/>
      </xsd:simpleType>
    </xsd:element>
    <xsd:element name="GU_DocGrpId" ma:index="49" nillable="true" ma:displayName="Grp-id" ma:internalName="GU_DocGrpI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ff575-881d-444c-a15f-28f2022b7885" elementFormDefault="qualified">
    <xsd:import namespace="http://schemas.microsoft.com/office/2006/documentManagement/types"/>
    <xsd:import namespace="http://schemas.microsoft.com/office/infopath/2007/PartnerControls"/>
    <xsd:element name="GU_DocumentApprovedDate" ma:index="29" nillable="true" ma:displayName="Attest genomfört" ma:format="DateTime" ma:hidden="true" ma:internalName="GU_DocumentApprovedDate" ma:readOnly="false">
      <xsd:simpleType>
        <xsd:restriction base="dms:DateTime"/>
      </xsd:simpleType>
    </xsd:element>
    <xsd:element name="GU_DocumentApproval" ma:index="30" nillable="true" ma:displayName="Attest" ma:default="0" ma:indexed="true" ma:internalName="GU_DocumentApproval" ma:readOnly="true">
      <xsd:simpleType>
        <xsd:restriction base="dms:Boolean"/>
      </xsd:simpleType>
    </xsd:element>
    <xsd:element name="GU_CommentsAuthor" ma:index="31" nillable="true" ma:displayName="Attest kommentarer" ma:internalName="GU_CommentsAuthor" ma:readOnly="true">
      <xsd:simpleType>
        <xsd:restriction base="dms:Note"/>
      </xsd:simpleType>
    </xsd:element>
    <xsd:element name="GU_DiaryNumber" ma:index="32" nillable="true" ma:displayName="Diarienr" ma:description="Diarienr som kan användas vid fastställande" ma:internalName="GU_DiaryNumber" ma:readOnly="true">
      <xsd:simpleType>
        <xsd:restriction base="dms:Text">
          <xsd:maxLength value="255"/>
        </xsd:restriction>
      </xsd:simpleType>
    </xsd:element>
    <xsd:element name="GU_DiaryDirectionType" ma:index="33" nillable="true" ma:displayName="Riktning" ma:description="Avser riktning typ för handling som diarieförs" ma:internalName="GU_DiaryDirectionType" ma:readOnly="true">
      <xsd:simpleType>
        <xsd:restriction base="dms:Text">
          <xsd:maxLength value="255"/>
        </xsd:restriction>
      </xsd:simpleType>
    </xsd:element>
    <xsd:element name="GU_DiaryDirectionOrg" ma:index="34" nillable="true" ma:displayName="Riktning organisation" ma:description="Avser avsändare mottagare för handlingen (beroende på vald typ riktning)" ma:internalName="GU_DiaryDirectionOrg" ma:readOnly="tru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c33ed-a940-42ff-8968-7b7de1b8597b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39" nillable="true" ma:displayName="Tags" ma:internalName="MediaServiceAutoTags" ma:readOnly="true">
      <xsd:simpleType>
        <xsd:restriction base="dms:Text"/>
      </xsd:simpleType>
    </xsd:element>
    <xsd:element name="MediaServiceOCR" ma:index="4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4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4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50" nillable="true" ma:displayName="MediaServiceMetadata" ma:hidden="true" ma:internalName="MediaServiceMetadata" ma:readOnly="true">
      <xsd:simpleType>
        <xsd:restriction base="dms:Note"/>
      </xsd:simpleType>
    </xsd:element>
    <xsd:element name="MediaServiceLocation" ma:index="51" nillable="true" ma:displayName="Location" ma:internalName="MediaServiceLocation" ma:readOnly="true">
      <xsd:simpleType>
        <xsd:restriction base="dms:Text"/>
      </xsd:simpleType>
    </xsd:element>
    <xsd:element name="MediaServiceFastMetadata" ma:index="5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5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55" nillable="true" ma:taxonomy="true" ma:internalName="lcf76f155ced4ddcb4097134ff3c332f" ma:taxonomyFieldName="MediaServiceImageTags" ma:displayName="Bildmarkeringar" ma:readOnly="false" ma:fieldId="{5cf76f15-5ced-4ddc-b409-7134ff3c332f}" ma:taxonomyMulti="true" ma:sspId="85cde726-cec2-4dbf-bde0-2c3495ee07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l_x00e4_nk" ma:index="56" nillable="true" ma:displayName="länk" ma:format="Hyperlink" ma:internalName="l_x00e4_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0451481-377A-4398-A392-50D75E39C9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991277-C096-493B-847E-E2DA73E96F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de17fd-144c-4872-b9a7-249c8619e6f7"/>
    <ds:schemaRef ds:uri="231fe8cf-ccc0-454c-9b48-ac3bf72b5807"/>
    <ds:schemaRef ds:uri="4160d47a-ddaf-4f96-aa5a-ac84a930d3d1"/>
    <ds:schemaRef ds:uri="ae9dd6ea-c2e4-4869-976b-8dbce2ea94e0"/>
    <ds:schemaRef ds:uri="a94ff575-881d-444c-a15f-28f2022b7885"/>
    <ds:schemaRef ds:uri="e14c33ed-a940-42ff-8968-7b7de1b859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84AC38-0ADF-441A-AC65-C5F6A906804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1231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Lunds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smi-gen</dc:creator>
  <cp:lastModifiedBy>smi-gen</cp:lastModifiedBy>
  <cp:revision>12</cp:revision>
  <dcterms:created xsi:type="dcterms:W3CDTF">2022-11-17T16:48:49Z</dcterms:created>
  <dcterms:modified xsi:type="dcterms:W3CDTF">2023-08-30T18:24:52Z</dcterms:modified>
</cp:coreProperties>
</file>