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0972800" cy="10058400"/>
  <p:notesSz cx="6858000" cy="9144000"/>
  <p:defaultTextStyle>
    <a:defPPr>
      <a:defRPr lang="en-US"/>
    </a:defPPr>
    <a:lvl1pPr marL="0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0852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01704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02557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03409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04261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05113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05966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06818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804" y="-72"/>
      </p:cViewPr>
      <p:guideLst>
        <p:guide orient="horz" pos="3168"/>
        <p:guide pos="34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3124624"/>
            <a:ext cx="9326880" cy="21560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5920" y="5699760"/>
            <a:ext cx="7680960" cy="2570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0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017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02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034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04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051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05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06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085CB-AFC3-485D-9CA7-1DAD4D38F79D}" type="datetimeFigureOut">
              <a:rPr lang="en-US" smtClean="0"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4D88C-1689-43B0-A9DC-ABA61FB0E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574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085CB-AFC3-485D-9CA7-1DAD4D38F79D}" type="datetimeFigureOut">
              <a:rPr lang="en-US" smtClean="0"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4D88C-1689-43B0-A9DC-ABA61FB0E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890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776" y="6463454"/>
            <a:ext cx="9326880" cy="199771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776" y="4263180"/>
            <a:ext cx="9326880" cy="2200274"/>
          </a:xfr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60085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0170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0255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40340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300426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60511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2059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80681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085CB-AFC3-485D-9CA7-1DAD4D38F79D}" type="datetimeFigureOut">
              <a:rPr lang="en-US" smtClean="0"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4D88C-1689-43B0-A9DC-ABA61FB0E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197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9131" y="3441277"/>
            <a:ext cx="5833110" cy="9737090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75121" y="3441277"/>
            <a:ext cx="5833110" cy="9737090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085CB-AFC3-485D-9CA7-1DAD4D38F79D}" type="datetimeFigureOut">
              <a:rPr lang="en-US" smtClean="0"/>
              <a:t>6/4/2013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4D88C-1689-43B0-A9DC-ABA61FB0E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94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402802"/>
            <a:ext cx="9875520" cy="1676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2251499"/>
            <a:ext cx="4848226" cy="938318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0852" indent="0">
              <a:buNone/>
              <a:defRPr sz="2600" b="1"/>
            </a:lvl2pPr>
            <a:lvl3pPr marL="1201704" indent="0">
              <a:buNone/>
              <a:defRPr sz="2400" b="1"/>
            </a:lvl3pPr>
            <a:lvl4pPr marL="1802557" indent="0">
              <a:buNone/>
              <a:defRPr sz="2100" b="1"/>
            </a:lvl4pPr>
            <a:lvl5pPr marL="2403409" indent="0">
              <a:buNone/>
              <a:defRPr sz="2100" b="1"/>
            </a:lvl5pPr>
            <a:lvl6pPr marL="3004261" indent="0">
              <a:buNone/>
              <a:defRPr sz="2100" b="1"/>
            </a:lvl6pPr>
            <a:lvl7pPr marL="3605113" indent="0">
              <a:buNone/>
              <a:defRPr sz="2100" b="1"/>
            </a:lvl7pPr>
            <a:lvl8pPr marL="4205966" indent="0">
              <a:buNone/>
              <a:defRPr sz="2100" b="1"/>
            </a:lvl8pPr>
            <a:lvl9pPr marL="4806818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" y="3189817"/>
            <a:ext cx="4848226" cy="5795222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74031" y="2251499"/>
            <a:ext cx="4850130" cy="938318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0852" indent="0">
              <a:buNone/>
              <a:defRPr sz="2600" b="1"/>
            </a:lvl2pPr>
            <a:lvl3pPr marL="1201704" indent="0">
              <a:buNone/>
              <a:defRPr sz="2400" b="1"/>
            </a:lvl3pPr>
            <a:lvl4pPr marL="1802557" indent="0">
              <a:buNone/>
              <a:defRPr sz="2100" b="1"/>
            </a:lvl4pPr>
            <a:lvl5pPr marL="2403409" indent="0">
              <a:buNone/>
              <a:defRPr sz="2100" b="1"/>
            </a:lvl5pPr>
            <a:lvl6pPr marL="3004261" indent="0">
              <a:buNone/>
              <a:defRPr sz="2100" b="1"/>
            </a:lvl6pPr>
            <a:lvl7pPr marL="3605113" indent="0">
              <a:buNone/>
              <a:defRPr sz="2100" b="1"/>
            </a:lvl7pPr>
            <a:lvl8pPr marL="4205966" indent="0">
              <a:buNone/>
              <a:defRPr sz="2100" b="1"/>
            </a:lvl8pPr>
            <a:lvl9pPr marL="4806818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74031" y="3189817"/>
            <a:ext cx="4850130" cy="5795222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085CB-AFC3-485D-9CA7-1DAD4D38F79D}" type="datetimeFigureOut">
              <a:rPr lang="en-US" smtClean="0"/>
              <a:t>6/4/2013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4D88C-1689-43B0-A9DC-ABA61FB0E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299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085CB-AFC3-485D-9CA7-1DAD4D38F79D}" type="datetimeFigureOut">
              <a:rPr lang="en-US" smtClean="0"/>
              <a:t>6/4/2013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4D88C-1689-43B0-A9DC-ABA61FB0E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481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085CB-AFC3-485D-9CA7-1DAD4D38F79D}" type="datetimeFigureOut">
              <a:rPr lang="en-US" smtClean="0"/>
              <a:t>6/4/2013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4D88C-1689-43B0-A9DC-ABA61FB0E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067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400473"/>
            <a:ext cx="3609976" cy="1704340"/>
          </a:xfr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0060" y="400474"/>
            <a:ext cx="6134100" cy="8584566"/>
          </a:xfr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2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" y="2104814"/>
            <a:ext cx="3609976" cy="6880226"/>
          </a:xfrm>
        </p:spPr>
        <p:txBody>
          <a:bodyPr/>
          <a:lstStyle>
            <a:lvl1pPr marL="0" indent="0">
              <a:buNone/>
              <a:defRPr sz="1800"/>
            </a:lvl1pPr>
            <a:lvl2pPr marL="600852" indent="0">
              <a:buNone/>
              <a:defRPr sz="1600"/>
            </a:lvl2pPr>
            <a:lvl3pPr marL="1201704" indent="0">
              <a:buNone/>
              <a:defRPr sz="1300"/>
            </a:lvl3pPr>
            <a:lvl4pPr marL="1802557" indent="0">
              <a:buNone/>
              <a:defRPr sz="1200"/>
            </a:lvl4pPr>
            <a:lvl5pPr marL="2403409" indent="0">
              <a:buNone/>
              <a:defRPr sz="1200"/>
            </a:lvl5pPr>
            <a:lvl6pPr marL="3004261" indent="0">
              <a:buNone/>
              <a:defRPr sz="1200"/>
            </a:lvl6pPr>
            <a:lvl7pPr marL="3605113" indent="0">
              <a:buNone/>
              <a:defRPr sz="1200"/>
            </a:lvl7pPr>
            <a:lvl8pPr marL="4205966" indent="0">
              <a:buNone/>
              <a:defRPr sz="1200"/>
            </a:lvl8pPr>
            <a:lvl9pPr marL="4806818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085CB-AFC3-485D-9CA7-1DAD4D38F79D}" type="datetimeFigureOut">
              <a:rPr lang="en-US" smtClean="0"/>
              <a:t>6/4/2013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4D88C-1689-43B0-A9DC-ABA61FB0E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925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0746" y="7040880"/>
            <a:ext cx="6583680" cy="831216"/>
          </a:xfr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50746" y="898737"/>
            <a:ext cx="6583680" cy="6035040"/>
          </a:xfrm>
        </p:spPr>
        <p:txBody>
          <a:bodyPr/>
          <a:lstStyle>
            <a:lvl1pPr marL="0" indent="0">
              <a:buNone/>
              <a:defRPr sz="4200"/>
            </a:lvl1pPr>
            <a:lvl2pPr marL="600852" indent="0">
              <a:buNone/>
              <a:defRPr sz="3700"/>
            </a:lvl2pPr>
            <a:lvl3pPr marL="1201704" indent="0">
              <a:buNone/>
              <a:defRPr sz="3200"/>
            </a:lvl3pPr>
            <a:lvl4pPr marL="1802557" indent="0">
              <a:buNone/>
              <a:defRPr sz="2600"/>
            </a:lvl4pPr>
            <a:lvl5pPr marL="2403409" indent="0">
              <a:buNone/>
              <a:defRPr sz="2600"/>
            </a:lvl5pPr>
            <a:lvl6pPr marL="3004261" indent="0">
              <a:buNone/>
              <a:defRPr sz="2600"/>
            </a:lvl6pPr>
            <a:lvl7pPr marL="3605113" indent="0">
              <a:buNone/>
              <a:defRPr sz="2600"/>
            </a:lvl7pPr>
            <a:lvl8pPr marL="4205966" indent="0">
              <a:buNone/>
              <a:defRPr sz="2600"/>
            </a:lvl8pPr>
            <a:lvl9pPr marL="4806818" indent="0">
              <a:buNone/>
              <a:defRPr sz="2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50746" y="7872096"/>
            <a:ext cx="6583680" cy="1180464"/>
          </a:xfrm>
        </p:spPr>
        <p:txBody>
          <a:bodyPr/>
          <a:lstStyle>
            <a:lvl1pPr marL="0" indent="0">
              <a:buNone/>
              <a:defRPr sz="1800"/>
            </a:lvl1pPr>
            <a:lvl2pPr marL="600852" indent="0">
              <a:buNone/>
              <a:defRPr sz="1600"/>
            </a:lvl2pPr>
            <a:lvl3pPr marL="1201704" indent="0">
              <a:buNone/>
              <a:defRPr sz="1300"/>
            </a:lvl3pPr>
            <a:lvl4pPr marL="1802557" indent="0">
              <a:buNone/>
              <a:defRPr sz="1200"/>
            </a:lvl4pPr>
            <a:lvl5pPr marL="2403409" indent="0">
              <a:buNone/>
              <a:defRPr sz="1200"/>
            </a:lvl5pPr>
            <a:lvl6pPr marL="3004261" indent="0">
              <a:buNone/>
              <a:defRPr sz="1200"/>
            </a:lvl6pPr>
            <a:lvl7pPr marL="3605113" indent="0">
              <a:buNone/>
              <a:defRPr sz="1200"/>
            </a:lvl7pPr>
            <a:lvl8pPr marL="4205966" indent="0">
              <a:buNone/>
              <a:defRPr sz="1200"/>
            </a:lvl8pPr>
            <a:lvl9pPr marL="4806818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085CB-AFC3-485D-9CA7-1DAD4D38F79D}" type="datetimeFigureOut">
              <a:rPr lang="en-US" smtClean="0"/>
              <a:t>6/4/2013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4D88C-1689-43B0-A9DC-ABA61FB0E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895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085CB-AFC3-485D-9CA7-1DAD4D38F79D}" type="datetimeFigureOut">
              <a:rPr lang="en-US" smtClean="0"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4D88C-1689-43B0-A9DC-ABA61FB0E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980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45956" y="591397"/>
            <a:ext cx="2962274" cy="1258697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9130" y="591397"/>
            <a:ext cx="8703946" cy="1258697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085CB-AFC3-485D-9CA7-1DAD4D38F79D}" type="datetimeFigureOut">
              <a:rPr lang="en-US" smtClean="0"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4D88C-1689-43B0-A9DC-ABA61FB0E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290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8640" y="402802"/>
            <a:ext cx="9875520" cy="1676400"/>
          </a:xfrm>
          <a:prstGeom prst="rect">
            <a:avLst/>
          </a:prstGeom>
        </p:spPr>
        <p:txBody>
          <a:bodyPr vert="horz" lIns="120170" tIns="60085" rIns="120170" bIns="60085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2346961"/>
            <a:ext cx="9875520" cy="6638079"/>
          </a:xfrm>
          <a:prstGeom prst="rect">
            <a:avLst/>
          </a:prstGeom>
        </p:spPr>
        <p:txBody>
          <a:bodyPr vert="horz" lIns="120170" tIns="60085" rIns="120170" bIns="6008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8640" y="9322647"/>
            <a:ext cx="2560320" cy="535517"/>
          </a:xfrm>
          <a:prstGeom prst="rect">
            <a:avLst/>
          </a:prstGeom>
        </p:spPr>
        <p:txBody>
          <a:bodyPr vert="horz" lIns="120170" tIns="60085" rIns="120170" bIns="60085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085CB-AFC3-485D-9CA7-1DAD4D38F79D}" type="datetimeFigureOut">
              <a:rPr lang="en-US" smtClean="0"/>
              <a:t>6/4/2013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9040" y="9322647"/>
            <a:ext cx="3474720" cy="535517"/>
          </a:xfrm>
          <a:prstGeom prst="rect">
            <a:avLst/>
          </a:prstGeom>
        </p:spPr>
        <p:txBody>
          <a:bodyPr vert="horz" lIns="120170" tIns="60085" rIns="120170" bIns="60085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63840" y="9322647"/>
            <a:ext cx="2560320" cy="535517"/>
          </a:xfrm>
          <a:prstGeom prst="rect">
            <a:avLst/>
          </a:prstGeom>
        </p:spPr>
        <p:txBody>
          <a:bodyPr vert="horz" lIns="120170" tIns="60085" rIns="120170" bIns="60085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04D88C-1689-43B0-A9DC-ABA61FB0E9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542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01704" rtl="0" eaLnBrk="1" latinLnBrk="0" hangingPunct="1">
        <a:spcBef>
          <a:spcPct val="0"/>
        </a:spcBef>
        <a:buNone/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0639" indent="-450639" algn="l" defTabSz="1201704" rtl="0" eaLnBrk="1" latinLnBrk="0" hangingPunct="1">
        <a:spcBef>
          <a:spcPct val="20000"/>
        </a:spcBef>
        <a:buFont typeface="Arial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976385" indent="-375533" algn="l" defTabSz="1201704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02131" indent="-300426" algn="l" defTabSz="120170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02983" indent="-300426" algn="l" defTabSz="1201704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703835" indent="-300426" algn="l" defTabSz="1201704" rtl="0" eaLnBrk="1" latinLnBrk="0" hangingPunct="1">
        <a:spcBef>
          <a:spcPct val="20000"/>
        </a:spcBef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4687" indent="-300426" algn="l" defTabSz="120170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5540" indent="-300426" algn="l" defTabSz="120170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06392" indent="-300426" algn="l" defTabSz="120170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107244" indent="-300426" algn="l" defTabSz="120170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0852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01704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02557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03409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04261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05113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05966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06818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34489" y="213731"/>
            <a:ext cx="4771700" cy="4891669"/>
            <a:chOff x="2438400" y="1590675"/>
            <a:chExt cx="3375025" cy="3305176"/>
          </a:xfrm>
        </p:grpSpPr>
        <p:grpSp>
          <p:nvGrpSpPr>
            <p:cNvPr id="5" name="Group 4"/>
            <p:cNvGrpSpPr>
              <a:grpSpLocks noChangeAspect="1"/>
            </p:cNvGrpSpPr>
            <p:nvPr/>
          </p:nvGrpSpPr>
          <p:grpSpPr bwMode="auto">
            <a:xfrm>
              <a:off x="2438400" y="1590675"/>
              <a:ext cx="3375025" cy="3305176"/>
              <a:chOff x="1536" y="1002"/>
              <a:chExt cx="2126" cy="2082"/>
            </a:xfrm>
          </p:grpSpPr>
          <p:sp>
            <p:nvSpPr>
              <p:cNvPr id="10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1536" y="1002"/>
                <a:ext cx="2126" cy="20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Freeform 5"/>
              <p:cNvSpPr>
                <a:spLocks/>
              </p:cNvSpPr>
              <p:nvPr/>
            </p:nvSpPr>
            <p:spPr bwMode="auto">
              <a:xfrm>
                <a:off x="1931" y="2701"/>
                <a:ext cx="169" cy="67"/>
              </a:xfrm>
              <a:custGeom>
                <a:avLst/>
                <a:gdLst/>
                <a:ahLst/>
                <a:cxnLst>
                  <a:cxn ang="0">
                    <a:pos x="0" y="67"/>
                  </a:cxn>
                  <a:cxn ang="0">
                    <a:pos x="0" y="0"/>
                  </a:cxn>
                  <a:cxn ang="0">
                    <a:pos x="169" y="0"/>
                  </a:cxn>
                  <a:cxn ang="0">
                    <a:pos x="0" y="67"/>
                  </a:cxn>
                </a:cxnLst>
                <a:rect l="0" t="0" r="r" b="b"/>
                <a:pathLst>
                  <a:path w="169" h="67">
                    <a:moveTo>
                      <a:pt x="0" y="67"/>
                    </a:moveTo>
                    <a:lnTo>
                      <a:pt x="0" y="0"/>
                    </a:lnTo>
                    <a:lnTo>
                      <a:pt x="169" y="0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Freeform 6"/>
              <p:cNvSpPr>
                <a:spLocks/>
              </p:cNvSpPr>
              <p:nvPr/>
            </p:nvSpPr>
            <p:spPr bwMode="auto">
              <a:xfrm>
                <a:off x="2609" y="1311"/>
                <a:ext cx="170" cy="1457"/>
              </a:xfrm>
              <a:custGeom>
                <a:avLst/>
                <a:gdLst/>
                <a:ahLst/>
                <a:cxnLst>
                  <a:cxn ang="0">
                    <a:pos x="0" y="1457"/>
                  </a:cxn>
                  <a:cxn ang="0">
                    <a:pos x="0" y="0"/>
                  </a:cxn>
                  <a:cxn ang="0">
                    <a:pos x="170" y="0"/>
                  </a:cxn>
                  <a:cxn ang="0">
                    <a:pos x="0" y="1457"/>
                  </a:cxn>
                </a:cxnLst>
                <a:rect l="0" t="0" r="r" b="b"/>
                <a:pathLst>
                  <a:path w="170" h="1457">
                    <a:moveTo>
                      <a:pt x="0" y="1457"/>
                    </a:moveTo>
                    <a:lnTo>
                      <a:pt x="0" y="0"/>
                    </a:lnTo>
                    <a:lnTo>
                      <a:pt x="170" y="0"/>
                    </a:lnTo>
                    <a:lnTo>
                      <a:pt x="0" y="1457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Freeform 7"/>
              <p:cNvSpPr>
                <a:spLocks/>
              </p:cNvSpPr>
              <p:nvPr/>
            </p:nvSpPr>
            <p:spPr bwMode="auto">
              <a:xfrm>
                <a:off x="2440" y="1209"/>
                <a:ext cx="169" cy="1559"/>
              </a:xfrm>
              <a:custGeom>
                <a:avLst/>
                <a:gdLst/>
                <a:ahLst/>
                <a:cxnLst>
                  <a:cxn ang="0">
                    <a:pos x="0" y="1559"/>
                  </a:cxn>
                  <a:cxn ang="0">
                    <a:pos x="169" y="0"/>
                  </a:cxn>
                  <a:cxn ang="0">
                    <a:pos x="169" y="1559"/>
                  </a:cxn>
                  <a:cxn ang="0">
                    <a:pos x="0" y="1559"/>
                  </a:cxn>
                </a:cxnLst>
                <a:rect l="0" t="0" r="r" b="b"/>
                <a:pathLst>
                  <a:path w="169" h="1559">
                    <a:moveTo>
                      <a:pt x="0" y="1559"/>
                    </a:moveTo>
                    <a:lnTo>
                      <a:pt x="169" y="0"/>
                    </a:lnTo>
                    <a:lnTo>
                      <a:pt x="169" y="1559"/>
                    </a:lnTo>
                    <a:lnTo>
                      <a:pt x="0" y="1559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Freeform 8"/>
              <p:cNvSpPr>
                <a:spLocks/>
              </p:cNvSpPr>
              <p:nvPr/>
            </p:nvSpPr>
            <p:spPr bwMode="auto">
              <a:xfrm>
                <a:off x="3288" y="2599"/>
                <a:ext cx="169" cy="169"/>
              </a:xfrm>
              <a:custGeom>
                <a:avLst/>
                <a:gdLst/>
                <a:ahLst/>
                <a:cxnLst>
                  <a:cxn ang="0">
                    <a:pos x="0" y="169"/>
                  </a:cxn>
                  <a:cxn ang="0">
                    <a:pos x="0" y="0"/>
                  </a:cxn>
                  <a:cxn ang="0">
                    <a:pos x="169" y="0"/>
                  </a:cxn>
                  <a:cxn ang="0">
                    <a:pos x="0" y="169"/>
                  </a:cxn>
                </a:cxnLst>
                <a:rect l="0" t="0" r="r" b="b"/>
                <a:pathLst>
                  <a:path w="169" h="169">
                    <a:moveTo>
                      <a:pt x="0" y="169"/>
                    </a:moveTo>
                    <a:lnTo>
                      <a:pt x="0" y="0"/>
                    </a:lnTo>
                    <a:lnTo>
                      <a:pt x="169" y="0"/>
                    </a:lnTo>
                    <a:lnTo>
                      <a:pt x="0" y="169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" name="Freeform 9"/>
              <p:cNvSpPr>
                <a:spLocks/>
              </p:cNvSpPr>
              <p:nvPr/>
            </p:nvSpPr>
            <p:spPr bwMode="auto">
              <a:xfrm>
                <a:off x="2440" y="1209"/>
                <a:ext cx="169" cy="1559"/>
              </a:xfrm>
              <a:custGeom>
                <a:avLst/>
                <a:gdLst/>
                <a:ahLst/>
                <a:cxnLst>
                  <a:cxn ang="0">
                    <a:pos x="0" y="1559"/>
                  </a:cxn>
                  <a:cxn ang="0">
                    <a:pos x="0" y="0"/>
                  </a:cxn>
                  <a:cxn ang="0">
                    <a:pos x="169" y="0"/>
                  </a:cxn>
                  <a:cxn ang="0">
                    <a:pos x="0" y="1559"/>
                  </a:cxn>
                </a:cxnLst>
                <a:rect l="0" t="0" r="r" b="b"/>
                <a:pathLst>
                  <a:path w="169" h="1559">
                    <a:moveTo>
                      <a:pt x="0" y="1559"/>
                    </a:moveTo>
                    <a:lnTo>
                      <a:pt x="0" y="0"/>
                    </a:lnTo>
                    <a:lnTo>
                      <a:pt x="169" y="0"/>
                    </a:lnTo>
                    <a:lnTo>
                      <a:pt x="0" y="1559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Freeform 10"/>
              <p:cNvSpPr>
                <a:spLocks/>
              </p:cNvSpPr>
              <p:nvPr/>
            </p:nvSpPr>
            <p:spPr bwMode="auto">
              <a:xfrm>
                <a:off x="3118" y="2498"/>
                <a:ext cx="170" cy="270"/>
              </a:xfrm>
              <a:custGeom>
                <a:avLst/>
                <a:gdLst/>
                <a:ahLst/>
                <a:cxnLst>
                  <a:cxn ang="0">
                    <a:pos x="0" y="270"/>
                  </a:cxn>
                  <a:cxn ang="0">
                    <a:pos x="0" y="0"/>
                  </a:cxn>
                  <a:cxn ang="0">
                    <a:pos x="170" y="0"/>
                  </a:cxn>
                  <a:cxn ang="0">
                    <a:pos x="0" y="270"/>
                  </a:cxn>
                </a:cxnLst>
                <a:rect l="0" t="0" r="r" b="b"/>
                <a:pathLst>
                  <a:path w="170" h="270">
                    <a:moveTo>
                      <a:pt x="0" y="270"/>
                    </a:moveTo>
                    <a:lnTo>
                      <a:pt x="0" y="0"/>
                    </a:lnTo>
                    <a:lnTo>
                      <a:pt x="170" y="0"/>
                    </a:lnTo>
                    <a:lnTo>
                      <a:pt x="0" y="270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" name="Freeform 11"/>
              <p:cNvSpPr>
                <a:spLocks/>
              </p:cNvSpPr>
              <p:nvPr/>
            </p:nvSpPr>
            <p:spPr bwMode="auto">
              <a:xfrm>
                <a:off x="2270" y="1650"/>
                <a:ext cx="170" cy="1118"/>
              </a:xfrm>
              <a:custGeom>
                <a:avLst/>
                <a:gdLst/>
                <a:ahLst/>
                <a:cxnLst>
                  <a:cxn ang="0">
                    <a:pos x="0" y="1118"/>
                  </a:cxn>
                  <a:cxn ang="0">
                    <a:pos x="170" y="0"/>
                  </a:cxn>
                  <a:cxn ang="0">
                    <a:pos x="170" y="1118"/>
                  </a:cxn>
                  <a:cxn ang="0">
                    <a:pos x="0" y="1118"/>
                  </a:cxn>
                </a:cxnLst>
                <a:rect l="0" t="0" r="r" b="b"/>
                <a:pathLst>
                  <a:path w="170" h="1118">
                    <a:moveTo>
                      <a:pt x="0" y="1118"/>
                    </a:moveTo>
                    <a:lnTo>
                      <a:pt x="170" y="0"/>
                    </a:lnTo>
                    <a:lnTo>
                      <a:pt x="170" y="1118"/>
                    </a:lnTo>
                    <a:lnTo>
                      <a:pt x="0" y="1118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" name="Freeform 12"/>
              <p:cNvSpPr>
                <a:spLocks/>
              </p:cNvSpPr>
              <p:nvPr/>
            </p:nvSpPr>
            <p:spPr bwMode="auto">
              <a:xfrm>
                <a:off x="2948" y="2192"/>
                <a:ext cx="170" cy="576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0" y="0"/>
                  </a:cxn>
                  <a:cxn ang="0">
                    <a:pos x="170" y="0"/>
                  </a:cxn>
                  <a:cxn ang="0">
                    <a:pos x="0" y="576"/>
                  </a:cxn>
                </a:cxnLst>
                <a:rect l="0" t="0" r="r" b="b"/>
                <a:pathLst>
                  <a:path w="170" h="576">
                    <a:moveTo>
                      <a:pt x="0" y="576"/>
                    </a:moveTo>
                    <a:lnTo>
                      <a:pt x="0" y="0"/>
                    </a:lnTo>
                    <a:lnTo>
                      <a:pt x="170" y="0"/>
                    </a:lnTo>
                    <a:lnTo>
                      <a:pt x="0" y="576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Freeform 13"/>
              <p:cNvSpPr>
                <a:spLocks/>
              </p:cNvSpPr>
              <p:nvPr/>
            </p:nvSpPr>
            <p:spPr bwMode="auto">
              <a:xfrm>
                <a:off x="2270" y="1650"/>
                <a:ext cx="170" cy="1118"/>
              </a:xfrm>
              <a:custGeom>
                <a:avLst/>
                <a:gdLst/>
                <a:ahLst/>
                <a:cxnLst>
                  <a:cxn ang="0">
                    <a:pos x="0" y="1118"/>
                  </a:cxn>
                  <a:cxn ang="0">
                    <a:pos x="0" y="0"/>
                  </a:cxn>
                  <a:cxn ang="0">
                    <a:pos x="170" y="0"/>
                  </a:cxn>
                  <a:cxn ang="0">
                    <a:pos x="0" y="1118"/>
                  </a:cxn>
                </a:cxnLst>
                <a:rect l="0" t="0" r="r" b="b"/>
                <a:pathLst>
                  <a:path w="170" h="1118">
                    <a:moveTo>
                      <a:pt x="0" y="1118"/>
                    </a:moveTo>
                    <a:lnTo>
                      <a:pt x="0" y="0"/>
                    </a:lnTo>
                    <a:lnTo>
                      <a:pt x="170" y="0"/>
                    </a:lnTo>
                    <a:lnTo>
                      <a:pt x="0" y="1118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Freeform 14"/>
              <p:cNvSpPr>
                <a:spLocks/>
              </p:cNvSpPr>
              <p:nvPr/>
            </p:nvSpPr>
            <p:spPr bwMode="auto">
              <a:xfrm>
                <a:off x="2779" y="2023"/>
                <a:ext cx="169" cy="745"/>
              </a:xfrm>
              <a:custGeom>
                <a:avLst/>
                <a:gdLst/>
                <a:ahLst/>
                <a:cxnLst>
                  <a:cxn ang="0">
                    <a:pos x="0" y="745"/>
                  </a:cxn>
                  <a:cxn ang="0">
                    <a:pos x="0" y="0"/>
                  </a:cxn>
                  <a:cxn ang="0">
                    <a:pos x="169" y="0"/>
                  </a:cxn>
                  <a:cxn ang="0">
                    <a:pos x="0" y="745"/>
                  </a:cxn>
                </a:cxnLst>
                <a:rect l="0" t="0" r="r" b="b"/>
                <a:pathLst>
                  <a:path w="169" h="745">
                    <a:moveTo>
                      <a:pt x="0" y="745"/>
                    </a:moveTo>
                    <a:lnTo>
                      <a:pt x="0" y="0"/>
                    </a:lnTo>
                    <a:lnTo>
                      <a:pt x="169" y="0"/>
                    </a:lnTo>
                    <a:lnTo>
                      <a:pt x="0" y="745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Freeform 15"/>
              <p:cNvSpPr>
                <a:spLocks/>
              </p:cNvSpPr>
              <p:nvPr/>
            </p:nvSpPr>
            <p:spPr bwMode="auto">
              <a:xfrm>
                <a:off x="1931" y="2701"/>
                <a:ext cx="169" cy="67"/>
              </a:xfrm>
              <a:custGeom>
                <a:avLst/>
                <a:gdLst/>
                <a:ahLst/>
                <a:cxnLst>
                  <a:cxn ang="0">
                    <a:pos x="0" y="67"/>
                  </a:cxn>
                  <a:cxn ang="0">
                    <a:pos x="169" y="0"/>
                  </a:cxn>
                  <a:cxn ang="0">
                    <a:pos x="169" y="67"/>
                  </a:cxn>
                  <a:cxn ang="0">
                    <a:pos x="0" y="67"/>
                  </a:cxn>
                </a:cxnLst>
                <a:rect l="0" t="0" r="r" b="b"/>
                <a:pathLst>
                  <a:path w="169" h="67">
                    <a:moveTo>
                      <a:pt x="0" y="67"/>
                    </a:moveTo>
                    <a:lnTo>
                      <a:pt x="169" y="0"/>
                    </a:lnTo>
                    <a:lnTo>
                      <a:pt x="169" y="67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Freeform 16"/>
              <p:cNvSpPr>
                <a:spLocks/>
              </p:cNvSpPr>
              <p:nvPr/>
            </p:nvSpPr>
            <p:spPr bwMode="auto">
              <a:xfrm>
                <a:off x="2609" y="1311"/>
                <a:ext cx="170" cy="1457"/>
              </a:xfrm>
              <a:custGeom>
                <a:avLst/>
                <a:gdLst/>
                <a:ahLst/>
                <a:cxnLst>
                  <a:cxn ang="0">
                    <a:pos x="0" y="1457"/>
                  </a:cxn>
                  <a:cxn ang="0">
                    <a:pos x="170" y="0"/>
                  </a:cxn>
                  <a:cxn ang="0">
                    <a:pos x="170" y="1457"/>
                  </a:cxn>
                  <a:cxn ang="0">
                    <a:pos x="0" y="1457"/>
                  </a:cxn>
                </a:cxnLst>
                <a:rect l="0" t="0" r="r" b="b"/>
                <a:pathLst>
                  <a:path w="170" h="1457">
                    <a:moveTo>
                      <a:pt x="0" y="1457"/>
                    </a:moveTo>
                    <a:lnTo>
                      <a:pt x="170" y="0"/>
                    </a:lnTo>
                    <a:lnTo>
                      <a:pt x="170" y="1457"/>
                    </a:lnTo>
                    <a:lnTo>
                      <a:pt x="0" y="1457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Freeform 17"/>
              <p:cNvSpPr>
                <a:spLocks/>
              </p:cNvSpPr>
              <p:nvPr/>
            </p:nvSpPr>
            <p:spPr bwMode="auto">
              <a:xfrm>
                <a:off x="2948" y="2192"/>
                <a:ext cx="170" cy="576"/>
              </a:xfrm>
              <a:custGeom>
                <a:avLst/>
                <a:gdLst/>
                <a:ahLst/>
                <a:cxnLst>
                  <a:cxn ang="0">
                    <a:pos x="0" y="576"/>
                  </a:cxn>
                  <a:cxn ang="0">
                    <a:pos x="170" y="0"/>
                  </a:cxn>
                  <a:cxn ang="0">
                    <a:pos x="170" y="576"/>
                  </a:cxn>
                  <a:cxn ang="0">
                    <a:pos x="0" y="576"/>
                  </a:cxn>
                </a:cxnLst>
                <a:rect l="0" t="0" r="r" b="b"/>
                <a:pathLst>
                  <a:path w="170" h="576">
                    <a:moveTo>
                      <a:pt x="0" y="576"/>
                    </a:moveTo>
                    <a:lnTo>
                      <a:pt x="170" y="0"/>
                    </a:lnTo>
                    <a:lnTo>
                      <a:pt x="170" y="576"/>
                    </a:lnTo>
                    <a:lnTo>
                      <a:pt x="0" y="576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Freeform 18"/>
              <p:cNvSpPr>
                <a:spLocks/>
              </p:cNvSpPr>
              <p:nvPr/>
            </p:nvSpPr>
            <p:spPr bwMode="auto">
              <a:xfrm>
                <a:off x="2779" y="2023"/>
                <a:ext cx="169" cy="745"/>
              </a:xfrm>
              <a:custGeom>
                <a:avLst/>
                <a:gdLst/>
                <a:ahLst/>
                <a:cxnLst>
                  <a:cxn ang="0">
                    <a:pos x="0" y="745"/>
                  </a:cxn>
                  <a:cxn ang="0">
                    <a:pos x="169" y="0"/>
                  </a:cxn>
                  <a:cxn ang="0">
                    <a:pos x="169" y="745"/>
                  </a:cxn>
                  <a:cxn ang="0">
                    <a:pos x="0" y="745"/>
                  </a:cxn>
                </a:cxnLst>
                <a:rect l="0" t="0" r="r" b="b"/>
                <a:pathLst>
                  <a:path w="169" h="745">
                    <a:moveTo>
                      <a:pt x="0" y="745"/>
                    </a:moveTo>
                    <a:lnTo>
                      <a:pt x="169" y="0"/>
                    </a:lnTo>
                    <a:lnTo>
                      <a:pt x="169" y="745"/>
                    </a:lnTo>
                    <a:lnTo>
                      <a:pt x="0" y="745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19"/>
              <p:cNvSpPr>
                <a:spLocks/>
              </p:cNvSpPr>
              <p:nvPr/>
            </p:nvSpPr>
            <p:spPr bwMode="auto">
              <a:xfrm>
                <a:off x="3118" y="2498"/>
                <a:ext cx="170" cy="270"/>
              </a:xfrm>
              <a:custGeom>
                <a:avLst/>
                <a:gdLst/>
                <a:ahLst/>
                <a:cxnLst>
                  <a:cxn ang="0">
                    <a:pos x="0" y="270"/>
                  </a:cxn>
                  <a:cxn ang="0">
                    <a:pos x="170" y="0"/>
                  </a:cxn>
                  <a:cxn ang="0">
                    <a:pos x="170" y="270"/>
                  </a:cxn>
                  <a:cxn ang="0">
                    <a:pos x="0" y="270"/>
                  </a:cxn>
                </a:cxnLst>
                <a:rect l="0" t="0" r="r" b="b"/>
                <a:pathLst>
                  <a:path w="170" h="270">
                    <a:moveTo>
                      <a:pt x="0" y="270"/>
                    </a:moveTo>
                    <a:lnTo>
                      <a:pt x="170" y="0"/>
                    </a:lnTo>
                    <a:lnTo>
                      <a:pt x="170" y="270"/>
                    </a:lnTo>
                    <a:lnTo>
                      <a:pt x="0" y="270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Freeform 20"/>
              <p:cNvSpPr>
                <a:spLocks/>
              </p:cNvSpPr>
              <p:nvPr/>
            </p:nvSpPr>
            <p:spPr bwMode="auto">
              <a:xfrm>
                <a:off x="3288" y="2599"/>
                <a:ext cx="169" cy="169"/>
              </a:xfrm>
              <a:custGeom>
                <a:avLst/>
                <a:gdLst/>
                <a:ahLst/>
                <a:cxnLst>
                  <a:cxn ang="0">
                    <a:pos x="0" y="169"/>
                  </a:cxn>
                  <a:cxn ang="0">
                    <a:pos x="169" y="0"/>
                  </a:cxn>
                  <a:cxn ang="0">
                    <a:pos x="169" y="169"/>
                  </a:cxn>
                  <a:cxn ang="0">
                    <a:pos x="0" y="169"/>
                  </a:cxn>
                </a:cxnLst>
                <a:rect l="0" t="0" r="r" b="b"/>
                <a:pathLst>
                  <a:path w="169" h="169">
                    <a:moveTo>
                      <a:pt x="0" y="169"/>
                    </a:moveTo>
                    <a:lnTo>
                      <a:pt x="169" y="0"/>
                    </a:lnTo>
                    <a:lnTo>
                      <a:pt x="169" y="169"/>
                    </a:lnTo>
                    <a:lnTo>
                      <a:pt x="0" y="169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Freeform 21"/>
              <p:cNvSpPr>
                <a:spLocks/>
              </p:cNvSpPr>
              <p:nvPr/>
            </p:nvSpPr>
            <p:spPr bwMode="auto">
              <a:xfrm>
                <a:off x="2100" y="2396"/>
                <a:ext cx="170" cy="372"/>
              </a:xfrm>
              <a:custGeom>
                <a:avLst/>
                <a:gdLst/>
                <a:ahLst/>
                <a:cxnLst>
                  <a:cxn ang="0">
                    <a:pos x="0" y="372"/>
                  </a:cxn>
                  <a:cxn ang="0">
                    <a:pos x="170" y="0"/>
                  </a:cxn>
                  <a:cxn ang="0">
                    <a:pos x="170" y="372"/>
                  </a:cxn>
                  <a:cxn ang="0">
                    <a:pos x="0" y="372"/>
                  </a:cxn>
                </a:cxnLst>
                <a:rect l="0" t="0" r="r" b="b"/>
                <a:pathLst>
                  <a:path w="170" h="372">
                    <a:moveTo>
                      <a:pt x="0" y="372"/>
                    </a:moveTo>
                    <a:lnTo>
                      <a:pt x="170" y="0"/>
                    </a:lnTo>
                    <a:lnTo>
                      <a:pt x="170" y="372"/>
                    </a:lnTo>
                    <a:lnTo>
                      <a:pt x="0" y="372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Freeform 22"/>
              <p:cNvSpPr>
                <a:spLocks/>
              </p:cNvSpPr>
              <p:nvPr/>
            </p:nvSpPr>
            <p:spPr bwMode="auto">
              <a:xfrm>
                <a:off x="2100" y="2396"/>
                <a:ext cx="170" cy="372"/>
              </a:xfrm>
              <a:custGeom>
                <a:avLst/>
                <a:gdLst/>
                <a:ahLst/>
                <a:cxnLst>
                  <a:cxn ang="0">
                    <a:pos x="0" y="372"/>
                  </a:cxn>
                  <a:cxn ang="0">
                    <a:pos x="0" y="0"/>
                  </a:cxn>
                  <a:cxn ang="0">
                    <a:pos x="170" y="0"/>
                  </a:cxn>
                  <a:cxn ang="0">
                    <a:pos x="0" y="372"/>
                  </a:cxn>
                </a:cxnLst>
                <a:rect l="0" t="0" r="r" b="b"/>
                <a:pathLst>
                  <a:path w="170" h="372">
                    <a:moveTo>
                      <a:pt x="0" y="372"/>
                    </a:moveTo>
                    <a:lnTo>
                      <a:pt x="0" y="0"/>
                    </a:lnTo>
                    <a:lnTo>
                      <a:pt x="170" y="0"/>
                    </a:lnTo>
                    <a:lnTo>
                      <a:pt x="0" y="372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Line 23"/>
              <p:cNvSpPr>
                <a:spLocks noChangeShapeType="1"/>
              </p:cNvSpPr>
              <p:nvPr/>
            </p:nvSpPr>
            <p:spPr bwMode="auto">
              <a:xfrm flipH="1">
                <a:off x="3288" y="2768"/>
                <a:ext cx="169" cy="1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Line 24"/>
              <p:cNvSpPr>
                <a:spLocks noChangeShapeType="1"/>
              </p:cNvSpPr>
              <p:nvPr/>
            </p:nvSpPr>
            <p:spPr bwMode="auto">
              <a:xfrm flipV="1">
                <a:off x="2100" y="2396"/>
                <a:ext cx="1" cy="372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Line 25"/>
              <p:cNvSpPr>
                <a:spLocks noChangeShapeType="1"/>
              </p:cNvSpPr>
              <p:nvPr/>
            </p:nvSpPr>
            <p:spPr bwMode="auto">
              <a:xfrm flipH="1">
                <a:off x="2270" y="2768"/>
                <a:ext cx="170" cy="1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Line 26"/>
              <p:cNvSpPr>
                <a:spLocks noChangeShapeType="1"/>
              </p:cNvSpPr>
              <p:nvPr/>
            </p:nvSpPr>
            <p:spPr bwMode="auto">
              <a:xfrm>
                <a:off x="2609" y="1311"/>
                <a:ext cx="170" cy="1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Line 27"/>
              <p:cNvSpPr>
                <a:spLocks noChangeShapeType="1"/>
              </p:cNvSpPr>
              <p:nvPr/>
            </p:nvSpPr>
            <p:spPr bwMode="auto">
              <a:xfrm flipV="1">
                <a:off x="2609" y="1311"/>
                <a:ext cx="1" cy="1457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Line 28"/>
              <p:cNvSpPr>
                <a:spLocks noChangeShapeType="1"/>
              </p:cNvSpPr>
              <p:nvPr/>
            </p:nvSpPr>
            <p:spPr bwMode="auto">
              <a:xfrm>
                <a:off x="3288" y="2599"/>
                <a:ext cx="169" cy="1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Line 29"/>
              <p:cNvSpPr>
                <a:spLocks noChangeShapeType="1"/>
              </p:cNvSpPr>
              <p:nvPr/>
            </p:nvSpPr>
            <p:spPr bwMode="auto">
              <a:xfrm flipV="1">
                <a:off x="1931" y="2701"/>
                <a:ext cx="1" cy="67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Line 30"/>
              <p:cNvSpPr>
                <a:spLocks noChangeShapeType="1"/>
              </p:cNvSpPr>
              <p:nvPr/>
            </p:nvSpPr>
            <p:spPr bwMode="auto">
              <a:xfrm flipH="1">
                <a:off x="3118" y="2768"/>
                <a:ext cx="170" cy="1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Line 31"/>
              <p:cNvSpPr>
                <a:spLocks noChangeShapeType="1"/>
              </p:cNvSpPr>
              <p:nvPr/>
            </p:nvSpPr>
            <p:spPr bwMode="auto">
              <a:xfrm>
                <a:off x="1931" y="2701"/>
                <a:ext cx="169" cy="1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Line 32"/>
              <p:cNvSpPr>
                <a:spLocks noChangeShapeType="1"/>
              </p:cNvSpPr>
              <p:nvPr/>
            </p:nvSpPr>
            <p:spPr bwMode="auto">
              <a:xfrm>
                <a:off x="3118" y="2498"/>
                <a:ext cx="170" cy="1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Line 33"/>
              <p:cNvSpPr>
                <a:spLocks noChangeShapeType="1"/>
              </p:cNvSpPr>
              <p:nvPr/>
            </p:nvSpPr>
            <p:spPr bwMode="auto">
              <a:xfrm>
                <a:off x="2100" y="2701"/>
                <a:ext cx="1" cy="67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Line 34"/>
              <p:cNvSpPr>
                <a:spLocks noChangeShapeType="1"/>
              </p:cNvSpPr>
              <p:nvPr/>
            </p:nvSpPr>
            <p:spPr bwMode="auto">
              <a:xfrm flipH="1">
                <a:off x="2948" y="2768"/>
                <a:ext cx="170" cy="1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Line 35"/>
              <p:cNvSpPr>
                <a:spLocks noChangeShapeType="1"/>
              </p:cNvSpPr>
              <p:nvPr/>
            </p:nvSpPr>
            <p:spPr bwMode="auto">
              <a:xfrm flipH="1">
                <a:off x="1931" y="2768"/>
                <a:ext cx="169" cy="1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Line 36"/>
              <p:cNvSpPr>
                <a:spLocks noChangeShapeType="1"/>
              </p:cNvSpPr>
              <p:nvPr/>
            </p:nvSpPr>
            <p:spPr bwMode="auto">
              <a:xfrm>
                <a:off x="2948" y="2192"/>
                <a:ext cx="170" cy="1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Line 37"/>
              <p:cNvSpPr>
                <a:spLocks noChangeShapeType="1"/>
              </p:cNvSpPr>
              <p:nvPr/>
            </p:nvSpPr>
            <p:spPr bwMode="auto">
              <a:xfrm flipH="1">
                <a:off x="2440" y="2768"/>
                <a:ext cx="169" cy="1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Line 38"/>
              <p:cNvSpPr>
                <a:spLocks noChangeShapeType="1"/>
              </p:cNvSpPr>
              <p:nvPr/>
            </p:nvSpPr>
            <p:spPr bwMode="auto">
              <a:xfrm flipH="1">
                <a:off x="2779" y="2768"/>
                <a:ext cx="169" cy="1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" name="Line 39"/>
              <p:cNvSpPr>
                <a:spLocks noChangeShapeType="1"/>
              </p:cNvSpPr>
              <p:nvPr/>
            </p:nvSpPr>
            <p:spPr bwMode="auto">
              <a:xfrm>
                <a:off x="2609" y="1209"/>
                <a:ext cx="1" cy="1559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Line 40"/>
              <p:cNvSpPr>
                <a:spLocks noChangeShapeType="1"/>
              </p:cNvSpPr>
              <p:nvPr/>
            </p:nvSpPr>
            <p:spPr bwMode="auto">
              <a:xfrm>
                <a:off x="2779" y="2023"/>
                <a:ext cx="169" cy="1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Line 41"/>
              <p:cNvSpPr>
                <a:spLocks noChangeShapeType="1"/>
              </p:cNvSpPr>
              <p:nvPr/>
            </p:nvSpPr>
            <p:spPr bwMode="auto">
              <a:xfrm>
                <a:off x="2440" y="1209"/>
                <a:ext cx="169" cy="1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Line 42"/>
              <p:cNvSpPr>
                <a:spLocks noChangeShapeType="1"/>
              </p:cNvSpPr>
              <p:nvPr/>
            </p:nvSpPr>
            <p:spPr bwMode="auto">
              <a:xfrm flipH="1">
                <a:off x="2609" y="2768"/>
                <a:ext cx="170" cy="1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Line 43"/>
              <p:cNvSpPr>
                <a:spLocks noChangeShapeType="1"/>
              </p:cNvSpPr>
              <p:nvPr/>
            </p:nvSpPr>
            <p:spPr bwMode="auto">
              <a:xfrm>
                <a:off x="2100" y="2396"/>
                <a:ext cx="170" cy="1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Line 44"/>
              <p:cNvSpPr>
                <a:spLocks noChangeShapeType="1"/>
              </p:cNvSpPr>
              <p:nvPr/>
            </p:nvSpPr>
            <p:spPr bwMode="auto">
              <a:xfrm>
                <a:off x="3457" y="2599"/>
                <a:ext cx="1" cy="169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Line 45"/>
              <p:cNvSpPr>
                <a:spLocks noChangeShapeType="1"/>
              </p:cNvSpPr>
              <p:nvPr/>
            </p:nvSpPr>
            <p:spPr bwMode="auto">
              <a:xfrm>
                <a:off x="2270" y="2396"/>
                <a:ext cx="1" cy="372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Line 46"/>
              <p:cNvSpPr>
                <a:spLocks noChangeShapeType="1"/>
              </p:cNvSpPr>
              <p:nvPr/>
            </p:nvSpPr>
            <p:spPr bwMode="auto">
              <a:xfrm>
                <a:off x="3288" y="2498"/>
                <a:ext cx="1" cy="270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Line 47"/>
              <p:cNvSpPr>
                <a:spLocks noChangeShapeType="1"/>
              </p:cNvSpPr>
              <p:nvPr/>
            </p:nvSpPr>
            <p:spPr bwMode="auto">
              <a:xfrm flipH="1">
                <a:off x="2100" y="2768"/>
                <a:ext cx="170" cy="1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Line 48"/>
              <p:cNvSpPr>
                <a:spLocks noChangeShapeType="1"/>
              </p:cNvSpPr>
              <p:nvPr/>
            </p:nvSpPr>
            <p:spPr bwMode="auto">
              <a:xfrm>
                <a:off x="3118" y="2192"/>
                <a:ext cx="1" cy="576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Line 49"/>
              <p:cNvSpPr>
                <a:spLocks noChangeShapeType="1"/>
              </p:cNvSpPr>
              <p:nvPr/>
            </p:nvSpPr>
            <p:spPr bwMode="auto">
              <a:xfrm flipV="1">
                <a:off x="2440" y="1209"/>
                <a:ext cx="1" cy="1559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Line 50"/>
              <p:cNvSpPr>
                <a:spLocks noChangeShapeType="1"/>
              </p:cNvSpPr>
              <p:nvPr/>
            </p:nvSpPr>
            <p:spPr bwMode="auto">
              <a:xfrm>
                <a:off x="2948" y="2023"/>
                <a:ext cx="1" cy="745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" name="Line 51"/>
              <p:cNvSpPr>
                <a:spLocks noChangeShapeType="1"/>
              </p:cNvSpPr>
              <p:nvPr/>
            </p:nvSpPr>
            <p:spPr bwMode="auto">
              <a:xfrm>
                <a:off x="2440" y="1650"/>
                <a:ext cx="1" cy="1118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Line 52"/>
              <p:cNvSpPr>
                <a:spLocks noChangeShapeType="1"/>
              </p:cNvSpPr>
              <p:nvPr/>
            </p:nvSpPr>
            <p:spPr bwMode="auto">
              <a:xfrm flipV="1">
                <a:off x="2779" y="2023"/>
                <a:ext cx="1" cy="745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9" name="Line 53"/>
              <p:cNvSpPr>
                <a:spLocks noChangeShapeType="1"/>
              </p:cNvSpPr>
              <p:nvPr/>
            </p:nvSpPr>
            <p:spPr bwMode="auto">
              <a:xfrm flipV="1">
                <a:off x="3118" y="2498"/>
                <a:ext cx="1" cy="270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0" name="Line 54"/>
              <p:cNvSpPr>
                <a:spLocks noChangeShapeType="1"/>
              </p:cNvSpPr>
              <p:nvPr/>
            </p:nvSpPr>
            <p:spPr bwMode="auto">
              <a:xfrm flipV="1">
                <a:off x="2948" y="2192"/>
                <a:ext cx="1" cy="576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1" name="Line 55"/>
              <p:cNvSpPr>
                <a:spLocks noChangeShapeType="1"/>
              </p:cNvSpPr>
              <p:nvPr/>
            </p:nvSpPr>
            <p:spPr bwMode="auto">
              <a:xfrm flipV="1">
                <a:off x="3288" y="2599"/>
                <a:ext cx="1" cy="169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Line 56"/>
              <p:cNvSpPr>
                <a:spLocks noChangeShapeType="1"/>
              </p:cNvSpPr>
              <p:nvPr/>
            </p:nvSpPr>
            <p:spPr bwMode="auto">
              <a:xfrm>
                <a:off x="2779" y="1311"/>
                <a:ext cx="1" cy="1457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Freeform 57"/>
              <p:cNvSpPr>
                <a:spLocks/>
              </p:cNvSpPr>
              <p:nvPr/>
            </p:nvSpPr>
            <p:spPr bwMode="auto">
              <a:xfrm>
                <a:off x="2270" y="1650"/>
                <a:ext cx="170" cy="1118"/>
              </a:xfrm>
              <a:custGeom>
                <a:avLst/>
                <a:gdLst/>
                <a:ahLst/>
                <a:cxnLst>
                  <a:cxn ang="0">
                    <a:pos x="0" y="1118"/>
                  </a:cxn>
                  <a:cxn ang="0">
                    <a:pos x="0" y="0"/>
                  </a:cxn>
                  <a:cxn ang="0">
                    <a:pos x="170" y="0"/>
                  </a:cxn>
                </a:cxnLst>
                <a:rect l="0" t="0" r="r" b="b"/>
                <a:pathLst>
                  <a:path w="170" h="1118">
                    <a:moveTo>
                      <a:pt x="0" y="1118"/>
                    </a:moveTo>
                    <a:lnTo>
                      <a:pt x="0" y="0"/>
                    </a:lnTo>
                    <a:lnTo>
                      <a:pt x="170" y="0"/>
                    </a:lnTo>
                  </a:path>
                </a:pathLst>
              </a:custGeom>
              <a:noFill/>
              <a:ln w="2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4" name="Line 58"/>
              <p:cNvSpPr>
                <a:spLocks noChangeShapeType="1"/>
              </p:cNvSpPr>
              <p:nvPr/>
            </p:nvSpPr>
            <p:spPr bwMode="auto">
              <a:xfrm>
                <a:off x="1931" y="2768"/>
                <a:ext cx="1696" cy="1"/>
              </a:xfrm>
              <a:prstGeom prst="line">
                <a:avLst/>
              </a:prstGeom>
              <a:noFill/>
              <a:ln w="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Line 59"/>
              <p:cNvSpPr>
                <a:spLocks noChangeShapeType="1"/>
              </p:cNvSpPr>
              <p:nvPr/>
            </p:nvSpPr>
            <p:spPr bwMode="auto">
              <a:xfrm flipV="1">
                <a:off x="3118" y="2768"/>
                <a:ext cx="1" cy="30"/>
              </a:xfrm>
              <a:prstGeom prst="line">
                <a:avLst/>
              </a:prstGeom>
              <a:noFill/>
              <a:ln w="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6" name="Rectangle 60"/>
              <p:cNvSpPr>
                <a:spLocks noChangeArrowheads="1"/>
              </p:cNvSpPr>
              <p:nvPr/>
            </p:nvSpPr>
            <p:spPr bwMode="auto">
              <a:xfrm>
                <a:off x="2726" y="2805"/>
                <a:ext cx="76" cy="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1" dirty="0" smtClean="0">
                    <a:solidFill>
                      <a:srgbClr val="000000"/>
                    </a:solidFill>
                    <a:latin typeface="Arial" pitchFamily="34" charset="0"/>
                  </a:rPr>
                  <a:t>25</a:t>
                </a:r>
                <a:endParaRPr lang="en-US" sz="1200" b="1" dirty="0" smtClean="0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  <p:sp>
            <p:nvSpPr>
              <p:cNvPr id="67" name="Line 61"/>
              <p:cNvSpPr>
                <a:spLocks noChangeShapeType="1"/>
              </p:cNvSpPr>
              <p:nvPr/>
            </p:nvSpPr>
            <p:spPr bwMode="auto">
              <a:xfrm flipV="1">
                <a:off x="1931" y="2768"/>
                <a:ext cx="1" cy="30"/>
              </a:xfrm>
              <a:prstGeom prst="line">
                <a:avLst/>
              </a:prstGeom>
              <a:noFill/>
              <a:ln w="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8" name="Rectangle 62"/>
              <p:cNvSpPr>
                <a:spLocks noChangeArrowheads="1"/>
              </p:cNvSpPr>
              <p:nvPr/>
            </p:nvSpPr>
            <p:spPr bwMode="auto">
              <a:xfrm>
                <a:off x="2556" y="2805"/>
                <a:ext cx="76" cy="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1" dirty="0" smtClean="0">
                    <a:solidFill>
                      <a:srgbClr val="000000"/>
                    </a:solidFill>
                    <a:latin typeface="Arial" pitchFamily="34" charset="0"/>
                  </a:rPr>
                  <a:t>20</a:t>
                </a:r>
                <a:endParaRPr lang="en-US" sz="1200" b="1" dirty="0" smtClean="0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  <p:sp>
            <p:nvSpPr>
              <p:cNvPr id="69" name="Line 63"/>
              <p:cNvSpPr>
                <a:spLocks noChangeShapeType="1"/>
              </p:cNvSpPr>
              <p:nvPr/>
            </p:nvSpPr>
            <p:spPr bwMode="auto">
              <a:xfrm flipV="1">
                <a:off x="2100" y="2768"/>
                <a:ext cx="1" cy="30"/>
              </a:xfrm>
              <a:prstGeom prst="line">
                <a:avLst/>
              </a:prstGeom>
              <a:noFill/>
              <a:ln w="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Line 64"/>
              <p:cNvSpPr>
                <a:spLocks noChangeShapeType="1"/>
              </p:cNvSpPr>
              <p:nvPr/>
            </p:nvSpPr>
            <p:spPr bwMode="auto">
              <a:xfrm flipV="1">
                <a:off x="1931" y="1074"/>
                <a:ext cx="1" cy="1694"/>
              </a:xfrm>
              <a:prstGeom prst="line">
                <a:avLst/>
              </a:prstGeom>
              <a:noFill/>
              <a:ln w="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1" name="Line 65"/>
              <p:cNvSpPr>
                <a:spLocks noChangeShapeType="1"/>
              </p:cNvSpPr>
              <p:nvPr/>
            </p:nvSpPr>
            <p:spPr bwMode="auto">
              <a:xfrm flipV="1">
                <a:off x="2440" y="2768"/>
                <a:ext cx="1" cy="30"/>
              </a:xfrm>
              <a:prstGeom prst="line">
                <a:avLst/>
              </a:prstGeom>
              <a:noFill/>
              <a:ln w="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2" name="Rectangle 66"/>
              <p:cNvSpPr>
                <a:spLocks noChangeArrowheads="1"/>
              </p:cNvSpPr>
              <p:nvPr/>
            </p:nvSpPr>
            <p:spPr bwMode="auto">
              <a:xfrm>
                <a:off x="1774" y="1029"/>
                <a:ext cx="57" cy="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 b="1" dirty="0" smtClean="0">
                    <a:solidFill>
                      <a:srgbClr val="000000"/>
                    </a:solidFill>
                    <a:latin typeface="Arial" pitchFamily="34" charset="0"/>
                  </a:rPr>
                  <a:t>50</a:t>
                </a:r>
                <a:endParaRPr lang="en-US" sz="1050" b="1" dirty="0" smtClean="0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  <p:sp>
            <p:nvSpPr>
              <p:cNvPr id="73" name="Rectangle 67"/>
              <p:cNvSpPr>
                <a:spLocks noChangeArrowheads="1"/>
              </p:cNvSpPr>
              <p:nvPr/>
            </p:nvSpPr>
            <p:spPr bwMode="auto">
              <a:xfrm>
                <a:off x="3402" y="2805"/>
                <a:ext cx="76" cy="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1" dirty="0" smtClean="0">
                    <a:solidFill>
                      <a:srgbClr val="000000"/>
                    </a:solidFill>
                    <a:latin typeface="Arial" pitchFamily="34" charset="0"/>
                  </a:rPr>
                  <a:t>45</a:t>
                </a:r>
                <a:endParaRPr lang="en-US" sz="1200" b="1" dirty="0" smtClean="0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  <p:sp>
            <p:nvSpPr>
              <p:cNvPr id="74" name="Rectangle 68"/>
              <p:cNvSpPr>
                <a:spLocks noChangeArrowheads="1"/>
              </p:cNvSpPr>
              <p:nvPr/>
            </p:nvSpPr>
            <p:spPr bwMode="auto">
              <a:xfrm>
                <a:off x="1768" y="1358"/>
                <a:ext cx="57" cy="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 b="1" dirty="0" smtClean="0">
                    <a:solidFill>
                      <a:srgbClr val="000000"/>
                    </a:solidFill>
                    <a:latin typeface="Arial" pitchFamily="34" charset="0"/>
                  </a:rPr>
                  <a:t>40</a:t>
                </a:r>
                <a:endParaRPr lang="en-US" sz="1050" b="1" dirty="0" smtClean="0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  <p:sp>
            <p:nvSpPr>
              <p:cNvPr id="75" name="Line 69"/>
              <p:cNvSpPr>
                <a:spLocks noChangeShapeType="1"/>
              </p:cNvSpPr>
              <p:nvPr/>
            </p:nvSpPr>
            <p:spPr bwMode="auto">
              <a:xfrm flipV="1">
                <a:off x="2779" y="2768"/>
                <a:ext cx="1" cy="30"/>
              </a:xfrm>
              <a:prstGeom prst="line">
                <a:avLst/>
              </a:prstGeom>
              <a:noFill/>
              <a:ln w="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6" name="Rectangle 70"/>
              <p:cNvSpPr>
                <a:spLocks noChangeArrowheads="1"/>
              </p:cNvSpPr>
              <p:nvPr/>
            </p:nvSpPr>
            <p:spPr bwMode="auto">
              <a:xfrm>
                <a:off x="1774" y="1714"/>
                <a:ext cx="57" cy="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 b="1" dirty="0" smtClean="0">
                    <a:solidFill>
                      <a:srgbClr val="000000"/>
                    </a:solidFill>
                    <a:latin typeface="Arial" pitchFamily="34" charset="0"/>
                  </a:rPr>
                  <a:t>30</a:t>
                </a:r>
                <a:endParaRPr lang="en-US" sz="1050" b="1" dirty="0" smtClean="0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  <p:sp>
            <p:nvSpPr>
              <p:cNvPr id="77" name="Line 71"/>
              <p:cNvSpPr>
                <a:spLocks noChangeShapeType="1"/>
              </p:cNvSpPr>
              <p:nvPr/>
            </p:nvSpPr>
            <p:spPr bwMode="auto">
              <a:xfrm>
                <a:off x="1902" y="1074"/>
                <a:ext cx="29" cy="1"/>
              </a:xfrm>
              <a:prstGeom prst="line">
                <a:avLst/>
              </a:prstGeom>
              <a:noFill/>
              <a:ln w="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8" name="Rectangle 72"/>
              <p:cNvSpPr>
                <a:spLocks noChangeArrowheads="1"/>
              </p:cNvSpPr>
              <p:nvPr/>
            </p:nvSpPr>
            <p:spPr bwMode="auto">
              <a:xfrm>
                <a:off x="2390" y="2805"/>
                <a:ext cx="76" cy="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1" dirty="0" smtClean="0">
                    <a:solidFill>
                      <a:srgbClr val="000000"/>
                    </a:solidFill>
                    <a:latin typeface="Arial" pitchFamily="34" charset="0"/>
                  </a:rPr>
                  <a:t>15</a:t>
                </a:r>
                <a:endParaRPr lang="en-US" sz="1200" b="1" dirty="0" smtClean="0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  <p:sp>
            <p:nvSpPr>
              <p:cNvPr id="79" name="Rectangle 73"/>
              <p:cNvSpPr>
                <a:spLocks noChangeArrowheads="1"/>
              </p:cNvSpPr>
              <p:nvPr/>
            </p:nvSpPr>
            <p:spPr bwMode="auto">
              <a:xfrm>
                <a:off x="3065" y="2805"/>
                <a:ext cx="76" cy="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1" dirty="0" smtClean="0">
                    <a:solidFill>
                      <a:srgbClr val="000000"/>
                    </a:solidFill>
                    <a:latin typeface="Arial" pitchFamily="34" charset="0"/>
                  </a:rPr>
                  <a:t>35</a:t>
                </a:r>
                <a:endParaRPr lang="en-US" sz="1200" b="1" dirty="0" smtClean="0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  <p:sp>
            <p:nvSpPr>
              <p:cNvPr id="80" name="Rectangle 74"/>
              <p:cNvSpPr>
                <a:spLocks noChangeArrowheads="1"/>
              </p:cNvSpPr>
              <p:nvPr/>
            </p:nvSpPr>
            <p:spPr bwMode="auto">
              <a:xfrm>
                <a:off x="2220" y="2805"/>
                <a:ext cx="76" cy="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1" dirty="0" smtClean="0">
                    <a:solidFill>
                      <a:srgbClr val="000000"/>
                    </a:solidFill>
                    <a:latin typeface="Arial" pitchFamily="34" charset="0"/>
                  </a:rPr>
                  <a:t>10</a:t>
                </a:r>
                <a:endParaRPr lang="en-US" sz="1200" b="1" dirty="0" smtClean="0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  <p:sp>
            <p:nvSpPr>
              <p:cNvPr id="81" name="Line 75"/>
              <p:cNvSpPr>
                <a:spLocks noChangeShapeType="1"/>
              </p:cNvSpPr>
              <p:nvPr/>
            </p:nvSpPr>
            <p:spPr bwMode="auto">
              <a:xfrm>
                <a:off x="1902" y="1752"/>
                <a:ext cx="29" cy="1"/>
              </a:xfrm>
              <a:prstGeom prst="line">
                <a:avLst/>
              </a:prstGeom>
              <a:noFill/>
              <a:ln w="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2" name="Rectangle 76"/>
              <p:cNvSpPr>
                <a:spLocks noChangeArrowheads="1"/>
              </p:cNvSpPr>
              <p:nvPr/>
            </p:nvSpPr>
            <p:spPr bwMode="auto">
              <a:xfrm>
                <a:off x="1774" y="2037"/>
                <a:ext cx="57" cy="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 b="1" dirty="0" smtClean="0">
                    <a:solidFill>
                      <a:srgbClr val="000000"/>
                    </a:solidFill>
                    <a:latin typeface="Arial" pitchFamily="34" charset="0"/>
                  </a:rPr>
                  <a:t>20</a:t>
                </a:r>
                <a:endParaRPr lang="en-US" sz="1050" b="1" dirty="0" smtClean="0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  <p:sp>
            <p:nvSpPr>
              <p:cNvPr id="83" name="Line 77"/>
              <p:cNvSpPr>
                <a:spLocks noChangeShapeType="1"/>
              </p:cNvSpPr>
              <p:nvPr/>
            </p:nvSpPr>
            <p:spPr bwMode="auto">
              <a:xfrm>
                <a:off x="1902" y="2430"/>
                <a:ext cx="29" cy="1"/>
              </a:xfrm>
              <a:prstGeom prst="line">
                <a:avLst/>
              </a:prstGeom>
              <a:noFill/>
              <a:ln w="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4" name="Rectangle 78"/>
              <p:cNvSpPr>
                <a:spLocks noChangeArrowheads="1"/>
              </p:cNvSpPr>
              <p:nvPr/>
            </p:nvSpPr>
            <p:spPr bwMode="auto">
              <a:xfrm>
                <a:off x="1780" y="2385"/>
                <a:ext cx="57" cy="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 b="1" dirty="0" smtClean="0">
                    <a:solidFill>
                      <a:srgbClr val="000000"/>
                    </a:solidFill>
                    <a:latin typeface="Arial" pitchFamily="34" charset="0"/>
                  </a:rPr>
                  <a:t>10</a:t>
                </a:r>
                <a:endParaRPr lang="en-US" sz="1050" b="1" dirty="0" smtClean="0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  <p:sp>
            <p:nvSpPr>
              <p:cNvPr id="85" name="Rectangle 79"/>
              <p:cNvSpPr>
                <a:spLocks noChangeArrowheads="1"/>
              </p:cNvSpPr>
              <p:nvPr/>
            </p:nvSpPr>
            <p:spPr bwMode="auto">
              <a:xfrm>
                <a:off x="3574" y="2805"/>
                <a:ext cx="76" cy="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1" dirty="0" smtClean="0">
                    <a:solidFill>
                      <a:srgbClr val="000000"/>
                    </a:solidFill>
                    <a:latin typeface="Arial" pitchFamily="34" charset="0"/>
                  </a:rPr>
                  <a:t>50</a:t>
                </a:r>
                <a:endParaRPr lang="en-US" sz="1200" b="1" dirty="0" smtClean="0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  <p:sp>
            <p:nvSpPr>
              <p:cNvPr id="86" name="Rectangle 80"/>
              <p:cNvSpPr>
                <a:spLocks noChangeArrowheads="1"/>
              </p:cNvSpPr>
              <p:nvPr/>
            </p:nvSpPr>
            <p:spPr bwMode="auto">
              <a:xfrm>
                <a:off x="1827" y="2696"/>
                <a:ext cx="29" cy="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 b="1" dirty="0" smtClean="0">
                    <a:solidFill>
                      <a:srgbClr val="000000"/>
                    </a:solidFill>
                    <a:latin typeface="Arial" pitchFamily="34" charset="0"/>
                  </a:rPr>
                  <a:t>0</a:t>
                </a:r>
                <a:endParaRPr lang="en-US" sz="1050" b="1" dirty="0" smtClean="0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  <p:sp>
            <p:nvSpPr>
              <p:cNvPr id="87" name="Line 81"/>
              <p:cNvSpPr>
                <a:spLocks noChangeShapeType="1"/>
              </p:cNvSpPr>
              <p:nvPr/>
            </p:nvSpPr>
            <p:spPr bwMode="auto">
              <a:xfrm flipV="1">
                <a:off x="2609" y="2768"/>
                <a:ext cx="1" cy="30"/>
              </a:xfrm>
              <a:prstGeom prst="line">
                <a:avLst/>
              </a:prstGeom>
              <a:noFill/>
              <a:ln w="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8" name="Line 82"/>
              <p:cNvSpPr>
                <a:spLocks noChangeShapeType="1"/>
              </p:cNvSpPr>
              <p:nvPr/>
            </p:nvSpPr>
            <p:spPr bwMode="auto">
              <a:xfrm flipV="1">
                <a:off x="3288" y="2768"/>
                <a:ext cx="1" cy="30"/>
              </a:xfrm>
              <a:prstGeom prst="line">
                <a:avLst/>
              </a:prstGeom>
              <a:noFill/>
              <a:ln w="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9" name="Rectangle 83"/>
              <p:cNvSpPr>
                <a:spLocks noChangeArrowheads="1"/>
              </p:cNvSpPr>
              <p:nvPr/>
            </p:nvSpPr>
            <p:spPr bwMode="auto">
              <a:xfrm>
                <a:off x="3232" y="2805"/>
                <a:ext cx="76" cy="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1" dirty="0" smtClean="0">
                    <a:solidFill>
                      <a:srgbClr val="000000"/>
                    </a:solidFill>
                    <a:latin typeface="Arial" pitchFamily="34" charset="0"/>
                  </a:rPr>
                  <a:t>40</a:t>
                </a:r>
                <a:endParaRPr lang="en-US" sz="1200" b="1" dirty="0" smtClean="0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  <p:sp>
            <p:nvSpPr>
              <p:cNvPr id="90" name="Line 84"/>
              <p:cNvSpPr>
                <a:spLocks noChangeShapeType="1"/>
              </p:cNvSpPr>
              <p:nvPr/>
            </p:nvSpPr>
            <p:spPr bwMode="auto">
              <a:xfrm flipV="1">
                <a:off x="2948" y="2768"/>
                <a:ext cx="1" cy="30"/>
              </a:xfrm>
              <a:prstGeom prst="line">
                <a:avLst/>
              </a:prstGeom>
              <a:noFill/>
              <a:ln w="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1" name="Rectangle 85"/>
              <p:cNvSpPr>
                <a:spLocks noChangeArrowheads="1"/>
              </p:cNvSpPr>
              <p:nvPr/>
            </p:nvSpPr>
            <p:spPr bwMode="auto">
              <a:xfrm>
                <a:off x="2896" y="2805"/>
                <a:ext cx="76" cy="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1" dirty="0" smtClean="0">
                    <a:solidFill>
                      <a:srgbClr val="000000"/>
                    </a:solidFill>
                    <a:latin typeface="Arial" pitchFamily="34" charset="0"/>
                  </a:rPr>
                  <a:t>30</a:t>
                </a:r>
                <a:endParaRPr lang="en-US" sz="1200" b="1" dirty="0" smtClean="0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  <p:sp>
            <p:nvSpPr>
              <p:cNvPr id="92" name="Rectangle 86"/>
              <p:cNvSpPr>
                <a:spLocks noChangeArrowheads="1"/>
              </p:cNvSpPr>
              <p:nvPr/>
            </p:nvSpPr>
            <p:spPr bwMode="auto">
              <a:xfrm>
                <a:off x="2074" y="2805"/>
                <a:ext cx="38" cy="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1" dirty="0" smtClean="0">
                    <a:solidFill>
                      <a:srgbClr val="000000"/>
                    </a:solidFill>
                    <a:latin typeface="Arial" pitchFamily="34" charset="0"/>
                  </a:rPr>
                  <a:t>5</a:t>
                </a:r>
                <a:endParaRPr lang="en-US" sz="1200" b="1" dirty="0" smtClean="0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  <p:sp>
            <p:nvSpPr>
              <p:cNvPr id="93" name="Line 87"/>
              <p:cNvSpPr>
                <a:spLocks noChangeShapeType="1"/>
              </p:cNvSpPr>
              <p:nvPr/>
            </p:nvSpPr>
            <p:spPr bwMode="auto">
              <a:xfrm>
                <a:off x="1902" y="2768"/>
                <a:ext cx="29" cy="1"/>
              </a:xfrm>
              <a:prstGeom prst="line">
                <a:avLst/>
              </a:prstGeom>
              <a:noFill/>
              <a:ln w="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4" name="Line 88"/>
              <p:cNvSpPr>
                <a:spLocks noChangeShapeType="1"/>
              </p:cNvSpPr>
              <p:nvPr/>
            </p:nvSpPr>
            <p:spPr bwMode="auto">
              <a:xfrm>
                <a:off x="1902" y="1413"/>
                <a:ext cx="29" cy="1"/>
              </a:xfrm>
              <a:prstGeom prst="line">
                <a:avLst/>
              </a:prstGeom>
              <a:noFill/>
              <a:ln w="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5" name="Line 89"/>
              <p:cNvSpPr>
                <a:spLocks noChangeShapeType="1"/>
              </p:cNvSpPr>
              <p:nvPr/>
            </p:nvSpPr>
            <p:spPr bwMode="auto">
              <a:xfrm>
                <a:off x="1902" y="2091"/>
                <a:ext cx="29" cy="1"/>
              </a:xfrm>
              <a:prstGeom prst="line">
                <a:avLst/>
              </a:prstGeom>
              <a:noFill/>
              <a:ln w="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6" name="Line 90"/>
              <p:cNvSpPr>
                <a:spLocks noChangeShapeType="1"/>
              </p:cNvSpPr>
              <p:nvPr/>
            </p:nvSpPr>
            <p:spPr bwMode="auto">
              <a:xfrm flipV="1">
                <a:off x="2270" y="2768"/>
                <a:ext cx="1" cy="30"/>
              </a:xfrm>
              <a:prstGeom prst="line">
                <a:avLst/>
              </a:prstGeom>
              <a:noFill/>
              <a:ln w="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7" name="Rectangle 91"/>
              <p:cNvSpPr>
                <a:spLocks noChangeArrowheads="1"/>
              </p:cNvSpPr>
              <p:nvPr/>
            </p:nvSpPr>
            <p:spPr bwMode="auto">
              <a:xfrm>
                <a:off x="1904" y="2805"/>
                <a:ext cx="38" cy="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1" dirty="0" smtClean="0">
                    <a:solidFill>
                      <a:srgbClr val="000000"/>
                    </a:solidFill>
                    <a:latin typeface="Arial" pitchFamily="34" charset="0"/>
                  </a:rPr>
                  <a:t>0</a:t>
                </a:r>
                <a:endParaRPr lang="en-US" sz="1200" b="1" dirty="0" smtClean="0">
                  <a:solidFill>
                    <a:prstClr val="black"/>
                  </a:solidFill>
                  <a:latin typeface="Arial" pitchFamily="34" charset="0"/>
                </a:endParaRPr>
              </a:p>
            </p:txBody>
          </p:sp>
          <p:sp>
            <p:nvSpPr>
              <p:cNvPr id="98" name="Line 92"/>
              <p:cNvSpPr>
                <a:spLocks noChangeShapeType="1"/>
              </p:cNvSpPr>
              <p:nvPr/>
            </p:nvSpPr>
            <p:spPr bwMode="auto">
              <a:xfrm flipV="1">
                <a:off x="3627" y="2768"/>
                <a:ext cx="1" cy="30"/>
              </a:xfrm>
              <a:prstGeom prst="line">
                <a:avLst/>
              </a:prstGeom>
              <a:noFill/>
              <a:ln w="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9" name="Line 93"/>
              <p:cNvSpPr>
                <a:spLocks noChangeShapeType="1"/>
              </p:cNvSpPr>
              <p:nvPr/>
            </p:nvSpPr>
            <p:spPr bwMode="auto">
              <a:xfrm flipV="1">
                <a:off x="3457" y="2768"/>
                <a:ext cx="1" cy="30"/>
              </a:xfrm>
              <a:prstGeom prst="line">
                <a:avLst/>
              </a:prstGeom>
              <a:noFill/>
              <a:ln w="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0" name="Rectangle 94"/>
              <p:cNvSpPr>
                <a:spLocks noChangeArrowheads="1"/>
              </p:cNvSpPr>
              <p:nvPr/>
            </p:nvSpPr>
            <p:spPr bwMode="auto">
              <a:xfrm>
                <a:off x="2496" y="2956"/>
                <a:ext cx="529" cy="1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1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% survival</a:t>
                </a:r>
                <a:endParaRPr lang="en-US" sz="12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1" name="Rectangle 95"/>
              <p:cNvSpPr>
                <a:spLocks noChangeArrowheads="1"/>
              </p:cNvSpPr>
              <p:nvPr/>
            </p:nvSpPr>
            <p:spPr bwMode="auto">
              <a:xfrm rot="16200000">
                <a:off x="1097" y="2018"/>
                <a:ext cx="1119" cy="1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1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Number of individuals</a:t>
                </a:r>
                <a:endParaRPr lang="en-US" sz="12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3346375" y="3387697"/>
              <a:ext cx="203178" cy="1871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S</a:t>
              </a:r>
              <a:endParaRPr lang="en-US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rot="5400000">
              <a:off x="3347972" y="3609456"/>
              <a:ext cx="182881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5240237" y="3633434"/>
              <a:ext cx="208847" cy="1871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R</a:t>
              </a:r>
              <a:endParaRPr lang="en-US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rot="5400000">
              <a:off x="5252972" y="3870166"/>
              <a:ext cx="18288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" name="TextBox 101"/>
          <p:cNvSpPr txBox="1"/>
          <p:nvPr/>
        </p:nvSpPr>
        <p:spPr>
          <a:xfrm>
            <a:off x="1329830" y="76200"/>
            <a:ext cx="3465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3" name="Group 102"/>
          <p:cNvGrpSpPr/>
          <p:nvPr/>
        </p:nvGrpSpPr>
        <p:grpSpPr>
          <a:xfrm>
            <a:off x="5516202" y="76200"/>
            <a:ext cx="5010361" cy="4939447"/>
            <a:chOff x="7501323" y="539720"/>
            <a:chExt cx="3011768" cy="3180591"/>
          </a:xfrm>
        </p:grpSpPr>
        <p:sp>
          <p:nvSpPr>
            <p:cNvPr id="104" name="TextBox 103"/>
            <p:cNvSpPr txBox="1"/>
            <p:nvPr/>
          </p:nvSpPr>
          <p:spPr>
            <a:xfrm>
              <a:off x="8862917" y="655754"/>
              <a:ext cx="177492" cy="1783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R</a:t>
              </a:r>
              <a:endParaRPr lang="en-US" sz="12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05" name="Straight Arrow Connector 104"/>
            <p:cNvCxnSpPr/>
            <p:nvPr/>
          </p:nvCxnSpPr>
          <p:spPr>
            <a:xfrm rot="5400000">
              <a:off x="8843779" y="879216"/>
              <a:ext cx="202448" cy="1756"/>
            </a:xfrm>
            <a:prstGeom prst="straightConnector1">
              <a:avLst/>
            </a:prstGeom>
            <a:ln w="31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/>
            <p:cNvSpPr txBox="1"/>
            <p:nvPr/>
          </p:nvSpPr>
          <p:spPr>
            <a:xfrm>
              <a:off x="9743227" y="2803618"/>
              <a:ext cx="172673" cy="1783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S</a:t>
              </a:r>
              <a:endParaRPr lang="en-US" sz="12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07" name="Straight Arrow Connector 106"/>
            <p:cNvCxnSpPr/>
            <p:nvPr/>
          </p:nvCxnSpPr>
          <p:spPr>
            <a:xfrm rot="5400000">
              <a:off x="9729816" y="3043551"/>
              <a:ext cx="202448" cy="1756"/>
            </a:xfrm>
            <a:prstGeom prst="straightConnector1">
              <a:avLst/>
            </a:prstGeom>
            <a:ln w="31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TextBox 107"/>
            <p:cNvSpPr txBox="1"/>
            <p:nvPr/>
          </p:nvSpPr>
          <p:spPr>
            <a:xfrm>
              <a:off x="8022924" y="539720"/>
              <a:ext cx="208326" cy="1783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B</a:t>
              </a:r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)</a:t>
              </a:r>
              <a:endParaRPr lang="en-US" sz="1200" b="1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09" name="Group 5"/>
            <p:cNvGrpSpPr>
              <a:grpSpLocks noChangeAspect="1"/>
            </p:cNvGrpSpPr>
            <p:nvPr/>
          </p:nvGrpSpPr>
          <p:grpSpPr bwMode="auto">
            <a:xfrm>
              <a:off x="7501323" y="868113"/>
              <a:ext cx="3011768" cy="2852198"/>
              <a:chOff x="2736" y="1056"/>
              <a:chExt cx="1716" cy="1623"/>
            </a:xfrm>
          </p:grpSpPr>
          <p:sp>
            <p:nvSpPr>
              <p:cNvPr id="110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2736" y="1056"/>
                <a:ext cx="1716" cy="15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" name="Freeform 6"/>
              <p:cNvSpPr>
                <a:spLocks/>
              </p:cNvSpPr>
              <p:nvPr/>
            </p:nvSpPr>
            <p:spPr bwMode="auto">
              <a:xfrm>
                <a:off x="3276" y="2398"/>
                <a:ext cx="62" cy="46"/>
              </a:xfrm>
              <a:custGeom>
                <a:avLst/>
                <a:gdLst/>
                <a:ahLst/>
                <a:cxnLst>
                  <a:cxn ang="0">
                    <a:pos x="0" y="46"/>
                  </a:cxn>
                  <a:cxn ang="0">
                    <a:pos x="0" y="0"/>
                  </a:cxn>
                  <a:cxn ang="0">
                    <a:pos x="62" y="0"/>
                  </a:cxn>
                  <a:cxn ang="0">
                    <a:pos x="0" y="46"/>
                  </a:cxn>
                </a:cxnLst>
                <a:rect l="0" t="0" r="r" b="b"/>
                <a:pathLst>
                  <a:path w="62" h="46">
                    <a:moveTo>
                      <a:pt x="0" y="46"/>
                    </a:moveTo>
                    <a:lnTo>
                      <a:pt x="0" y="0"/>
                    </a:lnTo>
                    <a:lnTo>
                      <a:pt x="62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" name="Freeform 7"/>
              <p:cNvSpPr>
                <a:spLocks/>
              </p:cNvSpPr>
              <p:nvPr/>
            </p:nvSpPr>
            <p:spPr bwMode="auto">
              <a:xfrm>
                <a:off x="3777" y="1296"/>
                <a:ext cx="63" cy="1148"/>
              </a:xfrm>
              <a:custGeom>
                <a:avLst/>
                <a:gdLst/>
                <a:ahLst/>
                <a:cxnLst>
                  <a:cxn ang="0">
                    <a:pos x="0" y="1148"/>
                  </a:cxn>
                  <a:cxn ang="0">
                    <a:pos x="63" y="0"/>
                  </a:cxn>
                  <a:cxn ang="0">
                    <a:pos x="63" y="1148"/>
                  </a:cxn>
                  <a:cxn ang="0">
                    <a:pos x="0" y="1148"/>
                  </a:cxn>
                </a:cxnLst>
                <a:rect l="0" t="0" r="r" b="b"/>
                <a:pathLst>
                  <a:path w="63" h="1148">
                    <a:moveTo>
                      <a:pt x="0" y="1148"/>
                    </a:moveTo>
                    <a:lnTo>
                      <a:pt x="63" y="0"/>
                    </a:lnTo>
                    <a:lnTo>
                      <a:pt x="63" y="1148"/>
                    </a:lnTo>
                    <a:lnTo>
                      <a:pt x="0" y="1148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Freeform 8"/>
              <p:cNvSpPr>
                <a:spLocks/>
              </p:cNvSpPr>
              <p:nvPr/>
            </p:nvSpPr>
            <p:spPr bwMode="auto">
              <a:xfrm>
                <a:off x="3401" y="2398"/>
                <a:ext cx="63" cy="46"/>
              </a:xfrm>
              <a:custGeom>
                <a:avLst/>
                <a:gdLst/>
                <a:ahLst/>
                <a:cxnLst>
                  <a:cxn ang="0">
                    <a:pos x="0" y="46"/>
                  </a:cxn>
                  <a:cxn ang="0">
                    <a:pos x="0" y="0"/>
                  </a:cxn>
                  <a:cxn ang="0">
                    <a:pos x="63" y="0"/>
                  </a:cxn>
                  <a:cxn ang="0">
                    <a:pos x="0" y="46"/>
                  </a:cxn>
                </a:cxnLst>
                <a:rect l="0" t="0" r="r" b="b"/>
                <a:pathLst>
                  <a:path w="63" h="46">
                    <a:moveTo>
                      <a:pt x="0" y="46"/>
                    </a:moveTo>
                    <a:lnTo>
                      <a:pt x="0" y="0"/>
                    </a:lnTo>
                    <a:lnTo>
                      <a:pt x="63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Freeform 9"/>
              <p:cNvSpPr>
                <a:spLocks/>
              </p:cNvSpPr>
              <p:nvPr/>
            </p:nvSpPr>
            <p:spPr bwMode="auto">
              <a:xfrm>
                <a:off x="3777" y="1296"/>
                <a:ext cx="63" cy="1148"/>
              </a:xfrm>
              <a:custGeom>
                <a:avLst/>
                <a:gdLst/>
                <a:ahLst/>
                <a:cxnLst>
                  <a:cxn ang="0">
                    <a:pos x="0" y="1148"/>
                  </a:cxn>
                  <a:cxn ang="0">
                    <a:pos x="0" y="0"/>
                  </a:cxn>
                  <a:cxn ang="0">
                    <a:pos x="63" y="0"/>
                  </a:cxn>
                  <a:cxn ang="0">
                    <a:pos x="0" y="1148"/>
                  </a:cxn>
                </a:cxnLst>
                <a:rect l="0" t="0" r="r" b="b"/>
                <a:pathLst>
                  <a:path w="63" h="1148">
                    <a:moveTo>
                      <a:pt x="0" y="1148"/>
                    </a:moveTo>
                    <a:lnTo>
                      <a:pt x="0" y="0"/>
                    </a:lnTo>
                    <a:lnTo>
                      <a:pt x="63" y="0"/>
                    </a:lnTo>
                    <a:lnTo>
                      <a:pt x="0" y="1148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Freeform 10"/>
              <p:cNvSpPr>
                <a:spLocks/>
              </p:cNvSpPr>
              <p:nvPr/>
            </p:nvSpPr>
            <p:spPr bwMode="auto">
              <a:xfrm>
                <a:off x="4279" y="2374"/>
                <a:ext cx="62" cy="70"/>
              </a:xfrm>
              <a:custGeom>
                <a:avLst/>
                <a:gdLst/>
                <a:ahLst/>
                <a:cxnLst>
                  <a:cxn ang="0">
                    <a:pos x="0" y="70"/>
                  </a:cxn>
                  <a:cxn ang="0">
                    <a:pos x="0" y="0"/>
                  </a:cxn>
                  <a:cxn ang="0">
                    <a:pos x="62" y="0"/>
                  </a:cxn>
                  <a:cxn ang="0">
                    <a:pos x="0" y="70"/>
                  </a:cxn>
                </a:cxnLst>
                <a:rect l="0" t="0" r="r" b="b"/>
                <a:pathLst>
                  <a:path w="62" h="70">
                    <a:moveTo>
                      <a:pt x="0" y="70"/>
                    </a:moveTo>
                    <a:lnTo>
                      <a:pt x="0" y="0"/>
                    </a:lnTo>
                    <a:lnTo>
                      <a:pt x="62" y="0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Freeform 11"/>
              <p:cNvSpPr>
                <a:spLocks/>
              </p:cNvSpPr>
              <p:nvPr/>
            </p:nvSpPr>
            <p:spPr bwMode="auto">
              <a:xfrm>
                <a:off x="3652" y="1366"/>
                <a:ext cx="63" cy="1078"/>
              </a:xfrm>
              <a:custGeom>
                <a:avLst/>
                <a:gdLst/>
                <a:ahLst/>
                <a:cxnLst>
                  <a:cxn ang="0">
                    <a:pos x="0" y="1078"/>
                  </a:cxn>
                  <a:cxn ang="0">
                    <a:pos x="63" y="0"/>
                  </a:cxn>
                  <a:cxn ang="0">
                    <a:pos x="63" y="1078"/>
                  </a:cxn>
                  <a:cxn ang="0">
                    <a:pos x="0" y="1078"/>
                  </a:cxn>
                </a:cxnLst>
                <a:rect l="0" t="0" r="r" b="b"/>
                <a:pathLst>
                  <a:path w="63" h="1078">
                    <a:moveTo>
                      <a:pt x="0" y="1078"/>
                    </a:moveTo>
                    <a:lnTo>
                      <a:pt x="63" y="0"/>
                    </a:lnTo>
                    <a:lnTo>
                      <a:pt x="63" y="1078"/>
                    </a:lnTo>
                    <a:lnTo>
                      <a:pt x="0" y="1078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Freeform 12"/>
              <p:cNvSpPr>
                <a:spLocks/>
              </p:cNvSpPr>
              <p:nvPr/>
            </p:nvSpPr>
            <p:spPr bwMode="auto">
              <a:xfrm>
                <a:off x="4153" y="2421"/>
                <a:ext cx="63" cy="23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0" y="0"/>
                  </a:cxn>
                  <a:cxn ang="0">
                    <a:pos x="63" y="0"/>
                  </a:cxn>
                  <a:cxn ang="0">
                    <a:pos x="0" y="23"/>
                  </a:cxn>
                </a:cxnLst>
                <a:rect l="0" t="0" r="r" b="b"/>
                <a:pathLst>
                  <a:path w="63" h="23">
                    <a:moveTo>
                      <a:pt x="0" y="23"/>
                    </a:moveTo>
                    <a:lnTo>
                      <a:pt x="0" y="0"/>
                    </a:lnTo>
                    <a:lnTo>
                      <a:pt x="63" y="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Freeform 13"/>
              <p:cNvSpPr>
                <a:spLocks/>
              </p:cNvSpPr>
              <p:nvPr/>
            </p:nvSpPr>
            <p:spPr bwMode="auto">
              <a:xfrm>
                <a:off x="3652" y="1366"/>
                <a:ext cx="63" cy="1078"/>
              </a:xfrm>
              <a:custGeom>
                <a:avLst/>
                <a:gdLst/>
                <a:ahLst/>
                <a:cxnLst>
                  <a:cxn ang="0">
                    <a:pos x="0" y="1078"/>
                  </a:cxn>
                  <a:cxn ang="0">
                    <a:pos x="0" y="0"/>
                  </a:cxn>
                  <a:cxn ang="0">
                    <a:pos x="63" y="0"/>
                  </a:cxn>
                  <a:cxn ang="0">
                    <a:pos x="0" y="1078"/>
                  </a:cxn>
                </a:cxnLst>
                <a:rect l="0" t="0" r="r" b="b"/>
                <a:pathLst>
                  <a:path w="63" h="1078">
                    <a:moveTo>
                      <a:pt x="0" y="1078"/>
                    </a:moveTo>
                    <a:lnTo>
                      <a:pt x="0" y="0"/>
                    </a:lnTo>
                    <a:lnTo>
                      <a:pt x="63" y="0"/>
                    </a:lnTo>
                    <a:lnTo>
                      <a:pt x="0" y="1078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Freeform 14"/>
              <p:cNvSpPr>
                <a:spLocks/>
              </p:cNvSpPr>
              <p:nvPr/>
            </p:nvSpPr>
            <p:spPr bwMode="auto">
              <a:xfrm>
                <a:off x="4028" y="2374"/>
                <a:ext cx="63" cy="70"/>
              </a:xfrm>
              <a:custGeom>
                <a:avLst/>
                <a:gdLst/>
                <a:ahLst/>
                <a:cxnLst>
                  <a:cxn ang="0">
                    <a:pos x="0" y="70"/>
                  </a:cxn>
                  <a:cxn ang="0">
                    <a:pos x="0" y="0"/>
                  </a:cxn>
                  <a:cxn ang="0">
                    <a:pos x="63" y="0"/>
                  </a:cxn>
                  <a:cxn ang="0">
                    <a:pos x="0" y="70"/>
                  </a:cxn>
                </a:cxnLst>
                <a:rect l="0" t="0" r="r" b="b"/>
                <a:pathLst>
                  <a:path w="63" h="70">
                    <a:moveTo>
                      <a:pt x="0" y="70"/>
                    </a:moveTo>
                    <a:lnTo>
                      <a:pt x="0" y="0"/>
                    </a:lnTo>
                    <a:lnTo>
                      <a:pt x="63" y="0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Freeform 15"/>
              <p:cNvSpPr>
                <a:spLocks/>
              </p:cNvSpPr>
              <p:nvPr/>
            </p:nvSpPr>
            <p:spPr bwMode="auto">
              <a:xfrm>
                <a:off x="3527" y="1131"/>
                <a:ext cx="62" cy="1313"/>
              </a:xfrm>
              <a:custGeom>
                <a:avLst/>
                <a:gdLst/>
                <a:ahLst/>
                <a:cxnLst>
                  <a:cxn ang="0">
                    <a:pos x="0" y="1313"/>
                  </a:cxn>
                  <a:cxn ang="0">
                    <a:pos x="62" y="0"/>
                  </a:cxn>
                  <a:cxn ang="0">
                    <a:pos x="62" y="1313"/>
                  </a:cxn>
                  <a:cxn ang="0">
                    <a:pos x="0" y="1313"/>
                  </a:cxn>
                </a:cxnLst>
                <a:rect l="0" t="0" r="r" b="b"/>
                <a:pathLst>
                  <a:path w="62" h="1313">
                    <a:moveTo>
                      <a:pt x="0" y="1313"/>
                    </a:moveTo>
                    <a:lnTo>
                      <a:pt x="62" y="0"/>
                    </a:lnTo>
                    <a:lnTo>
                      <a:pt x="62" y="1313"/>
                    </a:lnTo>
                    <a:lnTo>
                      <a:pt x="0" y="1313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Freeform 16"/>
              <p:cNvSpPr>
                <a:spLocks/>
              </p:cNvSpPr>
              <p:nvPr/>
            </p:nvSpPr>
            <p:spPr bwMode="auto">
              <a:xfrm>
                <a:off x="3903" y="2421"/>
                <a:ext cx="62" cy="23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0" y="0"/>
                  </a:cxn>
                  <a:cxn ang="0">
                    <a:pos x="62" y="0"/>
                  </a:cxn>
                  <a:cxn ang="0">
                    <a:pos x="0" y="23"/>
                  </a:cxn>
                </a:cxnLst>
                <a:rect l="0" t="0" r="r" b="b"/>
                <a:pathLst>
                  <a:path w="62" h="23">
                    <a:moveTo>
                      <a:pt x="0" y="23"/>
                    </a:moveTo>
                    <a:lnTo>
                      <a:pt x="0" y="0"/>
                    </a:lnTo>
                    <a:lnTo>
                      <a:pt x="62" y="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Freeform 17"/>
              <p:cNvSpPr>
                <a:spLocks/>
              </p:cNvSpPr>
              <p:nvPr/>
            </p:nvSpPr>
            <p:spPr bwMode="auto">
              <a:xfrm>
                <a:off x="3527" y="1131"/>
                <a:ext cx="62" cy="1313"/>
              </a:xfrm>
              <a:custGeom>
                <a:avLst/>
                <a:gdLst/>
                <a:ahLst/>
                <a:cxnLst>
                  <a:cxn ang="0">
                    <a:pos x="0" y="1313"/>
                  </a:cxn>
                  <a:cxn ang="0">
                    <a:pos x="0" y="0"/>
                  </a:cxn>
                  <a:cxn ang="0">
                    <a:pos x="62" y="0"/>
                  </a:cxn>
                  <a:cxn ang="0">
                    <a:pos x="0" y="1313"/>
                  </a:cxn>
                </a:cxnLst>
                <a:rect l="0" t="0" r="r" b="b"/>
                <a:pathLst>
                  <a:path w="62" h="1313">
                    <a:moveTo>
                      <a:pt x="0" y="1313"/>
                    </a:moveTo>
                    <a:lnTo>
                      <a:pt x="0" y="0"/>
                    </a:lnTo>
                    <a:lnTo>
                      <a:pt x="62" y="0"/>
                    </a:lnTo>
                    <a:lnTo>
                      <a:pt x="0" y="1313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Freeform 18"/>
              <p:cNvSpPr>
                <a:spLocks/>
              </p:cNvSpPr>
              <p:nvPr/>
            </p:nvSpPr>
            <p:spPr bwMode="auto">
              <a:xfrm>
                <a:off x="3903" y="2421"/>
                <a:ext cx="62" cy="23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62" y="0"/>
                  </a:cxn>
                  <a:cxn ang="0">
                    <a:pos x="62" y="23"/>
                  </a:cxn>
                  <a:cxn ang="0">
                    <a:pos x="0" y="23"/>
                  </a:cxn>
                </a:cxnLst>
                <a:rect l="0" t="0" r="r" b="b"/>
                <a:pathLst>
                  <a:path w="62" h="23">
                    <a:moveTo>
                      <a:pt x="0" y="23"/>
                    </a:moveTo>
                    <a:lnTo>
                      <a:pt x="62" y="0"/>
                    </a:lnTo>
                    <a:lnTo>
                      <a:pt x="62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Freeform 19"/>
              <p:cNvSpPr>
                <a:spLocks/>
              </p:cNvSpPr>
              <p:nvPr/>
            </p:nvSpPr>
            <p:spPr bwMode="auto">
              <a:xfrm>
                <a:off x="4279" y="2374"/>
                <a:ext cx="62" cy="70"/>
              </a:xfrm>
              <a:custGeom>
                <a:avLst/>
                <a:gdLst/>
                <a:ahLst/>
                <a:cxnLst>
                  <a:cxn ang="0">
                    <a:pos x="0" y="70"/>
                  </a:cxn>
                  <a:cxn ang="0">
                    <a:pos x="62" y="0"/>
                  </a:cxn>
                  <a:cxn ang="0">
                    <a:pos x="62" y="70"/>
                  </a:cxn>
                  <a:cxn ang="0">
                    <a:pos x="0" y="70"/>
                  </a:cxn>
                </a:cxnLst>
                <a:rect l="0" t="0" r="r" b="b"/>
                <a:pathLst>
                  <a:path w="62" h="70">
                    <a:moveTo>
                      <a:pt x="0" y="70"/>
                    </a:moveTo>
                    <a:lnTo>
                      <a:pt x="62" y="0"/>
                    </a:lnTo>
                    <a:lnTo>
                      <a:pt x="62" y="70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Freeform 20"/>
              <p:cNvSpPr>
                <a:spLocks/>
              </p:cNvSpPr>
              <p:nvPr/>
            </p:nvSpPr>
            <p:spPr bwMode="auto">
              <a:xfrm>
                <a:off x="4028" y="2374"/>
                <a:ext cx="63" cy="70"/>
              </a:xfrm>
              <a:custGeom>
                <a:avLst/>
                <a:gdLst/>
                <a:ahLst/>
                <a:cxnLst>
                  <a:cxn ang="0">
                    <a:pos x="0" y="70"/>
                  </a:cxn>
                  <a:cxn ang="0">
                    <a:pos x="63" y="0"/>
                  </a:cxn>
                  <a:cxn ang="0">
                    <a:pos x="63" y="70"/>
                  </a:cxn>
                  <a:cxn ang="0">
                    <a:pos x="0" y="70"/>
                  </a:cxn>
                </a:cxnLst>
                <a:rect l="0" t="0" r="r" b="b"/>
                <a:pathLst>
                  <a:path w="63" h="70">
                    <a:moveTo>
                      <a:pt x="0" y="70"/>
                    </a:moveTo>
                    <a:lnTo>
                      <a:pt x="63" y="0"/>
                    </a:lnTo>
                    <a:lnTo>
                      <a:pt x="63" y="70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Freeform 21"/>
              <p:cNvSpPr>
                <a:spLocks/>
              </p:cNvSpPr>
              <p:nvPr/>
            </p:nvSpPr>
            <p:spPr bwMode="auto">
              <a:xfrm>
                <a:off x="3401" y="2398"/>
                <a:ext cx="63" cy="46"/>
              </a:xfrm>
              <a:custGeom>
                <a:avLst/>
                <a:gdLst/>
                <a:ahLst/>
                <a:cxnLst>
                  <a:cxn ang="0">
                    <a:pos x="0" y="46"/>
                  </a:cxn>
                  <a:cxn ang="0">
                    <a:pos x="63" y="0"/>
                  </a:cxn>
                  <a:cxn ang="0">
                    <a:pos x="63" y="46"/>
                  </a:cxn>
                  <a:cxn ang="0">
                    <a:pos x="0" y="46"/>
                  </a:cxn>
                </a:cxnLst>
                <a:rect l="0" t="0" r="r" b="b"/>
                <a:pathLst>
                  <a:path w="63" h="46">
                    <a:moveTo>
                      <a:pt x="0" y="46"/>
                    </a:moveTo>
                    <a:lnTo>
                      <a:pt x="63" y="0"/>
                    </a:lnTo>
                    <a:lnTo>
                      <a:pt x="63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Freeform 22"/>
              <p:cNvSpPr>
                <a:spLocks/>
              </p:cNvSpPr>
              <p:nvPr/>
            </p:nvSpPr>
            <p:spPr bwMode="auto">
              <a:xfrm>
                <a:off x="4153" y="2421"/>
                <a:ext cx="63" cy="23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63" y="0"/>
                  </a:cxn>
                  <a:cxn ang="0">
                    <a:pos x="63" y="23"/>
                  </a:cxn>
                  <a:cxn ang="0">
                    <a:pos x="0" y="23"/>
                  </a:cxn>
                </a:cxnLst>
                <a:rect l="0" t="0" r="r" b="b"/>
                <a:pathLst>
                  <a:path w="63" h="23">
                    <a:moveTo>
                      <a:pt x="0" y="23"/>
                    </a:moveTo>
                    <a:lnTo>
                      <a:pt x="63" y="0"/>
                    </a:lnTo>
                    <a:lnTo>
                      <a:pt x="63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Freeform 23"/>
              <p:cNvSpPr>
                <a:spLocks/>
              </p:cNvSpPr>
              <p:nvPr/>
            </p:nvSpPr>
            <p:spPr bwMode="auto">
              <a:xfrm>
                <a:off x="3276" y="2398"/>
                <a:ext cx="62" cy="46"/>
              </a:xfrm>
              <a:custGeom>
                <a:avLst/>
                <a:gdLst/>
                <a:ahLst/>
                <a:cxnLst>
                  <a:cxn ang="0">
                    <a:pos x="0" y="46"/>
                  </a:cxn>
                  <a:cxn ang="0">
                    <a:pos x="62" y="0"/>
                  </a:cxn>
                  <a:cxn ang="0">
                    <a:pos x="62" y="46"/>
                  </a:cxn>
                  <a:cxn ang="0">
                    <a:pos x="0" y="46"/>
                  </a:cxn>
                </a:cxnLst>
                <a:rect l="0" t="0" r="r" b="b"/>
                <a:pathLst>
                  <a:path w="62" h="46">
                    <a:moveTo>
                      <a:pt x="0" y="46"/>
                    </a:moveTo>
                    <a:lnTo>
                      <a:pt x="62" y="0"/>
                    </a:lnTo>
                    <a:lnTo>
                      <a:pt x="62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Line 24"/>
              <p:cNvSpPr>
                <a:spLocks noChangeShapeType="1"/>
              </p:cNvSpPr>
              <p:nvPr/>
            </p:nvSpPr>
            <p:spPr bwMode="auto">
              <a:xfrm flipH="1">
                <a:off x="4279" y="2444"/>
                <a:ext cx="62" cy="1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" name="Line 25"/>
              <p:cNvSpPr>
                <a:spLocks noChangeShapeType="1"/>
              </p:cNvSpPr>
              <p:nvPr/>
            </p:nvSpPr>
            <p:spPr bwMode="auto">
              <a:xfrm flipV="1">
                <a:off x="3527" y="1131"/>
                <a:ext cx="1" cy="1313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Line 26"/>
              <p:cNvSpPr>
                <a:spLocks noChangeShapeType="1"/>
              </p:cNvSpPr>
              <p:nvPr/>
            </p:nvSpPr>
            <p:spPr bwMode="auto">
              <a:xfrm>
                <a:off x="3777" y="1296"/>
                <a:ext cx="63" cy="1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" name="Line 27"/>
              <p:cNvSpPr>
                <a:spLocks noChangeShapeType="1"/>
              </p:cNvSpPr>
              <p:nvPr/>
            </p:nvSpPr>
            <p:spPr bwMode="auto">
              <a:xfrm>
                <a:off x="3527" y="1131"/>
                <a:ext cx="62" cy="1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Line 28"/>
              <p:cNvSpPr>
                <a:spLocks noChangeShapeType="1"/>
              </p:cNvSpPr>
              <p:nvPr/>
            </p:nvSpPr>
            <p:spPr bwMode="auto">
              <a:xfrm flipV="1">
                <a:off x="3777" y="1296"/>
                <a:ext cx="1" cy="1148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Line 29"/>
              <p:cNvSpPr>
                <a:spLocks noChangeShapeType="1"/>
              </p:cNvSpPr>
              <p:nvPr/>
            </p:nvSpPr>
            <p:spPr bwMode="auto">
              <a:xfrm>
                <a:off x="4279" y="2374"/>
                <a:ext cx="62" cy="1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Line 30"/>
              <p:cNvSpPr>
                <a:spLocks noChangeShapeType="1"/>
              </p:cNvSpPr>
              <p:nvPr/>
            </p:nvSpPr>
            <p:spPr bwMode="auto">
              <a:xfrm flipH="1">
                <a:off x="3652" y="2444"/>
                <a:ext cx="63" cy="1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Line 31"/>
              <p:cNvSpPr>
                <a:spLocks noChangeShapeType="1"/>
              </p:cNvSpPr>
              <p:nvPr/>
            </p:nvSpPr>
            <p:spPr bwMode="auto">
              <a:xfrm flipH="1">
                <a:off x="4153" y="2444"/>
                <a:ext cx="63" cy="1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Line 32"/>
              <p:cNvSpPr>
                <a:spLocks noChangeShapeType="1"/>
              </p:cNvSpPr>
              <p:nvPr/>
            </p:nvSpPr>
            <p:spPr bwMode="auto">
              <a:xfrm>
                <a:off x="3715" y="1366"/>
                <a:ext cx="1" cy="1078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Line 33"/>
              <p:cNvSpPr>
                <a:spLocks noChangeShapeType="1"/>
              </p:cNvSpPr>
              <p:nvPr/>
            </p:nvSpPr>
            <p:spPr bwMode="auto">
              <a:xfrm>
                <a:off x="4153" y="2421"/>
                <a:ext cx="63" cy="1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Line 34"/>
              <p:cNvSpPr>
                <a:spLocks noChangeShapeType="1"/>
              </p:cNvSpPr>
              <p:nvPr/>
            </p:nvSpPr>
            <p:spPr bwMode="auto">
              <a:xfrm>
                <a:off x="3652" y="1366"/>
                <a:ext cx="63" cy="1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Line 35"/>
              <p:cNvSpPr>
                <a:spLocks noChangeShapeType="1"/>
              </p:cNvSpPr>
              <p:nvPr/>
            </p:nvSpPr>
            <p:spPr bwMode="auto">
              <a:xfrm flipH="1">
                <a:off x="4028" y="2444"/>
                <a:ext cx="63" cy="1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Line 36"/>
              <p:cNvSpPr>
                <a:spLocks noChangeShapeType="1"/>
              </p:cNvSpPr>
              <p:nvPr/>
            </p:nvSpPr>
            <p:spPr bwMode="auto">
              <a:xfrm flipV="1">
                <a:off x="3652" y="1366"/>
                <a:ext cx="1" cy="1078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" name="Line 37"/>
              <p:cNvSpPr>
                <a:spLocks noChangeShapeType="1"/>
              </p:cNvSpPr>
              <p:nvPr/>
            </p:nvSpPr>
            <p:spPr bwMode="auto">
              <a:xfrm>
                <a:off x="4028" y="2374"/>
                <a:ext cx="63" cy="1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Line 38"/>
              <p:cNvSpPr>
                <a:spLocks noChangeShapeType="1"/>
              </p:cNvSpPr>
              <p:nvPr/>
            </p:nvSpPr>
            <p:spPr bwMode="auto">
              <a:xfrm flipH="1">
                <a:off x="3527" y="2444"/>
                <a:ext cx="62" cy="1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Line 39"/>
              <p:cNvSpPr>
                <a:spLocks noChangeShapeType="1"/>
              </p:cNvSpPr>
              <p:nvPr/>
            </p:nvSpPr>
            <p:spPr bwMode="auto">
              <a:xfrm flipH="1">
                <a:off x="3903" y="2444"/>
                <a:ext cx="62" cy="1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Line 40"/>
              <p:cNvSpPr>
                <a:spLocks noChangeShapeType="1"/>
              </p:cNvSpPr>
              <p:nvPr/>
            </p:nvSpPr>
            <p:spPr bwMode="auto">
              <a:xfrm flipV="1">
                <a:off x="3276" y="2398"/>
                <a:ext cx="1" cy="46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Line 41"/>
              <p:cNvSpPr>
                <a:spLocks noChangeShapeType="1"/>
              </p:cNvSpPr>
              <p:nvPr/>
            </p:nvSpPr>
            <p:spPr bwMode="auto">
              <a:xfrm>
                <a:off x="3903" y="2421"/>
                <a:ext cx="62" cy="1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Line 42"/>
              <p:cNvSpPr>
                <a:spLocks noChangeShapeType="1"/>
              </p:cNvSpPr>
              <p:nvPr/>
            </p:nvSpPr>
            <p:spPr bwMode="auto">
              <a:xfrm>
                <a:off x="3276" y="2398"/>
                <a:ext cx="62" cy="1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Line 43"/>
              <p:cNvSpPr>
                <a:spLocks noChangeShapeType="1"/>
              </p:cNvSpPr>
              <p:nvPr/>
            </p:nvSpPr>
            <p:spPr bwMode="auto">
              <a:xfrm flipH="1">
                <a:off x="3777" y="2444"/>
                <a:ext cx="63" cy="1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Line 44"/>
              <p:cNvSpPr>
                <a:spLocks noChangeShapeType="1"/>
              </p:cNvSpPr>
              <p:nvPr/>
            </p:nvSpPr>
            <p:spPr bwMode="auto">
              <a:xfrm>
                <a:off x="3338" y="2398"/>
                <a:ext cx="1" cy="46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Line 45"/>
              <p:cNvSpPr>
                <a:spLocks noChangeShapeType="1"/>
              </p:cNvSpPr>
              <p:nvPr/>
            </p:nvSpPr>
            <p:spPr bwMode="auto">
              <a:xfrm>
                <a:off x="4341" y="2374"/>
                <a:ext cx="1" cy="70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Line 46"/>
              <p:cNvSpPr>
                <a:spLocks noChangeShapeType="1"/>
              </p:cNvSpPr>
              <p:nvPr/>
            </p:nvSpPr>
            <p:spPr bwMode="auto">
              <a:xfrm flipH="1">
                <a:off x="3276" y="2444"/>
                <a:ext cx="62" cy="1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Line 47"/>
              <p:cNvSpPr>
                <a:spLocks noChangeShapeType="1"/>
              </p:cNvSpPr>
              <p:nvPr/>
            </p:nvSpPr>
            <p:spPr bwMode="auto">
              <a:xfrm>
                <a:off x="4216" y="2421"/>
                <a:ext cx="1" cy="23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Line 48"/>
              <p:cNvSpPr>
                <a:spLocks noChangeShapeType="1"/>
              </p:cNvSpPr>
              <p:nvPr/>
            </p:nvSpPr>
            <p:spPr bwMode="auto">
              <a:xfrm>
                <a:off x="3589" y="1131"/>
                <a:ext cx="1" cy="1313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" name="Line 49"/>
              <p:cNvSpPr>
                <a:spLocks noChangeShapeType="1"/>
              </p:cNvSpPr>
              <p:nvPr/>
            </p:nvSpPr>
            <p:spPr bwMode="auto">
              <a:xfrm>
                <a:off x="4091" y="2374"/>
                <a:ext cx="1" cy="70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Line 50"/>
              <p:cNvSpPr>
                <a:spLocks noChangeShapeType="1"/>
              </p:cNvSpPr>
              <p:nvPr/>
            </p:nvSpPr>
            <p:spPr bwMode="auto">
              <a:xfrm>
                <a:off x="3965" y="2421"/>
                <a:ext cx="1" cy="23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" name="Line 51"/>
              <p:cNvSpPr>
                <a:spLocks noChangeShapeType="1"/>
              </p:cNvSpPr>
              <p:nvPr/>
            </p:nvSpPr>
            <p:spPr bwMode="auto">
              <a:xfrm flipV="1">
                <a:off x="3401" y="2398"/>
                <a:ext cx="1" cy="46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" name="Line 52"/>
              <p:cNvSpPr>
                <a:spLocks noChangeShapeType="1"/>
              </p:cNvSpPr>
              <p:nvPr/>
            </p:nvSpPr>
            <p:spPr bwMode="auto">
              <a:xfrm>
                <a:off x="3840" y="1296"/>
                <a:ext cx="1" cy="1148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" name="Line 53"/>
              <p:cNvSpPr>
                <a:spLocks noChangeShapeType="1"/>
              </p:cNvSpPr>
              <p:nvPr/>
            </p:nvSpPr>
            <p:spPr bwMode="auto">
              <a:xfrm flipV="1">
                <a:off x="4153" y="2421"/>
                <a:ext cx="1" cy="23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Line 54"/>
              <p:cNvSpPr>
                <a:spLocks noChangeShapeType="1"/>
              </p:cNvSpPr>
              <p:nvPr/>
            </p:nvSpPr>
            <p:spPr bwMode="auto">
              <a:xfrm flipV="1">
                <a:off x="4028" y="2374"/>
                <a:ext cx="1" cy="70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" name="Line 55"/>
              <p:cNvSpPr>
                <a:spLocks noChangeShapeType="1"/>
              </p:cNvSpPr>
              <p:nvPr/>
            </p:nvSpPr>
            <p:spPr bwMode="auto">
              <a:xfrm flipV="1">
                <a:off x="3903" y="2421"/>
                <a:ext cx="1" cy="23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Line 56"/>
              <p:cNvSpPr>
                <a:spLocks noChangeShapeType="1"/>
              </p:cNvSpPr>
              <p:nvPr/>
            </p:nvSpPr>
            <p:spPr bwMode="auto">
              <a:xfrm flipV="1">
                <a:off x="4279" y="2374"/>
                <a:ext cx="1" cy="70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" name="Freeform 57"/>
              <p:cNvSpPr>
                <a:spLocks/>
              </p:cNvSpPr>
              <p:nvPr/>
            </p:nvSpPr>
            <p:spPr bwMode="auto">
              <a:xfrm>
                <a:off x="3401" y="2398"/>
                <a:ext cx="63" cy="4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3" y="0"/>
                  </a:cxn>
                  <a:cxn ang="0">
                    <a:pos x="63" y="46"/>
                  </a:cxn>
                  <a:cxn ang="0">
                    <a:pos x="0" y="46"/>
                  </a:cxn>
                </a:cxnLst>
                <a:rect l="0" t="0" r="r" b="b"/>
                <a:pathLst>
                  <a:path w="63" h="46">
                    <a:moveTo>
                      <a:pt x="0" y="0"/>
                    </a:moveTo>
                    <a:lnTo>
                      <a:pt x="63" y="0"/>
                    </a:lnTo>
                    <a:lnTo>
                      <a:pt x="63" y="46"/>
                    </a:lnTo>
                    <a:lnTo>
                      <a:pt x="0" y="46"/>
                    </a:lnTo>
                  </a:path>
                </a:pathLst>
              </a:cu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Line 58"/>
              <p:cNvSpPr>
                <a:spLocks noChangeShapeType="1"/>
              </p:cNvSpPr>
              <p:nvPr/>
            </p:nvSpPr>
            <p:spPr bwMode="auto">
              <a:xfrm flipV="1">
                <a:off x="3578" y="2444"/>
                <a:ext cx="1" cy="25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" name="Rectangle 59"/>
              <p:cNvSpPr>
                <a:spLocks noChangeArrowheads="1"/>
              </p:cNvSpPr>
              <p:nvPr/>
            </p:nvSpPr>
            <p:spPr bwMode="auto">
              <a:xfrm>
                <a:off x="2924" y="1462"/>
                <a:ext cx="58" cy="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40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65" name="Rectangle 60"/>
              <p:cNvSpPr>
                <a:spLocks noChangeArrowheads="1"/>
              </p:cNvSpPr>
              <p:nvPr/>
            </p:nvSpPr>
            <p:spPr bwMode="auto">
              <a:xfrm>
                <a:off x="4372" y="2473"/>
                <a:ext cx="73" cy="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8.0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66" name="Rectangle 61"/>
              <p:cNvSpPr>
                <a:spLocks noChangeArrowheads="1"/>
              </p:cNvSpPr>
              <p:nvPr/>
            </p:nvSpPr>
            <p:spPr bwMode="auto">
              <a:xfrm>
                <a:off x="2929" y="1701"/>
                <a:ext cx="58" cy="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30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67" name="Line 62"/>
              <p:cNvSpPr>
                <a:spLocks noChangeShapeType="1"/>
              </p:cNvSpPr>
              <p:nvPr/>
            </p:nvSpPr>
            <p:spPr bwMode="auto">
              <a:xfrm flipV="1">
                <a:off x="3161" y="2444"/>
                <a:ext cx="1" cy="25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" name="Rectangle 63"/>
              <p:cNvSpPr>
                <a:spLocks noChangeArrowheads="1"/>
              </p:cNvSpPr>
              <p:nvPr/>
            </p:nvSpPr>
            <p:spPr bwMode="auto">
              <a:xfrm>
                <a:off x="2925" y="1938"/>
                <a:ext cx="58" cy="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20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69" name="Line 64"/>
              <p:cNvSpPr>
                <a:spLocks noChangeShapeType="1"/>
              </p:cNvSpPr>
              <p:nvPr/>
            </p:nvSpPr>
            <p:spPr bwMode="auto">
              <a:xfrm flipV="1">
                <a:off x="3370" y="2444"/>
                <a:ext cx="1" cy="25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" name="Rectangle 65"/>
              <p:cNvSpPr>
                <a:spLocks noChangeArrowheads="1"/>
              </p:cNvSpPr>
              <p:nvPr/>
            </p:nvSpPr>
            <p:spPr bwMode="auto">
              <a:xfrm>
                <a:off x="3626" y="2473"/>
                <a:ext cx="73" cy="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4.5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71" name="Rectangle 66"/>
              <p:cNvSpPr>
                <a:spLocks noChangeArrowheads="1"/>
              </p:cNvSpPr>
              <p:nvPr/>
            </p:nvSpPr>
            <p:spPr bwMode="auto">
              <a:xfrm>
                <a:off x="4159" y="2473"/>
                <a:ext cx="73" cy="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7.0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72" name="Rectangle 67"/>
              <p:cNvSpPr>
                <a:spLocks noChangeArrowheads="1"/>
              </p:cNvSpPr>
              <p:nvPr/>
            </p:nvSpPr>
            <p:spPr bwMode="auto">
              <a:xfrm>
                <a:off x="3522" y="2473"/>
                <a:ext cx="73" cy="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4.0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73" name="Line 68"/>
              <p:cNvSpPr>
                <a:spLocks noChangeShapeType="1"/>
              </p:cNvSpPr>
              <p:nvPr/>
            </p:nvSpPr>
            <p:spPr bwMode="auto">
              <a:xfrm>
                <a:off x="3033" y="1272"/>
                <a:ext cx="24" cy="1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" name="Rectangle 69"/>
              <p:cNvSpPr>
                <a:spLocks noChangeArrowheads="1"/>
              </p:cNvSpPr>
              <p:nvPr/>
            </p:nvSpPr>
            <p:spPr bwMode="auto">
              <a:xfrm>
                <a:off x="2935" y="2175"/>
                <a:ext cx="58" cy="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10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75" name="Line 70"/>
              <p:cNvSpPr>
                <a:spLocks noChangeShapeType="1"/>
              </p:cNvSpPr>
              <p:nvPr/>
            </p:nvSpPr>
            <p:spPr bwMode="auto">
              <a:xfrm>
                <a:off x="3033" y="1741"/>
                <a:ext cx="24" cy="1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" name="Rectangle 71"/>
              <p:cNvSpPr>
                <a:spLocks noChangeArrowheads="1"/>
              </p:cNvSpPr>
              <p:nvPr/>
            </p:nvSpPr>
            <p:spPr bwMode="auto">
              <a:xfrm>
                <a:off x="2972" y="2390"/>
                <a:ext cx="29" cy="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0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77" name="Rectangle 72"/>
              <p:cNvSpPr>
                <a:spLocks noChangeArrowheads="1"/>
              </p:cNvSpPr>
              <p:nvPr/>
            </p:nvSpPr>
            <p:spPr bwMode="auto">
              <a:xfrm>
                <a:off x="3942" y="2473"/>
                <a:ext cx="73" cy="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6.0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78" name="Line 73"/>
              <p:cNvSpPr>
                <a:spLocks noChangeShapeType="1"/>
              </p:cNvSpPr>
              <p:nvPr/>
            </p:nvSpPr>
            <p:spPr bwMode="auto">
              <a:xfrm flipV="1">
                <a:off x="3683" y="2444"/>
                <a:ext cx="1" cy="25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" name="Line 74"/>
              <p:cNvSpPr>
                <a:spLocks noChangeShapeType="1"/>
              </p:cNvSpPr>
              <p:nvPr/>
            </p:nvSpPr>
            <p:spPr bwMode="auto">
              <a:xfrm>
                <a:off x="3033" y="2210"/>
                <a:ext cx="24" cy="1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" name="Line 75"/>
              <p:cNvSpPr>
                <a:spLocks noChangeShapeType="1"/>
              </p:cNvSpPr>
              <p:nvPr/>
            </p:nvSpPr>
            <p:spPr bwMode="auto">
              <a:xfrm flipV="1">
                <a:off x="4414" y="2444"/>
                <a:ext cx="1" cy="25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" name="Line 76"/>
              <p:cNvSpPr>
                <a:spLocks noChangeShapeType="1"/>
              </p:cNvSpPr>
              <p:nvPr/>
            </p:nvSpPr>
            <p:spPr bwMode="auto">
              <a:xfrm flipV="1">
                <a:off x="3057" y="1066"/>
                <a:ext cx="1" cy="1378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" name="Rectangle 77"/>
              <p:cNvSpPr>
                <a:spLocks noChangeArrowheads="1"/>
              </p:cNvSpPr>
              <p:nvPr/>
            </p:nvSpPr>
            <p:spPr bwMode="auto">
              <a:xfrm>
                <a:off x="3420" y="2473"/>
                <a:ext cx="73" cy="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3.5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83" name="Rectangle 78"/>
              <p:cNvSpPr>
                <a:spLocks noChangeArrowheads="1"/>
              </p:cNvSpPr>
              <p:nvPr/>
            </p:nvSpPr>
            <p:spPr bwMode="auto">
              <a:xfrm>
                <a:off x="3733" y="2473"/>
                <a:ext cx="73" cy="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5.0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84" name="Rectangle 79"/>
              <p:cNvSpPr>
                <a:spLocks noChangeArrowheads="1"/>
              </p:cNvSpPr>
              <p:nvPr/>
            </p:nvSpPr>
            <p:spPr bwMode="auto">
              <a:xfrm>
                <a:off x="3315" y="2473"/>
                <a:ext cx="73" cy="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3.0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85" name="Line 80"/>
              <p:cNvSpPr>
                <a:spLocks noChangeShapeType="1"/>
              </p:cNvSpPr>
              <p:nvPr/>
            </p:nvSpPr>
            <p:spPr bwMode="auto">
              <a:xfrm>
                <a:off x="3057" y="2444"/>
                <a:ext cx="1379" cy="1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" name="Line 81"/>
              <p:cNvSpPr>
                <a:spLocks noChangeShapeType="1"/>
              </p:cNvSpPr>
              <p:nvPr/>
            </p:nvSpPr>
            <p:spPr bwMode="auto">
              <a:xfrm flipV="1">
                <a:off x="4310" y="2444"/>
                <a:ext cx="1" cy="25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" name="Rectangle 82"/>
              <p:cNvSpPr>
                <a:spLocks noChangeArrowheads="1"/>
              </p:cNvSpPr>
              <p:nvPr/>
            </p:nvSpPr>
            <p:spPr bwMode="auto">
              <a:xfrm>
                <a:off x="4268" y="2473"/>
                <a:ext cx="73" cy="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7.5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88" name="Line 83"/>
              <p:cNvSpPr>
                <a:spLocks noChangeShapeType="1"/>
              </p:cNvSpPr>
              <p:nvPr/>
            </p:nvSpPr>
            <p:spPr bwMode="auto">
              <a:xfrm flipV="1">
                <a:off x="4205" y="2444"/>
                <a:ext cx="1" cy="25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" name="Line 84"/>
              <p:cNvSpPr>
                <a:spLocks noChangeShapeType="1"/>
              </p:cNvSpPr>
              <p:nvPr/>
            </p:nvSpPr>
            <p:spPr bwMode="auto">
              <a:xfrm>
                <a:off x="3033" y="1507"/>
                <a:ext cx="24" cy="1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" name="Line 85"/>
              <p:cNvSpPr>
                <a:spLocks noChangeShapeType="1"/>
              </p:cNvSpPr>
              <p:nvPr/>
            </p:nvSpPr>
            <p:spPr bwMode="auto">
              <a:xfrm flipV="1">
                <a:off x="4101" y="2444"/>
                <a:ext cx="1" cy="25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" name="Line 86"/>
              <p:cNvSpPr>
                <a:spLocks noChangeShapeType="1"/>
              </p:cNvSpPr>
              <p:nvPr/>
            </p:nvSpPr>
            <p:spPr bwMode="auto">
              <a:xfrm>
                <a:off x="3033" y="1976"/>
                <a:ext cx="24" cy="1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" name="Line 87"/>
              <p:cNvSpPr>
                <a:spLocks noChangeShapeType="1"/>
              </p:cNvSpPr>
              <p:nvPr/>
            </p:nvSpPr>
            <p:spPr bwMode="auto">
              <a:xfrm flipV="1">
                <a:off x="3996" y="2444"/>
                <a:ext cx="1" cy="25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" name="Rectangle 88"/>
              <p:cNvSpPr>
                <a:spLocks noChangeArrowheads="1"/>
              </p:cNvSpPr>
              <p:nvPr/>
            </p:nvSpPr>
            <p:spPr bwMode="auto">
              <a:xfrm>
                <a:off x="3837" y="2473"/>
                <a:ext cx="73" cy="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5.5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94" name="Rectangle 89"/>
              <p:cNvSpPr>
                <a:spLocks noChangeArrowheads="1"/>
              </p:cNvSpPr>
              <p:nvPr/>
            </p:nvSpPr>
            <p:spPr bwMode="auto">
              <a:xfrm>
                <a:off x="3211" y="2473"/>
                <a:ext cx="73" cy="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2.5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95" name="Line 90"/>
              <p:cNvSpPr>
                <a:spLocks noChangeShapeType="1"/>
              </p:cNvSpPr>
              <p:nvPr/>
            </p:nvSpPr>
            <p:spPr bwMode="auto">
              <a:xfrm flipV="1">
                <a:off x="3266" y="2444"/>
                <a:ext cx="1" cy="25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" name="Rectangle 91"/>
              <p:cNvSpPr>
                <a:spLocks noChangeArrowheads="1"/>
              </p:cNvSpPr>
              <p:nvPr/>
            </p:nvSpPr>
            <p:spPr bwMode="auto">
              <a:xfrm>
                <a:off x="4049" y="2473"/>
                <a:ext cx="73" cy="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6.5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97" name="Line 92"/>
              <p:cNvSpPr>
                <a:spLocks noChangeShapeType="1"/>
              </p:cNvSpPr>
              <p:nvPr/>
            </p:nvSpPr>
            <p:spPr bwMode="auto">
              <a:xfrm>
                <a:off x="3033" y="2444"/>
                <a:ext cx="24" cy="1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" name="Rectangle 93"/>
              <p:cNvSpPr>
                <a:spLocks noChangeArrowheads="1"/>
              </p:cNvSpPr>
              <p:nvPr/>
            </p:nvSpPr>
            <p:spPr bwMode="auto">
              <a:xfrm>
                <a:off x="2929" y="1228"/>
                <a:ext cx="58" cy="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50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99" name="Line 94"/>
              <p:cNvSpPr>
                <a:spLocks noChangeShapeType="1"/>
              </p:cNvSpPr>
              <p:nvPr/>
            </p:nvSpPr>
            <p:spPr bwMode="auto">
              <a:xfrm flipV="1">
                <a:off x="3475" y="2444"/>
                <a:ext cx="1" cy="25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" name="Rectangle 95"/>
              <p:cNvSpPr>
                <a:spLocks noChangeArrowheads="1"/>
              </p:cNvSpPr>
              <p:nvPr/>
            </p:nvSpPr>
            <p:spPr bwMode="auto">
              <a:xfrm>
                <a:off x="3099" y="2473"/>
                <a:ext cx="73" cy="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2.0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201" name="Line 96"/>
              <p:cNvSpPr>
                <a:spLocks noChangeShapeType="1"/>
              </p:cNvSpPr>
              <p:nvPr/>
            </p:nvSpPr>
            <p:spPr bwMode="auto">
              <a:xfrm flipV="1">
                <a:off x="3892" y="2444"/>
                <a:ext cx="1" cy="25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" name="Line 97"/>
              <p:cNvSpPr>
                <a:spLocks noChangeShapeType="1"/>
              </p:cNvSpPr>
              <p:nvPr/>
            </p:nvSpPr>
            <p:spPr bwMode="auto">
              <a:xfrm flipV="1">
                <a:off x="3787" y="2444"/>
                <a:ext cx="1" cy="25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" name="Rectangle 98"/>
              <p:cNvSpPr>
                <a:spLocks noChangeArrowheads="1"/>
              </p:cNvSpPr>
              <p:nvPr/>
            </p:nvSpPr>
            <p:spPr bwMode="auto">
              <a:xfrm>
                <a:off x="3508" y="2574"/>
                <a:ext cx="587" cy="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Disease score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4" name="Rectangle 99"/>
              <p:cNvSpPr>
                <a:spLocks noChangeArrowheads="1"/>
              </p:cNvSpPr>
              <p:nvPr/>
            </p:nvSpPr>
            <p:spPr bwMode="auto">
              <a:xfrm rot="16200000">
                <a:off x="2377" y="1676"/>
                <a:ext cx="921" cy="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Number of individuals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205" name="Group 204"/>
          <p:cNvGrpSpPr/>
          <p:nvPr/>
        </p:nvGrpSpPr>
        <p:grpSpPr>
          <a:xfrm>
            <a:off x="5666068" y="5131509"/>
            <a:ext cx="4707179" cy="4774492"/>
            <a:chOff x="7562352" y="5492928"/>
            <a:chExt cx="3072907" cy="3067867"/>
          </a:xfrm>
        </p:grpSpPr>
        <p:grpSp>
          <p:nvGrpSpPr>
            <p:cNvPr id="206" name="Group 205"/>
            <p:cNvGrpSpPr/>
            <p:nvPr/>
          </p:nvGrpSpPr>
          <p:grpSpPr>
            <a:xfrm>
              <a:off x="7562352" y="5686797"/>
              <a:ext cx="3072907" cy="2873998"/>
              <a:chOff x="3272218" y="2162175"/>
              <a:chExt cx="2657095" cy="2575298"/>
            </a:xfrm>
          </p:grpSpPr>
          <p:grpSp>
            <p:nvGrpSpPr>
              <p:cNvPr id="208" name="Group 207"/>
              <p:cNvGrpSpPr/>
              <p:nvPr/>
            </p:nvGrpSpPr>
            <p:grpSpPr>
              <a:xfrm>
                <a:off x="3272218" y="2162175"/>
                <a:ext cx="2657095" cy="2575298"/>
                <a:chOff x="3272218" y="2162175"/>
                <a:chExt cx="2657095" cy="2575298"/>
              </a:xfrm>
            </p:grpSpPr>
            <p:pic>
              <p:nvPicPr>
                <p:cNvPr id="213" name="Picture 2"/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 l="16316" b="10902"/>
                <a:stretch>
                  <a:fillRect/>
                </a:stretch>
              </p:blipFill>
              <p:spPr bwMode="auto">
                <a:xfrm>
                  <a:off x="3657600" y="2162175"/>
                  <a:ext cx="2271713" cy="22574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214" name="TextBox 213"/>
                <p:cNvSpPr txBox="1"/>
                <p:nvPr/>
              </p:nvSpPr>
              <p:spPr>
                <a:xfrm>
                  <a:off x="3456946" y="2334075"/>
                  <a:ext cx="200155" cy="1594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Arial" pitchFamily="34" charset="0"/>
                      <a:cs typeface="Arial" pitchFamily="34" charset="0"/>
                    </a:rPr>
                    <a:t>25</a:t>
                  </a:r>
                  <a:endParaRPr lang="en-US" sz="12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5" name="TextBox 214"/>
                <p:cNvSpPr txBox="1"/>
                <p:nvPr/>
              </p:nvSpPr>
              <p:spPr>
                <a:xfrm>
                  <a:off x="3456946" y="2713499"/>
                  <a:ext cx="200155" cy="1594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Arial" pitchFamily="34" charset="0"/>
                      <a:cs typeface="Arial" pitchFamily="34" charset="0"/>
                    </a:rPr>
                    <a:t>20</a:t>
                  </a:r>
                  <a:endParaRPr lang="en-US" sz="12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6" name="TextBox 215"/>
                <p:cNvSpPr txBox="1"/>
                <p:nvPr/>
              </p:nvSpPr>
              <p:spPr>
                <a:xfrm>
                  <a:off x="3433346" y="3100600"/>
                  <a:ext cx="200155" cy="1594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Arial" pitchFamily="34" charset="0"/>
                      <a:cs typeface="Arial" pitchFamily="34" charset="0"/>
                    </a:rPr>
                    <a:t>15</a:t>
                  </a:r>
                  <a:endParaRPr lang="en-US" sz="12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7" name="TextBox 216"/>
                <p:cNvSpPr txBox="1"/>
                <p:nvPr/>
              </p:nvSpPr>
              <p:spPr>
                <a:xfrm>
                  <a:off x="3392040" y="3429000"/>
                  <a:ext cx="200155" cy="1594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Arial" pitchFamily="34" charset="0"/>
                      <a:cs typeface="Arial" pitchFamily="34" charset="0"/>
                    </a:rPr>
                    <a:t>10</a:t>
                  </a:r>
                  <a:endParaRPr lang="en-US" sz="12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8" name="TextBox 217"/>
                <p:cNvSpPr txBox="1"/>
                <p:nvPr/>
              </p:nvSpPr>
              <p:spPr>
                <a:xfrm>
                  <a:off x="3470586" y="3823156"/>
                  <a:ext cx="152198" cy="1594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Arial" pitchFamily="34" charset="0"/>
                      <a:cs typeface="Arial" pitchFamily="34" charset="0"/>
                    </a:rPr>
                    <a:t>5</a:t>
                  </a:r>
                  <a:endParaRPr lang="en-US" sz="12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9" name="Rectangle 91"/>
                <p:cNvSpPr>
                  <a:spLocks noChangeArrowheads="1"/>
                </p:cNvSpPr>
                <p:nvPr/>
              </p:nvSpPr>
              <p:spPr bwMode="auto">
                <a:xfrm rot="16200000">
                  <a:off x="2626675" y="3258674"/>
                  <a:ext cx="1450764" cy="15967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200" b="1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Number of individuals</a:t>
                  </a:r>
                  <a:endPara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0" name="TextBox 219"/>
                <p:cNvSpPr txBox="1"/>
                <p:nvPr/>
              </p:nvSpPr>
              <p:spPr>
                <a:xfrm>
                  <a:off x="3750598" y="4343400"/>
                  <a:ext cx="224586" cy="1594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Arial" pitchFamily="34" charset="0"/>
                      <a:cs typeface="Arial" pitchFamily="34" charset="0"/>
                    </a:rPr>
                    <a:t>2.5</a:t>
                  </a:r>
                  <a:endParaRPr lang="en-US" sz="12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1" name="TextBox 220"/>
                <p:cNvSpPr txBox="1"/>
                <p:nvPr/>
              </p:nvSpPr>
              <p:spPr>
                <a:xfrm>
                  <a:off x="3979198" y="4343400"/>
                  <a:ext cx="224586" cy="1594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Arial" pitchFamily="34" charset="0"/>
                      <a:cs typeface="Arial" pitchFamily="34" charset="0"/>
                    </a:rPr>
                    <a:t>3.0</a:t>
                  </a:r>
                  <a:endParaRPr lang="en-US" sz="12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2" name="TextBox 221"/>
                <p:cNvSpPr txBox="1"/>
                <p:nvPr/>
              </p:nvSpPr>
              <p:spPr>
                <a:xfrm>
                  <a:off x="4207798" y="4343400"/>
                  <a:ext cx="224586" cy="1594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Arial" pitchFamily="34" charset="0"/>
                      <a:cs typeface="Arial" pitchFamily="34" charset="0"/>
                    </a:rPr>
                    <a:t>3.5</a:t>
                  </a:r>
                  <a:endParaRPr lang="en-US" sz="12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3" name="TextBox 222"/>
                <p:cNvSpPr txBox="1"/>
                <p:nvPr/>
              </p:nvSpPr>
              <p:spPr>
                <a:xfrm>
                  <a:off x="4462272" y="4343400"/>
                  <a:ext cx="224586" cy="1594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Arial" pitchFamily="34" charset="0"/>
                      <a:cs typeface="Arial" pitchFamily="34" charset="0"/>
                    </a:rPr>
                    <a:t>4.0</a:t>
                  </a:r>
                  <a:endParaRPr lang="en-US" sz="12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4" name="TextBox 223"/>
                <p:cNvSpPr txBox="1"/>
                <p:nvPr/>
              </p:nvSpPr>
              <p:spPr>
                <a:xfrm>
                  <a:off x="4709160" y="4343400"/>
                  <a:ext cx="224586" cy="1594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Arial" pitchFamily="34" charset="0"/>
                      <a:cs typeface="Arial" pitchFamily="34" charset="0"/>
                    </a:rPr>
                    <a:t>4.5</a:t>
                  </a:r>
                  <a:endParaRPr lang="en-US" sz="12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5" name="TextBox 224"/>
                <p:cNvSpPr txBox="1"/>
                <p:nvPr/>
              </p:nvSpPr>
              <p:spPr>
                <a:xfrm>
                  <a:off x="4969798" y="4343400"/>
                  <a:ext cx="224586" cy="1594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Arial" pitchFamily="34" charset="0"/>
                      <a:cs typeface="Arial" pitchFamily="34" charset="0"/>
                    </a:rPr>
                    <a:t>5.0</a:t>
                  </a:r>
                  <a:endParaRPr lang="en-US" sz="12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6" name="TextBox 225"/>
                <p:cNvSpPr txBox="1"/>
                <p:nvPr/>
              </p:nvSpPr>
              <p:spPr>
                <a:xfrm>
                  <a:off x="5198398" y="4343400"/>
                  <a:ext cx="224586" cy="1594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Arial" pitchFamily="34" charset="0"/>
                      <a:cs typeface="Arial" pitchFamily="34" charset="0"/>
                    </a:rPr>
                    <a:t>5.5</a:t>
                  </a:r>
                  <a:endParaRPr lang="en-US" sz="12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7" name="TextBox 226"/>
                <p:cNvSpPr txBox="1"/>
                <p:nvPr/>
              </p:nvSpPr>
              <p:spPr>
                <a:xfrm>
                  <a:off x="5426998" y="4343400"/>
                  <a:ext cx="224586" cy="1594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Arial" pitchFamily="34" charset="0"/>
                      <a:cs typeface="Arial" pitchFamily="34" charset="0"/>
                    </a:rPr>
                    <a:t>6.0</a:t>
                  </a:r>
                  <a:endParaRPr lang="en-US" sz="12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8" name="TextBox 227"/>
                <p:cNvSpPr txBox="1"/>
                <p:nvPr/>
              </p:nvSpPr>
              <p:spPr>
                <a:xfrm>
                  <a:off x="5638800" y="4343400"/>
                  <a:ext cx="224586" cy="1594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Arial" pitchFamily="34" charset="0"/>
                      <a:cs typeface="Arial" pitchFamily="34" charset="0"/>
                    </a:rPr>
                    <a:t>6.5</a:t>
                  </a:r>
                  <a:endParaRPr lang="en-US" sz="12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9" name="Rectangle 90"/>
                <p:cNvSpPr>
                  <a:spLocks noChangeArrowheads="1"/>
                </p:cNvSpPr>
                <p:nvPr/>
              </p:nvSpPr>
              <p:spPr bwMode="auto">
                <a:xfrm>
                  <a:off x="4440238" y="4572000"/>
                  <a:ext cx="891257" cy="1654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200" b="1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Disease score</a:t>
                  </a:r>
                  <a:endPara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209" name="TextBox 208"/>
              <p:cNvSpPr txBox="1"/>
              <p:nvPr/>
            </p:nvSpPr>
            <p:spPr>
              <a:xfrm>
                <a:off x="4370560" y="2877979"/>
                <a:ext cx="166675" cy="1594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Arial" pitchFamily="34" charset="0"/>
                    <a:cs typeface="Arial" pitchFamily="34" charset="0"/>
                  </a:rPr>
                  <a:t>R</a:t>
                </a:r>
                <a:endParaRPr lang="en-US" sz="1200" b="1" dirty="0"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210" name="Straight Arrow Connector 209"/>
              <p:cNvCxnSpPr/>
              <p:nvPr/>
            </p:nvCxnSpPr>
            <p:spPr>
              <a:xfrm rot="5400000">
                <a:off x="4405154" y="3184366"/>
                <a:ext cx="182880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1" name="TextBox 210"/>
              <p:cNvSpPr txBox="1"/>
              <p:nvPr/>
            </p:nvSpPr>
            <p:spPr>
              <a:xfrm>
                <a:off x="5597305" y="3683402"/>
                <a:ext cx="162151" cy="1594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Arial" pitchFamily="34" charset="0"/>
                    <a:cs typeface="Arial" pitchFamily="34" charset="0"/>
                  </a:rPr>
                  <a:t>S</a:t>
                </a:r>
                <a:endParaRPr lang="en-US" sz="1200" b="1" dirty="0"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212" name="Straight Arrow Connector 211"/>
              <p:cNvCxnSpPr/>
              <p:nvPr/>
            </p:nvCxnSpPr>
            <p:spPr>
              <a:xfrm rot="5400000">
                <a:off x="5624354" y="3976846"/>
                <a:ext cx="182880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7" name="TextBox 206"/>
            <p:cNvSpPr txBox="1"/>
            <p:nvPr/>
          </p:nvSpPr>
          <p:spPr>
            <a:xfrm>
              <a:off x="8014727" y="5492928"/>
              <a:ext cx="226245" cy="1779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D</a:t>
              </a:r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)</a:t>
              </a:r>
              <a:endParaRPr lang="en-US" sz="12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30" name="Group 229"/>
          <p:cNvGrpSpPr/>
          <p:nvPr/>
        </p:nvGrpSpPr>
        <p:grpSpPr>
          <a:xfrm>
            <a:off x="652865" y="5105401"/>
            <a:ext cx="4768221" cy="4800600"/>
            <a:chOff x="1133108" y="5457447"/>
            <a:chExt cx="2911919" cy="2981938"/>
          </a:xfrm>
        </p:grpSpPr>
        <p:grpSp>
          <p:nvGrpSpPr>
            <p:cNvPr id="231" name="Group 230"/>
            <p:cNvGrpSpPr/>
            <p:nvPr/>
          </p:nvGrpSpPr>
          <p:grpSpPr>
            <a:xfrm>
              <a:off x="1133108" y="5624953"/>
              <a:ext cx="2911919" cy="2814432"/>
              <a:chOff x="3336650" y="2149475"/>
              <a:chExt cx="2637112" cy="2562057"/>
            </a:xfrm>
          </p:grpSpPr>
          <p:sp>
            <p:nvSpPr>
              <p:cNvPr id="233" name="TextBox 232"/>
              <p:cNvSpPr txBox="1"/>
              <p:nvPr/>
            </p:nvSpPr>
            <p:spPr>
              <a:xfrm>
                <a:off x="5718866" y="3862397"/>
                <a:ext cx="158871" cy="1566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Arial" pitchFamily="34" charset="0"/>
                    <a:cs typeface="Arial" pitchFamily="34" charset="0"/>
                  </a:rPr>
                  <a:t>S</a:t>
                </a:r>
                <a:endParaRPr lang="en-US" sz="1200" b="1" dirty="0"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234" name="Straight Arrow Connector 233"/>
              <p:cNvCxnSpPr/>
              <p:nvPr/>
            </p:nvCxnSpPr>
            <p:spPr>
              <a:xfrm rot="5400000">
                <a:off x="5698966" y="4098766"/>
                <a:ext cx="182880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5" name="TextBox 234"/>
              <p:cNvSpPr txBox="1"/>
              <p:nvPr/>
            </p:nvSpPr>
            <p:spPr>
              <a:xfrm>
                <a:off x="4264654" y="2822527"/>
                <a:ext cx="163304" cy="1566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Arial" pitchFamily="34" charset="0"/>
                    <a:cs typeface="Arial" pitchFamily="34" charset="0"/>
                  </a:rPr>
                  <a:t>R</a:t>
                </a:r>
                <a:endParaRPr lang="en-US" sz="1200" b="1" dirty="0"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236" name="Straight Arrow Connector 235"/>
              <p:cNvCxnSpPr/>
              <p:nvPr/>
            </p:nvCxnSpPr>
            <p:spPr>
              <a:xfrm rot="5400000">
                <a:off x="4252754" y="3031966"/>
                <a:ext cx="182880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7" name="Freeform 109"/>
              <p:cNvSpPr>
                <a:spLocks/>
              </p:cNvSpPr>
              <p:nvPr/>
            </p:nvSpPr>
            <p:spPr bwMode="auto">
              <a:xfrm>
                <a:off x="3933825" y="4308475"/>
                <a:ext cx="100012" cy="28575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0" y="0"/>
                  </a:cxn>
                  <a:cxn ang="0">
                    <a:pos x="63" y="0"/>
                  </a:cxn>
                  <a:cxn ang="0">
                    <a:pos x="0" y="18"/>
                  </a:cxn>
                </a:cxnLst>
                <a:rect l="0" t="0" r="r" b="b"/>
                <a:pathLst>
                  <a:path w="63" h="18">
                    <a:moveTo>
                      <a:pt x="0" y="18"/>
                    </a:moveTo>
                    <a:lnTo>
                      <a:pt x="0" y="0"/>
                    </a:lnTo>
                    <a:lnTo>
                      <a:pt x="63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" name="Freeform 110"/>
              <p:cNvSpPr>
                <a:spLocks/>
              </p:cNvSpPr>
              <p:nvPr/>
            </p:nvSpPr>
            <p:spPr bwMode="auto">
              <a:xfrm>
                <a:off x="4730750" y="3717925"/>
                <a:ext cx="100012" cy="619125"/>
              </a:xfrm>
              <a:custGeom>
                <a:avLst/>
                <a:gdLst/>
                <a:ahLst/>
                <a:cxnLst>
                  <a:cxn ang="0">
                    <a:pos x="0" y="390"/>
                  </a:cxn>
                  <a:cxn ang="0">
                    <a:pos x="63" y="0"/>
                  </a:cxn>
                  <a:cxn ang="0">
                    <a:pos x="63" y="390"/>
                  </a:cxn>
                  <a:cxn ang="0">
                    <a:pos x="0" y="390"/>
                  </a:cxn>
                </a:cxnLst>
                <a:rect l="0" t="0" r="r" b="b"/>
                <a:pathLst>
                  <a:path w="63" h="390">
                    <a:moveTo>
                      <a:pt x="0" y="390"/>
                    </a:moveTo>
                    <a:lnTo>
                      <a:pt x="63" y="0"/>
                    </a:lnTo>
                    <a:lnTo>
                      <a:pt x="63" y="390"/>
                    </a:lnTo>
                    <a:lnTo>
                      <a:pt x="0" y="390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Freeform 111"/>
              <p:cNvSpPr>
                <a:spLocks/>
              </p:cNvSpPr>
              <p:nvPr/>
            </p:nvSpPr>
            <p:spPr bwMode="auto">
              <a:xfrm>
                <a:off x="4730750" y="3717925"/>
                <a:ext cx="100012" cy="619125"/>
              </a:xfrm>
              <a:custGeom>
                <a:avLst/>
                <a:gdLst/>
                <a:ahLst/>
                <a:cxnLst>
                  <a:cxn ang="0">
                    <a:pos x="0" y="390"/>
                  </a:cxn>
                  <a:cxn ang="0">
                    <a:pos x="0" y="0"/>
                  </a:cxn>
                  <a:cxn ang="0">
                    <a:pos x="63" y="0"/>
                  </a:cxn>
                  <a:cxn ang="0">
                    <a:pos x="0" y="390"/>
                  </a:cxn>
                </a:cxnLst>
                <a:rect l="0" t="0" r="r" b="b"/>
                <a:pathLst>
                  <a:path w="63" h="390">
                    <a:moveTo>
                      <a:pt x="0" y="390"/>
                    </a:moveTo>
                    <a:lnTo>
                      <a:pt x="0" y="0"/>
                    </a:lnTo>
                    <a:lnTo>
                      <a:pt x="63" y="0"/>
                    </a:lnTo>
                    <a:lnTo>
                      <a:pt x="0" y="390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Freeform 112"/>
              <p:cNvSpPr>
                <a:spLocks/>
              </p:cNvSpPr>
              <p:nvPr/>
            </p:nvSpPr>
            <p:spPr bwMode="auto">
              <a:xfrm>
                <a:off x="5726112" y="4252913"/>
                <a:ext cx="98425" cy="84138"/>
              </a:xfrm>
              <a:custGeom>
                <a:avLst/>
                <a:gdLst/>
                <a:ahLst/>
                <a:cxnLst>
                  <a:cxn ang="0">
                    <a:pos x="0" y="53"/>
                  </a:cxn>
                  <a:cxn ang="0">
                    <a:pos x="0" y="0"/>
                  </a:cxn>
                  <a:cxn ang="0">
                    <a:pos x="62" y="0"/>
                  </a:cxn>
                  <a:cxn ang="0">
                    <a:pos x="0" y="53"/>
                  </a:cxn>
                </a:cxnLst>
                <a:rect l="0" t="0" r="r" b="b"/>
                <a:pathLst>
                  <a:path w="62" h="53">
                    <a:moveTo>
                      <a:pt x="0" y="53"/>
                    </a:moveTo>
                    <a:lnTo>
                      <a:pt x="0" y="0"/>
                    </a:lnTo>
                    <a:lnTo>
                      <a:pt x="62" y="0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Freeform 113"/>
              <p:cNvSpPr>
                <a:spLocks/>
              </p:cNvSpPr>
              <p:nvPr/>
            </p:nvSpPr>
            <p:spPr bwMode="auto">
              <a:xfrm>
                <a:off x="4532312" y="2252663"/>
                <a:ext cx="98425" cy="2084388"/>
              </a:xfrm>
              <a:custGeom>
                <a:avLst/>
                <a:gdLst/>
                <a:ahLst/>
                <a:cxnLst>
                  <a:cxn ang="0">
                    <a:pos x="0" y="1313"/>
                  </a:cxn>
                  <a:cxn ang="0">
                    <a:pos x="62" y="0"/>
                  </a:cxn>
                  <a:cxn ang="0">
                    <a:pos x="62" y="1313"/>
                  </a:cxn>
                  <a:cxn ang="0">
                    <a:pos x="0" y="1313"/>
                  </a:cxn>
                </a:cxnLst>
                <a:rect l="0" t="0" r="r" b="b"/>
                <a:pathLst>
                  <a:path w="62" h="1313">
                    <a:moveTo>
                      <a:pt x="0" y="1313"/>
                    </a:moveTo>
                    <a:lnTo>
                      <a:pt x="62" y="0"/>
                    </a:lnTo>
                    <a:lnTo>
                      <a:pt x="62" y="1313"/>
                    </a:lnTo>
                    <a:lnTo>
                      <a:pt x="0" y="1313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Freeform 114"/>
              <p:cNvSpPr>
                <a:spLocks/>
              </p:cNvSpPr>
              <p:nvPr/>
            </p:nvSpPr>
            <p:spPr bwMode="auto">
              <a:xfrm>
                <a:off x="5526087" y="4168775"/>
                <a:ext cx="100012" cy="168275"/>
              </a:xfrm>
              <a:custGeom>
                <a:avLst/>
                <a:gdLst/>
                <a:ahLst/>
                <a:cxnLst>
                  <a:cxn ang="0">
                    <a:pos x="0" y="106"/>
                  </a:cxn>
                  <a:cxn ang="0">
                    <a:pos x="0" y="0"/>
                  </a:cxn>
                  <a:cxn ang="0">
                    <a:pos x="63" y="0"/>
                  </a:cxn>
                  <a:cxn ang="0">
                    <a:pos x="0" y="106"/>
                  </a:cxn>
                </a:cxnLst>
                <a:rect l="0" t="0" r="r" b="b"/>
                <a:pathLst>
                  <a:path w="63" h="106">
                    <a:moveTo>
                      <a:pt x="0" y="106"/>
                    </a:moveTo>
                    <a:lnTo>
                      <a:pt x="0" y="0"/>
                    </a:lnTo>
                    <a:lnTo>
                      <a:pt x="63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Freeform 115"/>
              <p:cNvSpPr>
                <a:spLocks/>
              </p:cNvSpPr>
              <p:nvPr/>
            </p:nvSpPr>
            <p:spPr bwMode="auto">
              <a:xfrm>
                <a:off x="4532312" y="2252663"/>
                <a:ext cx="98425" cy="2084388"/>
              </a:xfrm>
              <a:custGeom>
                <a:avLst/>
                <a:gdLst/>
                <a:ahLst/>
                <a:cxnLst>
                  <a:cxn ang="0">
                    <a:pos x="0" y="1313"/>
                  </a:cxn>
                  <a:cxn ang="0">
                    <a:pos x="0" y="0"/>
                  </a:cxn>
                  <a:cxn ang="0">
                    <a:pos x="62" y="0"/>
                  </a:cxn>
                  <a:cxn ang="0">
                    <a:pos x="0" y="1313"/>
                  </a:cxn>
                </a:cxnLst>
                <a:rect l="0" t="0" r="r" b="b"/>
                <a:pathLst>
                  <a:path w="62" h="1313">
                    <a:moveTo>
                      <a:pt x="0" y="1313"/>
                    </a:moveTo>
                    <a:lnTo>
                      <a:pt x="0" y="0"/>
                    </a:lnTo>
                    <a:lnTo>
                      <a:pt x="62" y="0"/>
                    </a:lnTo>
                    <a:lnTo>
                      <a:pt x="0" y="1313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Freeform 116"/>
              <p:cNvSpPr>
                <a:spLocks/>
              </p:cNvSpPr>
              <p:nvPr/>
            </p:nvSpPr>
            <p:spPr bwMode="auto">
              <a:xfrm>
                <a:off x="5327650" y="4197350"/>
                <a:ext cx="100012" cy="139700"/>
              </a:xfrm>
              <a:custGeom>
                <a:avLst/>
                <a:gdLst/>
                <a:ahLst/>
                <a:cxnLst>
                  <a:cxn ang="0">
                    <a:pos x="0" y="88"/>
                  </a:cxn>
                  <a:cxn ang="0">
                    <a:pos x="0" y="0"/>
                  </a:cxn>
                  <a:cxn ang="0">
                    <a:pos x="63" y="0"/>
                  </a:cxn>
                  <a:cxn ang="0">
                    <a:pos x="0" y="88"/>
                  </a:cxn>
                </a:cxnLst>
                <a:rect l="0" t="0" r="r" b="b"/>
                <a:pathLst>
                  <a:path w="63" h="88">
                    <a:moveTo>
                      <a:pt x="0" y="88"/>
                    </a:moveTo>
                    <a:lnTo>
                      <a:pt x="0" y="0"/>
                    </a:lnTo>
                    <a:lnTo>
                      <a:pt x="63" y="0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Freeform 117"/>
              <p:cNvSpPr>
                <a:spLocks/>
              </p:cNvSpPr>
              <p:nvPr/>
            </p:nvSpPr>
            <p:spPr bwMode="auto">
              <a:xfrm>
                <a:off x="4332287" y="3182938"/>
                <a:ext cx="100012" cy="1154113"/>
              </a:xfrm>
              <a:custGeom>
                <a:avLst/>
                <a:gdLst/>
                <a:ahLst/>
                <a:cxnLst>
                  <a:cxn ang="0">
                    <a:pos x="0" y="727"/>
                  </a:cxn>
                  <a:cxn ang="0">
                    <a:pos x="63" y="0"/>
                  </a:cxn>
                  <a:cxn ang="0">
                    <a:pos x="63" y="727"/>
                  </a:cxn>
                  <a:cxn ang="0">
                    <a:pos x="0" y="727"/>
                  </a:cxn>
                </a:cxnLst>
                <a:rect l="0" t="0" r="r" b="b"/>
                <a:pathLst>
                  <a:path w="63" h="727">
                    <a:moveTo>
                      <a:pt x="0" y="727"/>
                    </a:moveTo>
                    <a:lnTo>
                      <a:pt x="63" y="0"/>
                    </a:lnTo>
                    <a:lnTo>
                      <a:pt x="63" y="727"/>
                    </a:lnTo>
                    <a:lnTo>
                      <a:pt x="0" y="727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Freeform 118"/>
              <p:cNvSpPr>
                <a:spLocks/>
              </p:cNvSpPr>
              <p:nvPr/>
            </p:nvSpPr>
            <p:spPr bwMode="auto">
              <a:xfrm>
                <a:off x="5129212" y="4197350"/>
                <a:ext cx="98425" cy="139700"/>
              </a:xfrm>
              <a:custGeom>
                <a:avLst/>
                <a:gdLst/>
                <a:ahLst/>
                <a:cxnLst>
                  <a:cxn ang="0">
                    <a:pos x="0" y="88"/>
                  </a:cxn>
                  <a:cxn ang="0">
                    <a:pos x="0" y="0"/>
                  </a:cxn>
                  <a:cxn ang="0">
                    <a:pos x="62" y="0"/>
                  </a:cxn>
                  <a:cxn ang="0">
                    <a:pos x="0" y="88"/>
                  </a:cxn>
                </a:cxnLst>
                <a:rect l="0" t="0" r="r" b="b"/>
                <a:pathLst>
                  <a:path w="62" h="88">
                    <a:moveTo>
                      <a:pt x="0" y="88"/>
                    </a:moveTo>
                    <a:lnTo>
                      <a:pt x="0" y="0"/>
                    </a:lnTo>
                    <a:lnTo>
                      <a:pt x="62" y="0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Freeform 119"/>
              <p:cNvSpPr>
                <a:spLocks/>
              </p:cNvSpPr>
              <p:nvPr/>
            </p:nvSpPr>
            <p:spPr bwMode="auto">
              <a:xfrm>
                <a:off x="4332287" y="3182938"/>
                <a:ext cx="100012" cy="1154113"/>
              </a:xfrm>
              <a:custGeom>
                <a:avLst/>
                <a:gdLst/>
                <a:ahLst/>
                <a:cxnLst>
                  <a:cxn ang="0">
                    <a:pos x="0" y="727"/>
                  </a:cxn>
                  <a:cxn ang="0">
                    <a:pos x="0" y="0"/>
                  </a:cxn>
                  <a:cxn ang="0">
                    <a:pos x="63" y="0"/>
                  </a:cxn>
                  <a:cxn ang="0">
                    <a:pos x="0" y="727"/>
                  </a:cxn>
                </a:cxnLst>
                <a:rect l="0" t="0" r="r" b="b"/>
                <a:pathLst>
                  <a:path w="63" h="727">
                    <a:moveTo>
                      <a:pt x="0" y="727"/>
                    </a:moveTo>
                    <a:lnTo>
                      <a:pt x="0" y="0"/>
                    </a:lnTo>
                    <a:lnTo>
                      <a:pt x="63" y="0"/>
                    </a:lnTo>
                    <a:lnTo>
                      <a:pt x="0" y="727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Freeform 120"/>
              <p:cNvSpPr>
                <a:spLocks/>
              </p:cNvSpPr>
              <p:nvPr/>
            </p:nvSpPr>
            <p:spPr bwMode="auto">
              <a:xfrm>
                <a:off x="4929187" y="3887788"/>
                <a:ext cx="100012" cy="449263"/>
              </a:xfrm>
              <a:custGeom>
                <a:avLst/>
                <a:gdLst/>
                <a:ahLst/>
                <a:cxnLst>
                  <a:cxn ang="0">
                    <a:pos x="0" y="283"/>
                  </a:cxn>
                  <a:cxn ang="0">
                    <a:pos x="0" y="0"/>
                  </a:cxn>
                  <a:cxn ang="0">
                    <a:pos x="63" y="0"/>
                  </a:cxn>
                  <a:cxn ang="0">
                    <a:pos x="0" y="283"/>
                  </a:cxn>
                </a:cxnLst>
                <a:rect l="0" t="0" r="r" b="b"/>
                <a:pathLst>
                  <a:path w="63" h="283">
                    <a:moveTo>
                      <a:pt x="0" y="283"/>
                    </a:moveTo>
                    <a:lnTo>
                      <a:pt x="0" y="0"/>
                    </a:lnTo>
                    <a:lnTo>
                      <a:pt x="63" y="0"/>
                    </a:lnTo>
                    <a:lnTo>
                      <a:pt x="0" y="283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Freeform 121"/>
              <p:cNvSpPr>
                <a:spLocks/>
              </p:cNvSpPr>
              <p:nvPr/>
            </p:nvSpPr>
            <p:spPr bwMode="auto">
              <a:xfrm>
                <a:off x="3933825" y="4308475"/>
                <a:ext cx="100012" cy="28575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63" y="0"/>
                  </a:cxn>
                  <a:cxn ang="0">
                    <a:pos x="63" y="18"/>
                  </a:cxn>
                  <a:cxn ang="0">
                    <a:pos x="0" y="18"/>
                  </a:cxn>
                </a:cxnLst>
                <a:rect l="0" t="0" r="r" b="b"/>
                <a:pathLst>
                  <a:path w="63" h="18">
                    <a:moveTo>
                      <a:pt x="0" y="18"/>
                    </a:moveTo>
                    <a:lnTo>
                      <a:pt x="63" y="0"/>
                    </a:lnTo>
                    <a:lnTo>
                      <a:pt x="63" y="18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Freeform 122"/>
              <p:cNvSpPr>
                <a:spLocks/>
              </p:cNvSpPr>
              <p:nvPr/>
            </p:nvSpPr>
            <p:spPr bwMode="auto">
              <a:xfrm>
                <a:off x="5726112" y="4252913"/>
                <a:ext cx="98425" cy="84138"/>
              </a:xfrm>
              <a:custGeom>
                <a:avLst/>
                <a:gdLst/>
                <a:ahLst/>
                <a:cxnLst>
                  <a:cxn ang="0">
                    <a:pos x="0" y="53"/>
                  </a:cxn>
                  <a:cxn ang="0">
                    <a:pos x="62" y="0"/>
                  </a:cxn>
                  <a:cxn ang="0">
                    <a:pos x="62" y="53"/>
                  </a:cxn>
                  <a:cxn ang="0">
                    <a:pos x="0" y="53"/>
                  </a:cxn>
                </a:cxnLst>
                <a:rect l="0" t="0" r="r" b="b"/>
                <a:pathLst>
                  <a:path w="62" h="53">
                    <a:moveTo>
                      <a:pt x="0" y="53"/>
                    </a:moveTo>
                    <a:lnTo>
                      <a:pt x="62" y="0"/>
                    </a:lnTo>
                    <a:lnTo>
                      <a:pt x="62" y="53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Freeform 123"/>
              <p:cNvSpPr>
                <a:spLocks/>
              </p:cNvSpPr>
              <p:nvPr/>
            </p:nvSpPr>
            <p:spPr bwMode="auto">
              <a:xfrm>
                <a:off x="5129212" y="4197350"/>
                <a:ext cx="98425" cy="139700"/>
              </a:xfrm>
              <a:custGeom>
                <a:avLst/>
                <a:gdLst/>
                <a:ahLst/>
                <a:cxnLst>
                  <a:cxn ang="0">
                    <a:pos x="0" y="88"/>
                  </a:cxn>
                  <a:cxn ang="0">
                    <a:pos x="62" y="0"/>
                  </a:cxn>
                  <a:cxn ang="0">
                    <a:pos x="62" y="88"/>
                  </a:cxn>
                  <a:cxn ang="0">
                    <a:pos x="0" y="88"/>
                  </a:cxn>
                </a:cxnLst>
                <a:rect l="0" t="0" r="r" b="b"/>
                <a:pathLst>
                  <a:path w="62" h="88">
                    <a:moveTo>
                      <a:pt x="0" y="88"/>
                    </a:moveTo>
                    <a:lnTo>
                      <a:pt x="62" y="0"/>
                    </a:lnTo>
                    <a:lnTo>
                      <a:pt x="62" y="88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Freeform 124"/>
              <p:cNvSpPr>
                <a:spLocks/>
              </p:cNvSpPr>
              <p:nvPr/>
            </p:nvSpPr>
            <p:spPr bwMode="auto">
              <a:xfrm>
                <a:off x="4929187" y="3887788"/>
                <a:ext cx="100012" cy="449263"/>
              </a:xfrm>
              <a:custGeom>
                <a:avLst/>
                <a:gdLst/>
                <a:ahLst/>
                <a:cxnLst>
                  <a:cxn ang="0">
                    <a:pos x="0" y="283"/>
                  </a:cxn>
                  <a:cxn ang="0">
                    <a:pos x="63" y="0"/>
                  </a:cxn>
                  <a:cxn ang="0">
                    <a:pos x="63" y="283"/>
                  </a:cxn>
                  <a:cxn ang="0">
                    <a:pos x="0" y="283"/>
                  </a:cxn>
                </a:cxnLst>
                <a:rect l="0" t="0" r="r" b="b"/>
                <a:pathLst>
                  <a:path w="63" h="283">
                    <a:moveTo>
                      <a:pt x="0" y="283"/>
                    </a:moveTo>
                    <a:lnTo>
                      <a:pt x="63" y="0"/>
                    </a:lnTo>
                    <a:lnTo>
                      <a:pt x="63" y="283"/>
                    </a:lnTo>
                    <a:lnTo>
                      <a:pt x="0" y="283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Freeform 125"/>
              <p:cNvSpPr>
                <a:spLocks/>
              </p:cNvSpPr>
              <p:nvPr/>
            </p:nvSpPr>
            <p:spPr bwMode="auto">
              <a:xfrm>
                <a:off x="5327650" y="4197350"/>
                <a:ext cx="100012" cy="139700"/>
              </a:xfrm>
              <a:custGeom>
                <a:avLst/>
                <a:gdLst/>
                <a:ahLst/>
                <a:cxnLst>
                  <a:cxn ang="0">
                    <a:pos x="0" y="88"/>
                  </a:cxn>
                  <a:cxn ang="0">
                    <a:pos x="63" y="0"/>
                  </a:cxn>
                  <a:cxn ang="0">
                    <a:pos x="63" y="88"/>
                  </a:cxn>
                  <a:cxn ang="0">
                    <a:pos x="0" y="88"/>
                  </a:cxn>
                </a:cxnLst>
                <a:rect l="0" t="0" r="r" b="b"/>
                <a:pathLst>
                  <a:path w="63" h="88">
                    <a:moveTo>
                      <a:pt x="0" y="88"/>
                    </a:moveTo>
                    <a:lnTo>
                      <a:pt x="63" y="0"/>
                    </a:lnTo>
                    <a:lnTo>
                      <a:pt x="63" y="88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Freeform 126"/>
              <p:cNvSpPr>
                <a:spLocks/>
              </p:cNvSpPr>
              <p:nvPr/>
            </p:nvSpPr>
            <p:spPr bwMode="auto">
              <a:xfrm>
                <a:off x="5526087" y="4168775"/>
                <a:ext cx="100012" cy="168275"/>
              </a:xfrm>
              <a:custGeom>
                <a:avLst/>
                <a:gdLst/>
                <a:ahLst/>
                <a:cxnLst>
                  <a:cxn ang="0">
                    <a:pos x="0" y="106"/>
                  </a:cxn>
                  <a:cxn ang="0">
                    <a:pos x="63" y="0"/>
                  </a:cxn>
                  <a:cxn ang="0">
                    <a:pos x="63" y="106"/>
                  </a:cxn>
                  <a:cxn ang="0">
                    <a:pos x="0" y="106"/>
                  </a:cxn>
                </a:cxnLst>
                <a:rect l="0" t="0" r="r" b="b"/>
                <a:pathLst>
                  <a:path w="63" h="106">
                    <a:moveTo>
                      <a:pt x="0" y="106"/>
                    </a:moveTo>
                    <a:lnTo>
                      <a:pt x="63" y="0"/>
                    </a:lnTo>
                    <a:lnTo>
                      <a:pt x="63" y="106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Freeform 127"/>
              <p:cNvSpPr>
                <a:spLocks/>
              </p:cNvSpPr>
              <p:nvPr/>
            </p:nvSpPr>
            <p:spPr bwMode="auto">
              <a:xfrm>
                <a:off x="4133850" y="4000500"/>
                <a:ext cx="98425" cy="336550"/>
              </a:xfrm>
              <a:custGeom>
                <a:avLst/>
                <a:gdLst/>
                <a:ahLst/>
                <a:cxnLst>
                  <a:cxn ang="0">
                    <a:pos x="0" y="212"/>
                  </a:cxn>
                  <a:cxn ang="0">
                    <a:pos x="62" y="0"/>
                  </a:cxn>
                  <a:cxn ang="0">
                    <a:pos x="62" y="212"/>
                  </a:cxn>
                  <a:cxn ang="0">
                    <a:pos x="0" y="212"/>
                  </a:cxn>
                </a:cxnLst>
                <a:rect l="0" t="0" r="r" b="b"/>
                <a:pathLst>
                  <a:path w="62" h="212">
                    <a:moveTo>
                      <a:pt x="0" y="212"/>
                    </a:moveTo>
                    <a:lnTo>
                      <a:pt x="62" y="0"/>
                    </a:lnTo>
                    <a:lnTo>
                      <a:pt x="62" y="212"/>
                    </a:lnTo>
                    <a:lnTo>
                      <a:pt x="0" y="212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" name="Freeform 128"/>
              <p:cNvSpPr>
                <a:spLocks/>
              </p:cNvSpPr>
              <p:nvPr/>
            </p:nvSpPr>
            <p:spPr bwMode="auto">
              <a:xfrm>
                <a:off x="4133850" y="4000500"/>
                <a:ext cx="98425" cy="336550"/>
              </a:xfrm>
              <a:custGeom>
                <a:avLst/>
                <a:gdLst/>
                <a:ahLst/>
                <a:cxnLst>
                  <a:cxn ang="0">
                    <a:pos x="0" y="212"/>
                  </a:cxn>
                  <a:cxn ang="0">
                    <a:pos x="0" y="0"/>
                  </a:cxn>
                  <a:cxn ang="0">
                    <a:pos x="62" y="0"/>
                  </a:cxn>
                  <a:cxn ang="0">
                    <a:pos x="0" y="212"/>
                  </a:cxn>
                </a:cxnLst>
                <a:rect l="0" t="0" r="r" b="b"/>
                <a:pathLst>
                  <a:path w="62" h="212">
                    <a:moveTo>
                      <a:pt x="0" y="212"/>
                    </a:moveTo>
                    <a:lnTo>
                      <a:pt x="0" y="0"/>
                    </a:lnTo>
                    <a:lnTo>
                      <a:pt x="62" y="0"/>
                    </a:lnTo>
                    <a:lnTo>
                      <a:pt x="0" y="212"/>
                    </a:lnTo>
                    <a:close/>
                  </a:path>
                </a:pathLst>
              </a:custGeom>
              <a:solidFill>
                <a:srgbClr val="0A0A0A"/>
              </a:solidFill>
              <a:ln w="0">
                <a:solidFill>
                  <a:srgbClr val="0A0A0A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" name="Line 129"/>
              <p:cNvSpPr>
                <a:spLocks noChangeShapeType="1"/>
              </p:cNvSpPr>
              <p:nvPr/>
            </p:nvSpPr>
            <p:spPr bwMode="auto">
              <a:xfrm flipH="1">
                <a:off x="5726112" y="4337050"/>
                <a:ext cx="98425" cy="1588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Line 130"/>
              <p:cNvSpPr>
                <a:spLocks noChangeShapeType="1"/>
              </p:cNvSpPr>
              <p:nvPr/>
            </p:nvSpPr>
            <p:spPr bwMode="auto">
              <a:xfrm>
                <a:off x="4133850" y="4000500"/>
                <a:ext cx="98425" cy="1588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Line 131"/>
              <p:cNvSpPr>
                <a:spLocks noChangeShapeType="1"/>
              </p:cNvSpPr>
              <p:nvPr/>
            </p:nvSpPr>
            <p:spPr bwMode="auto">
              <a:xfrm flipH="1">
                <a:off x="4332287" y="4337050"/>
                <a:ext cx="100012" cy="1588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" name="Line 132"/>
              <p:cNvSpPr>
                <a:spLocks noChangeShapeType="1"/>
              </p:cNvSpPr>
              <p:nvPr/>
            </p:nvSpPr>
            <p:spPr bwMode="auto">
              <a:xfrm flipV="1">
                <a:off x="4929187" y="3887788"/>
                <a:ext cx="1587" cy="449263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" name="Line 133"/>
              <p:cNvSpPr>
                <a:spLocks noChangeShapeType="1"/>
              </p:cNvSpPr>
              <p:nvPr/>
            </p:nvSpPr>
            <p:spPr bwMode="auto">
              <a:xfrm flipV="1">
                <a:off x="4532312" y="2252663"/>
                <a:ext cx="1587" cy="2084388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" name="Line 134"/>
              <p:cNvSpPr>
                <a:spLocks noChangeShapeType="1"/>
              </p:cNvSpPr>
              <p:nvPr/>
            </p:nvSpPr>
            <p:spPr bwMode="auto">
              <a:xfrm flipH="1">
                <a:off x="4730750" y="4337050"/>
                <a:ext cx="100012" cy="1588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" name="Line 135"/>
              <p:cNvSpPr>
                <a:spLocks noChangeShapeType="1"/>
              </p:cNvSpPr>
              <p:nvPr/>
            </p:nvSpPr>
            <p:spPr bwMode="auto">
              <a:xfrm>
                <a:off x="5726112" y="4252913"/>
                <a:ext cx="98425" cy="1588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" name="Line 136"/>
              <p:cNvSpPr>
                <a:spLocks noChangeShapeType="1"/>
              </p:cNvSpPr>
              <p:nvPr/>
            </p:nvSpPr>
            <p:spPr bwMode="auto">
              <a:xfrm>
                <a:off x="4830762" y="3717925"/>
                <a:ext cx="1587" cy="619125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" name="Line 137"/>
              <p:cNvSpPr>
                <a:spLocks noChangeShapeType="1"/>
              </p:cNvSpPr>
              <p:nvPr/>
            </p:nvSpPr>
            <p:spPr bwMode="auto">
              <a:xfrm flipH="1">
                <a:off x="5526087" y="4337050"/>
                <a:ext cx="100012" cy="1588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" name="Line 138"/>
              <p:cNvSpPr>
                <a:spLocks noChangeShapeType="1"/>
              </p:cNvSpPr>
              <p:nvPr/>
            </p:nvSpPr>
            <p:spPr bwMode="auto">
              <a:xfrm flipV="1">
                <a:off x="3933825" y="4308475"/>
                <a:ext cx="1587" cy="28575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" name="Line 139"/>
              <p:cNvSpPr>
                <a:spLocks noChangeShapeType="1"/>
              </p:cNvSpPr>
              <p:nvPr/>
            </p:nvSpPr>
            <p:spPr bwMode="auto">
              <a:xfrm>
                <a:off x="5526087" y="4168775"/>
                <a:ext cx="100012" cy="1588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" name="Line 140"/>
              <p:cNvSpPr>
                <a:spLocks noChangeShapeType="1"/>
              </p:cNvSpPr>
              <p:nvPr/>
            </p:nvSpPr>
            <p:spPr bwMode="auto">
              <a:xfrm>
                <a:off x="3933825" y="4308475"/>
                <a:ext cx="100012" cy="1588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" name="Line 141"/>
              <p:cNvSpPr>
                <a:spLocks noChangeShapeType="1"/>
              </p:cNvSpPr>
              <p:nvPr/>
            </p:nvSpPr>
            <p:spPr bwMode="auto">
              <a:xfrm flipH="1">
                <a:off x="5327650" y="4337050"/>
                <a:ext cx="100012" cy="1588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" name="Line 142"/>
              <p:cNvSpPr>
                <a:spLocks noChangeShapeType="1"/>
              </p:cNvSpPr>
              <p:nvPr/>
            </p:nvSpPr>
            <p:spPr bwMode="auto">
              <a:xfrm>
                <a:off x="4033837" y="4308475"/>
                <a:ext cx="1587" cy="28575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" name="Line 143"/>
              <p:cNvSpPr>
                <a:spLocks noChangeShapeType="1"/>
              </p:cNvSpPr>
              <p:nvPr/>
            </p:nvSpPr>
            <p:spPr bwMode="auto">
              <a:xfrm>
                <a:off x="5327650" y="4197350"/>
                <a:ext cx="100012" cy="1588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" name="Line 144"/>
              <p:cNvSpPr>
                <a:spLocks noChangeShapeType="1"/>
              </p:cNvSpPr>
              <p:nvPr/>
            </p:nvSpPr>
            <p:spPr bwMode="auto">
              <a:xfrm flipH="1">
                <a:off x="3933825" y="4337050"/>
                <a:ext cx="100012" cy="1588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" name="Line 145"/>
              <p:cNvSpPr>
                <a:spLocks noChangeShapeType="1"/>
              </p:cNvSpPr>
              <p:nvPr/>
            </p:nvSpPr>
            <p:spPr bwMode="auto">
              <a:xfrm flipH="1">
                <a:off x="5129212" y="4337050"/>
                <a:ext cx="98425" cy="1588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" name="Line 146"/>
              <p:cNvSpPr>
                <a:spLocks noChangeShapeType="1"/>
              </p:cNvSpPr>
              <p:nvPr/>
            </p:nvSpPr>
            <p:spPr bwMode="auto">
              <a:xfrm>
                <a:off x="4730750" y="3717925"/>
                <a:ext cx="100012" cy="1588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" name="Line 147"/>
              <p:cNvSpPr>
                <a:spLocks noChangeShapeType="1"/>
              </p:cNvSpPr>
              <p:nvPr/>
            </p:nvSpPr>
            <p:spPr bwMode="auto">
              <a:xfrm>
                <a:off x="5129212" y="4197350"/>
                <a:ext cx="98425" cy="1588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" name="Line 148"/>
              <p:cNvSpPr>
                <a:spLocks noChangeShapeType="1"/>
              </p:cNvSpPr>
              <p:nvPr/>
            </p:nvSpPr>
            <p:spPr bwMode="auto">
              <a:xfrm flipV="1">
                <a:off x="4730750" y="3717925"/>
                <a:ext cx="1587" cy="619125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" name="Line 149"/>
              <p:cNvSpPr>
                <a:spLocks noChangeShapeType="1"/>
              </p:cNvSpPr>
              <p:nvPr/>
            </p:nvSpPr>
            <p:spPr bwMode="auto">
              <a:xfrm flipH="1">
                <a:off x="4929187" y="4337050"/>
                <a:ext cx="100012" cy="1588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" name="Line 150"/>
              <p:cNvSpPr>
                <a:spLocks noChangeShapeType="1"/>
              </p:cNvSpPr>
              <p:nvPr/>
            </p:nvSpPr>
            <p:spPr bwMode="auto">
              <a:xfrm flipV="1">
                <a:off x="4133850" y="4000500"/>
                <a:ext cx="1587" cy="336550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" name="Line 151"/>
              <p:cNvSpPr>
                <a:spLocks noChangeShapeType="1"/>
              </p:cNvSpPr>
              <p:nvPr/>
            </p:nvSpPr>
            <p:spPr bwMode="auto">
              <a:xfrm>
                <a:off x="4929187" y="3887788"/>
                <a:ext cx="100012" cy="1588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" name="Line 152"/>
              <p:cNvSpPr>
                <a:spLocks noChangeShapeType="1"/>
              </p:cNvSpPr>
              <p:nvPr/>
            </p:nvSpPr>
            <p:spPr bwMode="auto">
              <a:xfrm flipH="1">
                <a:off x="4532312" y="4337050"/>
                <a:ext cx="98425" cy="1588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" name="Line 153"/>
              <p:cNvSpPr>
                <a:spLocks noChangeShapeType="1"/>
              </p:cNvSpPr>
              <p:nvPr/>
            </p:nvSpPr>
            <p:spPr bwMode="auto">
              <a:xfrm flipV="1">
                <a:off x="5726112" y="4252913"/>
                <a:ext cx="1587" cy="84138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" name="Line 154"/>
              <p:cNvSpPr>
                <a:spLocks noChangeShapeType="1"/>
              </p:cNvSpPr>
              <p:nvPr/>
            </p:nvSpPr>
            <p:spPr bwMode="auto">
              <a:xfrm>
                <a:off x="4232275" y="4000500"/>
                <a:ext cx="1587" cy="336550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" name="Line 155"/>
              <p:cNvSpPr>
                <a:spLocks noChangeShapeType="1"/>
              </p:cNvSpPr>
              <p:nvPr/>
            </p:nvSpPr>
            <p:spPr bwMode="auto">
              <a:xfrm flipV="1">
                <a:off x="5526087" y="4168775"/>
                <a:ext cx="1587" cy="168275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" name="Line 156"/>
              <p:cNvSpPr>
                <a:spLocks noChangeShapeType="1"/>
              </p:cNvSpPr>
              <p:nvPr/>
            </p:nvSpPr>
            <p:spPr bwMode="auto">
              <a:xfrm flipH="1">
                <a:off x="4133850" y="4337050"/>
                <a:ext cx="98425" cy="1588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" name="Line 157"/>
              <p:cNvSpPr>
                <a:spLocks noChangeShapeType="1"/>
              </p:cNvSpPr>
              <p:nvPr/>
            </p:nvSpPr>
            <p:spPr bwMode="auto">
              <a:xfrm flipV="1">
                <a:off x="5327650" y="4197350"/>
                <a:ext cx="1587" cy="139700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6" name="Line 158"/>
              <p:cNvSpPr>
                <a:spLocks noChangeShapeType="1"/>
              </p:cNvSpPr>
              <p:nvPr/>
            </p:nvSpPr>
            <p:spPr bwMode="auto">
              <a:xfrm>
                <a:off x="4630737" y="2252663"/>
                <a:ext cx="1587" cy="2084388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7" name="Line 159"/>
              <p:cNvSpPr>
                <a:spLocks noChangeShapeType="1"/>
              </p:cNvSpPr>
              <p:nvPr/>
            </p:nvSpPr>
            <p:spPr bwMode="auto">
              <a:xfrm flipV="1">
                <a:off x="5129212" y="4197350"/>
                <a:ext cx="1587" cy="139700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8" name="Line 160"/>
              <p:cNvSpPr>
                <a:spLocks noChangeShapeType="1"/>
              </p:cNvSpPr>
              <p:nvPr/>
            </p:nvSpPr>
            <p:spPr bwMode="auto">
              <a:xfrm>
                <a:off x="4532312" y="2252663"/>
                <a:ext cx="98425" cy="1588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9" name="Line 161"/>
              <p:cNvSpPr>
                <a:spLocks noChangeShapeType="1"/>
              </p:cNvSpPr>
              <p:nvPr/>
            </p:nvSpPr>
            <p:spPr bwMode="auto">
              <a:xfrm>
                <a:off x="5427662" y="4197350"/>
                <a:ext cx="1587" cy="139700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0" name="Line 162"/>
              <p:cNvSpPr>
                <a:spLocks noChangeShapeType="1"/>
              </p:cNvSpPr>
              <p:nvPr/>
            </p:nvSpPr>
            <p:spPr bwMode="auto">
              <a:xfrm>
                <a:off x="5227637" y="4197350"/>
                <a:ext cx="1587" cy="139700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1" name="Line 163"/>
              <p:cNvSpPr>
                <a:spLocks noChangeShapeType="1"/>
              </p:cNvSpPr>
              <p:nvPr/>
            </p:nvSpPr>
            <p:spPr bwMode="auto">
              <a:xfrm>
                <a:off x="5029200" y="3887788"/>
                <a:ext cx="1587" cy="449263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2" name="Line 164"/>
              <p:cNvSpPr>
                <a:spLocks noChangeShapeType="1"/>
              </p:cNvSpPr>
              <p:nvPr/>
            </p:nvSpPr>
            <p:spPr bwMode="auto">
              <a:xfrm>
                <a:off x="5626100" y="4168775"/>
                <a:ext cx="1587" cy="168275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3" name="Freeform 165"/>
              <p:cNvSpPr>
                <a:spLocks/>
              </p:cNvSpPr>
              <p:nvPr/>
            </p:nvSpPr>
            <p:spPr bwMode="auto">
              <a:xfrm>
                <a:off x="4332287" y="3182938"/>
                <a:ext cx="100012" cy="1154113"/>
              </a:xfrm>
              <a:custGeom>
                <a:avLst/>
                <a:gdLst/>
                <a:ahLst/>
                <a:cxnLst>
                  <a:cxn ang="0">
                    <a:pos x="0" y="727"/>
                  </a:cxn>
                  <a:cxn ang="0">
                    <a:pos x="0" y="0"/>
                  </a:cxn>
                  <a:cxn ang="0">
                    <a:pos x="63" y="0"/>
                  </a:cxn>
                  <a:cxn ang="0">
                    <a:pos x="63" y="727"/>
                  </a:cxn>
                </a:cxnLst>
                <a:rect l="0" t="0" r="r" b="b"/>
                <a:pathLst>
                  <a:path w="63" h="727">
                    <a:moveTo>
                      <a:pt x="0" y="727"/>
                    </a:moveTo>
                    <a:lnTo>
                      <a:pt x="0" y="0"/>
                    </a:lnTo>
                    <a:lnTo>
                      <a:pt x="63" y="0"/>
                    </a:lnTo>
                    <a:lnTo>
                      <a:pt x="63" y="727"/>
                    </a:lnTo>
                  </a:path>
                </a:pathLst>
              </a:cu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4" name="Line 166"/>
              <p:cNvSpPr>
                <a:spLocks noChangeShapeType="1"/>
              </p:cNvSpPr>
              <p:nvPr/>
            </p:nvSpPr>
            <p:spPr bwMode="auto">
              <a:xfrm>
                <a:off x="5824537" y="4252913"/>
                <a:ext cx="1587" cy="84138"/>
              </a:xfrm>
              <a:prstGeom prst="line">
                <a:avLst/>
              </a:prstGeom>
              <a:noFill/>
              <a:ln w="1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5" name="Line 167"/>
              <p:cNvSpPr>
                <a:spLocks noChangeShapeType="1"/>
              </p:cNvSpPr>
              <p:nvPr/>
            </p:nvSpPr>
            <p:spPr bwMode="auto">
              <a:xfrm flipV="1">
                <a:off x="5676900" y="4337050"/>
                <a:ext cx="1587" cy="39688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6" name="Line 168"/>
              <p:cNvSpPr>
                <a:spLocks noChangeShapeType="1"/>
              </p:cNvSpPr>
              <p:nvPr/>
            </p:nvSpPr>
            <p:spPr bwMode="auto">
              <a:xfrm>
                <a:off x="3748087" y="3773488"/>
                <a:ext cx="38100" cy="1588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" name="Line 169"/>
              <p:cNvSpPr>
                <a:spLocks noChangeShapeType="1"/>
              </p:cNvSpPr>
              <p:nvPr/>
            </p:nvSpPr>
            <p:spPr bwMode="auto">
              <a:xfrm flipV="1">
                <a:off x="3884612" y="4337050"/>
                <a:ext cx="1587" cy="39688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8" name="Line 170"/>
              <p:cNvSpPr>
                <a:spLocks noChangeShapeType="1"/>
              </p:cNvSpPr>
              <p:nvPr/>
            </p:nvSpPr>
            <p:spPr bwMode="auto">
              <a:xfrm>
                <a:off x="3748087" y="4056063"/>
                <a:ext cx="38100" cy="1588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9" name="Line 171"/>
              <p:cNvSpPr>
                <a:spLocks noChangeShapeType="1"/>
              </p:cNvSpPr>
              <p:nvPr/>
            </p:nvSpPr>
            <p:spPr bwMode="auto">
              <a:xfrm flipV="1">
                <a:off x="4283075" y="4337050"/>
                <a:ext cx="1587" cy="39688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0" name="Line 172"/>
              <p:cNvSpPr>
                <a:spLocks noChangeShapeType="1"/>
              </p:cNvSpPr>
              <p:nvPr/>
            </p:nvSpPr>
            <p:spPr bwMode="auto">
              <a:xfrm>
                <a:off x="3748087" y="4337050"/>
                <a:ext cx="38100" cy="1588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1" name="Line 173"/>
              <p:cNvSpPr>
                <a:spLocks noChangeShapeType="1"/>
              </p:cNvSpPr>
              <p:nvPr/>
            </p:nvSpPr>
            <p:spPr bwMode="auto">
              <a:xfrm flipV="1">
                <a:off x="4681537" y="4337050"/>
                <a:ext cx="1587" cy="39688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2" name="Rectangle 174"/>
              <p:cNvSpPr>
                <a:spLocks noChangeArrowheads="1"/>
              </p:cNvSpPr>
              <p:nvPr/>
            </p:nvSpPr>
            <p:spPr bwMode="auto">
              <a:xfrm>
                <a:off x="4789487" y="4383088"/>
                <a:ext cx="117912" cy="1044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4.5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303" name="Rectangle 175"/>
              <p:cNvSpPr>
                <a:spLocks noChangeArrowheads="1"/>
              </p:cNvSpPr>
              <p:nvPr/>
            </p:nvSpPr>
            <p:spPr bwMode="auto">
              <a:xfrm>
                <a:off x="5788025" y="4383088"/>
                <a:ext cx="117912" cy="1044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7.0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304" name="Rectangle 176"/>
              <p:cNvSpPr>
                <a:spLocks noChangeArrowheads="1"/>
              </p:cNvSpPr>
              <p:nvPr/>
            </p:nvSpPr>
            <p:spPr bwMode="auto">
              <a:xfrm>
                <a:off x="4589462" y="4383088"/>
                <a:ext cx="117912" cy="1044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4.0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305" name="Line 177"/>
              <p:cNvSpPr>
                <a:spLocks noChangeShapeType="1"/>
              </p:cNvSpPr>
              <p:nvPr/>
            </p:nvSpPr>
            <p:spPr bwMode="auto">
              <a:xfrm flipV="1">
                <a:off x="5080000" y="4337050"/>
                <a:ext cx="1587" cy="39688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6" name="Line 178"/>
              <p:cNvSpPr>
                <a:spLocks noChangeShapeType="1"/>
              </p:cNvSpPr>
              <p:nvPr/>
            </p:nvSpPr>
            <p:spPr bwMode="auto">
              <a:xfrm flipV="1">
                <a:off x="3786187" y="2149475"/>
                <a:ext cx="1587" cy="2187575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" name="Line 179"/>
              <p:cNvSpPr>
                <a:spLocks noChangeShapeType="1"/>
              </p:cNvSpPr>
              <p:nvPr/>
            </p:nvSpPr>
            <p:spPr bwMode="auto">
              <a:xfrm flipV="1">
                <a:off x="5476875" y="4337050"/>
                <a:ext cx="1587" cy="39688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" name="Rectangle 180"/>
              <p:cNvSpPr>
                <a:spLocks noChangeArrowheads="1"/>
              </p:cNvSpPr>
              <p:nvPr/>
            </p:nvSpPr>
            <p:spPr bwMode="auto">
              <a:xfrm>
                <a:off x="3582987" y="2302442"/>
                <a:ext cx="93975" cy="1044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70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309" name="Rectangle 181"/>
              <p:cNvSpPr>
                <a:spLocks noChangeArrowheads="1"/>
              </p:cNvSpPr>
              <p:nvPr/>
            </p:nvSpPr>
            <p:spPr bwMode="auto">
              <a:xfrm>
                <a:off x="5389562" y="4383088"/>
                <a:ext cx="117912" cy="1044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6.0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310" name="Rectangle 182"/>
              <p:cNvSpPr>
                <a:spLocks noChangeArrowheads="1"/>
              </p:cNvSpPr>
              <p:nvPr/>
            </p:nvSpPr>
            <p:spPr bwMode="auto">
              <a:xfrm>
                <a:off x="3582987" y="2577676"/>
                <a:ext cx="93975" cy="1044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60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311" name="Line 183"/>
              <p:cNvSpPr>
                <a:spLocks noChangeShapeType="1"/>
              </p:cNvSpPr>
              <p:nvPr/>
            </p:nvSpPr>
            <p:spPr bwMode="auto">
              <a:xfrm>
                <a:off x="3748087" y="2647950"/>
                <a:ext cx="38100" cy="1588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" name="Rectangle 184"/>
              <p:cNvSpPr>
                <a:spLocks noChangeArrowheads="1"/>
              </p:cNvSpPr>
              <p:nvPr/>
            </p:nvSpPr>
            <p:spPr bwMode="auto">
              <a:xfrm>
                <a:off x="3582987" y="2852909"/>
                <a:ext cx="93975" cy="1044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50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313" name="Line 185"/>
              <p:cNvSpPr>
                <a:spLocks noChangeShapeType="1"/>
              </p:cNvSpPr>
              <p:nvPr/>
            </p:nvSpPr>
            <p:spPr bwMode="auto">
              <a:xfrm>
                <a:off x="3748087" y="3211513"/>
                <a:ext cx="38100" cy="1588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" name="Rectangle 186"/>
              <p:cNvSpPr>
                <a:spLocks noChangeArrowheads="1"/>
              </p:cNvSpPr>
              <p:nvPr/>
            </p:nvSpPr>
            <p:spPr bwMode="auto">
              <a:xfrm>
                <a:off x="4394200" y="4383088"/>
                <a:ext cx="117912" cy="1044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3.5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315" name="Rectangle 187"/>
              <p:cNvSpPr>
                <a:spLocks noChangeArrowheads="1"/>
              </p:cNvSpPr>
              <p:nvPr/>
            </p:nvSpPr>
            <p:spPr bwMode="auto">
              <a:xfrm>
                <a:off x="4992687" y="4383088"/>
                <a:ext cx="117912" cy="1044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5.0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316" name="Rectangle 188"/>
              <p:cNvSpPr>
                <a:spLocks noChangeArrowheads="1"/>
              </p:cNvSpPr>
              <p:nvPr/>
            </p:nvSpPr>
            <p:spPr bwMode="auto">
              <a:xfrm>
                <a:off x="4195762" y="4383088"/>
                <a:ext cx="117912" cy="1044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3.0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317" name="Line 189"/>
              <p:cNvSpPr>
                <a:spLocks noChangeShapeType="1"/>
              </p:cNvSpPr>
              <p:nvPr/>
            </p:nvSpPr>
            <p:spPr bwMode="auto">
              <a:xfrm flipV="1">
                <a:off x="4084637" y="4337050"/>
                <a:ext cx="1587" cy="39688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" name="Rectangle 190"/>
              <p:cNvSpPr>
                <a:spLocks noChangeArrowheads="1"/>
              </p:cNvSpPr>
              <p:nvPr/>
            </p:nvSpPr>
            <p:spPr bwMode="auto">
              <a:xfrm>
                <a:off x="3575050" y="3128142"/>
                <a:ext cx="93975" cy="1044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40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319" name="Line 191"/>
              <p:cNvSpPr>
                <a:spLocks noChangeShapeType="1"/>
              </p:cNvSpPr>
              <p:nvPr/>
            </p:nvSpPr>
            <p:spPr bwMode="auto">
              <a:xfrm>
                <a:off x="3786187" y="4337050"/>
                <a:ext cx="2187575" cy="1588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" name="Rectangle 192"/>
              <p:cNvSpPr>
                <a:spLocks noChangeArrowheads="1"/>
              </p:cNvSpPr>
              <p:nvPr/>
            </p:nvSpPr>
            <p:spPr bwMode="auto">
              <a:xfrm>
                <a:off x="3582987" y="3437779"/>
                <a:ext cx="93975" cy="1044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30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321" name="Line 193"/>
              <p:cNvSpPr>
                <a:spLocks noChangeShapeType="1"/>
              </p:cNvSpPr>
              <p:nvPr/>
            </p:nvSpPr>
            <p:spPr bwMode="auto">
              <a:xfrm flipV="1">
                <a:off x="5276850" y="4337050"/>
                <a:ext cx="1587" cy="39688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" name="Rectangle 194"/>
              <p:cNvSpPr>
                <a:spLocks noChangeArrowheads="1"/>
              </p:cNvSpPr>
              <p:nvPr/>
            </p:nvSpPr>
            <p:spPr bwMode="auto">
              <a:xfrm>
                <a:off x="3582987" y="3713012"/>
                <a:ext cx="93975" cy="1044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20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323" name="Line 195"/>
              <p:cNvSpPr>
                <a:spLocks noChangeShapeType="1"/>
              </p:cNvSpPr>
              <p:nvPr/>
            </p:nvSpPr>
            <p:spPr bwMode="auto">
              <a:xfrm>
                <a:off x="3748087" y="2366963"/>
                <a:ext cx="38100" cy="1588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" name="Rectangle 196"/>
              <p:cNvSpPr>
                <a:spLocks noChangeArrowheads="1"/>
              </p:cNvSpPr>
              <p:nvPr/>
            </p:nvSpPr>
            <p:spPr bwMode="auto">
              <a:xfrm>
                <a:off x="3592512" y="3988245"/>
                <a:ext cx="93975" cy="1044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10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325" name="Rectangle 197"/>
              <p:cNvSpPr>
                <a:spLocks noChangeArrowheads="1"/>
              </p:cNvSpPr>
              <p:nvPr/>
            </p:nvSpPr>
            <p:spPr bwMode="auto">
              <a:xfrm>
                <a:off x="5191125" y="4383088"/>
                <a:ext cx="117912" cy="1044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5.5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326" name="Rectangle 198"/>
              <p:cNvSpPr>
                <a:spLocks noChangeArrowheads="1"/>
              </p:cNvSpPr>
              <p:nvPr/>
            </p:nvSpPr>
            <p:spPr bwMode="auto">
              <a:xfrm>
                <a:off x="3997325" y="4383088"/>
                <a:ext cx="117912" cy="1044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2.5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327" name="Line 199"/>
              <p:cNvSpPr>
                <a:spLocks noChangeShapeType="1"/>
              </p:cNvSpPr>
              <p:nvPr/>
            </p:nvSpPr>
            <p:spPr bwMode="auto">
              <a:xfrm flipV="1">
                <a:off x="4481512" y="4337050"/>
                <a:ext cx="1587" cy="39688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" name="Rectangle 200"/>
              <p:cNvSpPr>
                <a:spLocks noChangeArrowheads="1"/>
              </p:cNvSpPr>
              <p:nvPr/>
            </p:nvSpPr>
            <p:spPr bwMode="auto">
              <a:xfrm>
                <a:off x="3797300" y="4383088"/>
                <a:ext cx="117912" cy="1044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2.0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329" name="Rectangle 201"/>
              <p:cNvSpPr>
                <a:spLocks noChangeArrowheads="1"/>
              </p:cNvSpPr>
              <p:nvPr/>
            </p:nvSpPr>
            <p:spPr bwMode="auto">
              <a:xfrm>
                <a:off x="5589587" y="4383088"/>
                <a:ext cx="117912" cy="1044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6.5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330" name="Line 202"/>
              <p:cNvSpPr>
                <a:spLocks noChangeShapeType="1"/>
              </p:cNvSpPr>
              <p:nvPr/>
            </p:nvSpPr>
            <p:spPr bwMode="auto">
              <a:xfrm>
                <a:off x="3748087" y="3492500"/>
                <a:ext cx="38100" cy="1588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" name="Line 203"/>
              <p:cNvSpPr>
                <a:spLocks noChangeShapeType="1"/>
              </p:cNvSpPr>
              <p:nvPr/>
            </p:nvSpPr>
            <p:spPr bwMode="auto">
              <a:xfrm flipV="1">
                <a:off x="4879975" y="4337050"/>
                <a:ext cx="1587" cy="39688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2" name="Line 204"/>
              <p:cNvSpPr>
                <a:spLocks noChangeShapeType="1"/>
              </p:cNvSpPr>
              <p:nvPr/>
            </p:nvSpPr>
            <p:spPr bwMode="auto">
              <a:xfrm>
                <a:off x="3748087" y="2930525"/>
                <a:ext cx="38100" cy="1588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3" name="Rectangle 205"/>
              <p:cNvSpPr>
                <a:spLocks noChangeArrowheads="1"/>
              </p:cNvSpPr>
              <p:nvPr/>
            </p:nvSpPr>
            <p:spPr bwMode="auto">
              <a:xfrm>
                <a:off x="3651250" y="4263478"/>
                <a:ext cx="46988" cy="1044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</a:rPr>
                  <a:t>0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334" name="Line 206"/>
              <p:cNvSpPr>
                <a:spLocks noChangeShapeType="1"/>
              </p:cNvSpPr>
              <p:nvPr/>
            </p:nvSpPr>
            <p:spPr bwMode="auto">
              <a:xfrm flipV="1">
                <a:off x="5873750" y="4337050"/>
                <a:ext cx="1587" cy="39688"/>
              </a:xfrm>
              <a:prstGeom prst="line">
                <a:avLst/>
              </a:prstGeom>
              <a:noFill/>
              <a:ln w="4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5" name="Rectangle 207"/>
              <p:cNvSpPr>
                <a:spLocks noChangeArrowheads="1"/>
              </p:cNvSpPr>
              <p:nvPr/>
            </p:nvSpPr>
            <p:spPr bwMode="auto">
              <a:xfrm rot="16200000">
                <a:off x="2683343" y="3312837"/>
                <a:ext cx="1473852" cy="167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Number of individuals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6" name="Rectangle 208"/>
              <p:cNvSpPr>
                <a:spLocks noChangeArrowheads="1"/>
              </p:cNvSpPr>
              <p:nvPr/>
            </p:nvSpPr>
            <p:spPr bwMode="auto">
              <a:xfrm>
                <a:off x="4419600" y="4543425"/>
                <a:ext cx="933458" cy="168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Disease score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232" name="TextBox 231"/>
            <p:cNvSpPr txBox="1"/>
            <p:nvPr/>
          </p:nvSpPr>
          <p:spPr>
            <a:xfrm>
              <a:off x="1572034" y="5457447"/>
              <a:ext cx="238079" cy="1720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C) </a:t>
              </a:r>
              <a:endParaRPr lang="en-US" sz="12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37" name="TextBox 336"/>
          <p:cNvSpPr txBox="1"/>
          <p:nvPr/>
        </p:nvSpPr>
        <p:spPr>
          <a:xfrm>
            <a:off x="949712" y="9781401"/>
            <a:ext cx="10023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Arial" pitchFamily="34" charset="0"/>
                <a:cs typeface="Arial" pitchFamily="34" charset="0"/>
              </a:rPr>
              <a:t>Figure 1</a:t>
            </a:r>
            <a:endParaRPr lang="en-IN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00200" y="5112000"/>
            <a:ext cx="54864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b="1" dirty="0" smtClean="0">
                <a:latin typeface="Arial" pitchFamily="34" charset="0"/>
                <a:cs typeface="Arial" pitchFamily="34" charset="0"/>
              </a:rPr>
              <a:t>Adult plant resistance to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AB under control conditions</a:t>
            </a:r>
            <a:endParaRPr lang="en-IN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8" name="Rectangle 337"/>
          <p:cNvSpPr/>
          <p:nvPr/>
        </p:nvSpPr>
        <p:spPr>
          <a:xfrm>
            <a:off x="6553200" y="5133201"/>
            <a:ext cx="54864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b="1" dirty="0" smtClean="0">
                <a:latin typeface="Arial" pitchFamily="34" charset="0"/>
                <a:cs typeface="Arial" pitchFamily="34" charset="0"/>
              </a:rPr>
              <a:t>Adult plant resistance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to AB under 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field conditions</a:t>
            </a:r>
            <a:endParaRPr lang="en-IN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9" name="Rectangle 338"/>
          <p:cNvSpPr/>
          <p:nvPr/>
        </p:nvSpPr>
        <p:spPr>
          <a:xfrm>
            <a:off x="1524000" y="76200"/>
            <a:ext cx="54864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b="1" dirty="0" smtClean="0">
                <a:latin typeface="Arial" pitchFamily="34" charset="0"/>
                <a:cs typeface="Arial" pitchFamily="34" charset="0"/>
              </a:rPr>
              <a:t>Fusarium wilt resistance under field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conditions</a:t>
            </a:r>
            <a:endParaRPr lang="en-IN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0" name="Rectangle 339"/>
          <p:cNvSpPr/>
          <p:nvPr/>
        </p:nvSpPr>
        <p:spPr>
          <a:xfrm>
            <a:off x="6553200" y="76200"/>
            <a:ext cx="54864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b="1" dirty="0" smtClean="0">
                <a:latin typeface="Arial" pitchFamily="34" charset="0"/>
                <a:cs typeface="Arial" pitchFamily="34" charset="0"/>
              </a:rPr>
              <a:t>Seedling resistance to AB under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control conditions</a:t>
            </a:r>
            <a:endParaRPr lang="en-IN" sz="12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19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136</Words>
  <Application>Microsoft Office PowerPoint</Application>
  <PresentationFormat>Custom</PresentationFormat>
  <Paragraphs>94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Mahendar, Thudi (ICRISAT-IN)</dc:creator>
  <cp:lastModifiedBy>Murali mohan</cp:lastModifiedBy>
  <cp:revision>11</cp:revision>
  <dcterms:created xsi:type="dcterms:W3CDTF">2013-04-16T01:00:54Z</dcterms:created>
  <dcterms:modified xsi:type="dcterms:W3CDTF">2013-06-04T12:53:28Z</dcterms:modified>
</cp:coreProperties>
</file>