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459200" cy="10972800"/>
  <p:notesSz cx="6858000" cy="9144000"/>
  <p:defaultTextStyle>
    <a:defPPr>
      <a:defRPr lang="en-US"/>
    </a:defPPr>
    <a:lvl1pPr marL="0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1pPr>
    <a:lvl2pPr marL="783732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2pPr>
    <a:lvl3pPr marL="1567464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3pPr>
    <a:lvl4pPr marL="2351197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4pPr>
    <a:lvl5pPr marL="3134929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5pPr>
    <a:lvl6pPr marL="3918661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6pPr>
    <a:lvl7pPr marL="4702393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7pPr>
    <a:lvl8pPr marL="5486126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8pPr>
    <a:lvl9pPr marL="6269858" algn="l" defTabSz="1567464" rtl="0" eaLnBrk="1" latinLnBrk="0" hangingPunct="1">
      <a:defRPr sz="3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26" y="-246"/>
      </p:cViewPr>
      <p:guideLst>
        <p:guide orient="horz" pos="3456"/>
        <p:guide pos="51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34440" y="3408681"/>
            <a:ext cx="13990320" cy="23520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468880" y="6217920"/>
            <a:ext cx="11521440" cy="2804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83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67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51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134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702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4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26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21479829" y="703582"/>
            <a:ext cx="6666547" cy="149783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480186" y="703582"/>
            <a:ext cx="19725323" cy="149783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00163" y="7051041"/>
            <a:ext cx="13990320" cy="2179320"/>
          </a:xfrm>
        </p:spPr>
        <p:txBody>
          <a:bodyPr anchor="t"/>
          <a:lstStyle>
            <a:lvl1pPr algn="l">
              <a:defRPr sz="69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00163" y="4650742"/>
            <a:ext cx="13990320" cy="2400299"/>
          </a:xfrm>
        </p:spPr>
        <p:txBody>
          <a:bodyPr anchor="b"/>
          <a:lstStyle>
            <a:lvl1pPr marL="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1pPr>
            <a:lvl2pPr marL="783732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56746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5119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13492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91866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7023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48612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2698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80186" y="4097022"/>
            <a:ext cx="13195935" cy="11584939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4950441" y="4097022"/>
            <a:ext cx="13195935" cy="11584939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4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0" y="439421"/>
            <a:ext cx="1481328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22960" y="2456181"/>
            <a:ext cx="7272338" cy="1023619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960" y="3479800"/>
            <a:ext cx="7272338" cy="6322061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8361046" y="2456181"/>
            <a:ext cx="7275195" cy="1023619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83732" indent="0">
              <a:buNone/>
              <a:defRPr sz="3400" b="1"/>
            </a:lvl2pPr>
            <a:lvl3pPr marL="1567464" indent="0">
              <a:buNone/>
              <a:defRPr sz="3100" b="1"/>
            </a:lvl3pPr>
            <a:lvl4pPr marL="2351197" indent="0">
              <a:buNone/>
              <a:defRPr sz="2700" b="1"/>
            </a:lvl4pPr>
            <a:lvl5pPr marL="3134929" indent="0">
              <a:buNone/>
              <a:defRPr sz="2700" b="1"/>
            </a:lvl5pPr>
            <a:lvl6pPr marL="3918661" indent="0">
              <a:buNone/>
              <a:defRPr sz="2700" b="1"/>
            </a:lvl6pPr>
            <a:lvl7pPr marL="4702393" indent="0">
              <a:buNone/>
              <a:defRPr sz="2700" b="1"/>
            </a:lvl7pPr>
            <a:lvl8pPr marL="5486126" indent="0">
              <a:buNone/>
              <a:defRPr sz="2700" b="1"/>
            </a:lvl8pPr>
            <a:lvl9pPr marL="6269858" indent="0">
              <a:buNone/>
              <a:defRPr sz="27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8361046" y="3479800"/>
            <a:ext cx="7275195" cy="6322061"/>
          </a:xfrm>
        </p:spPr>
        <p:txBody>
          <a:bodyPr/>
          <a:lstStyle>
            <a:lvl1pPr>
              <a:defRPr sz="4100"/>
            </a:lvl1pPr>
            <a:lvl2pPr>
              <a:defRPr sz="3400"/>
            </a:lvl2pPr>
            <a:lvl3pPr>
              <a:defRPr sz="31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2961" y="436880"/>
            <a:ext cx="5414963" cy="1859280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35090" y="436881"/>
            <a:ext cx="9201150" cy="9364981"/>
          </a:xfrm>
        </p:spPr>
        <p:txBody>
          <a:bodyPr/>
          <a:lstStyle>
            <a:lvl1pPr>
              <a:defRPr sz="5500"/>
            </a:lvl1pPr>
            <a:lvl2pPr>
              <a:defRPr sz="4800"/>
            </a:lvl2pPr>
            <a:lvl3pPr>
              <a:defRPr sz="41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22961" y="2296161"/>
            <a:ext cx="5414963" cy="7505701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26118" y="7680960"/>
            <a:ext cx="9875520" cy="906781"/>
          </a:xfrm>
        </p:spPr>
        <p:txBody>
          <a:bodyPr anchor="b"/>
          <a:lstStyle>
            <a:lvl1pPr algn="l">
              <a:defRPr sz="3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226118" y="980440"/>
            <a:ext cx="9875520" cy="6583680"/>
          </a:xfrm>
        </p:spPr>
        <p:txBody>
          <a:bodyPr/>
          <a:lstStyle>
            <a:lvl1pPr marL="0" indent="0">
              <a:buNone/>
              <a:defRPr sz="5500"/>
            </a:lvl1pPr>
            <a:lvl2pPr marL="783732" indent="0">
              <a:buNone/>
              <a:defRPr sz="4800"/>
            </a:lvl2pPr>
            <a:lvl3pPr marL="1567464" indent="0">
              <a:buNone/>
              <a:defRPr sz="4100"/>
            </a:lvl3pPr>
            <a:lvl4pPr marL="2351197" indent="0">
              <a:buNone/>
              <a:defRPr sz="3400"/>
            </a:lvl4pPr>
            <a:lvl5pPr marL="3134929" indent="0">
              <a:buNone/>
              <a:defRPr sz="3400"/>
            </a:lvl5pPr>
            <a:lvl6pPr marL="3918661" indent="0">
              <a:buNone/>
              <a:defRPr sz="3400"/>
            </a:lvl6pPr>
            <a:lvl7pPr marL="4702393" indent="0">
              <a:buNone/>
              <a:defRPr sz="3400"/>
            </a:lvl7pPr>
            <a:lvl8pPr marL="5486126" indent="0">
              <a:buNone/>
              <a:defRPr sz="3400"/>
            </a:lvl8pPr>
            <a:lvl9pPr marL="6269858" indent="0">
              <a:buNone/>
              <a:defRPr sz="34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226118" y="8587741"/>
            <a:ext cx="9875520" cy="1287779"/>
          </a:xfrm>
        </p:spPr>
        <p:txBody>
          <a:bodyPr/>
          <a:lstStyle>
            <a:lvl1pPr marL="0" indent="0">
              <a:buNone/>
              <a:defRPr sz="2400"/>
            </a:lvl1pPr>
            <a:lvl2pPr marL="783732" indent="0">
              <a:buNone/>
              <a:defRPr sz="2100"/>
            </a:lvl2pPr>
            <a:lvl3pPr marL="1567464" indent="0">
              <a:buNone/>
              <a:defRPr sz="1700"/>
            </a:lvl3pPr>
            <a:lvl4pPr marL="2351197" indent="0">
              <a:buNone/>
              <a:defRPr sz="1500"/>
            </a:lvl4pPr>
            <a:lvl5pPr marL="3134929" indent="0">
              <a:buNone/>
              <a:defRPr sz="1500"/>
            </a:lvl5pPr>
            <a:lvl6pPr marL="3918661" indent="0">
              <a:buNone/>
              <a:defRPr sz="1500"/>
            </a:lvl6pPr>
            <a:lvl7pPr marL="4702393" indent="0">
              <a:buNone/>
              <a:defRPr sz="1500"/>
            </a:lvl7pPr>
            <a:lvl8pPr marL="5486126" indent="0">
              <a:buNone/>
              <a:defRPr sz="1500"/>
            </a:lvl8pPr>
            <a:lvl9pPr marL="6269858" indent="0">
              <a:buNone/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822960" y="439421"/>
            <a:ext cx="14813280" cy="1828800"/>
          </a:xfrm>
          <a:prstGeom prst="rect">
            <a:avLst/>
          </a:prstGeom>
        </p:spPr>
        <p:txBody>
          <a:bodyPr vert="horz" lIns="156746" tIns="78373" rIns="156746" bIns="78373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22960" y="2560321"/>
            <a:ext cx="14813280" cy="7241541"/>
          </a:xfrm>
          <a:prstGeom prst="rect">
            <a:avLst/>
          </a:prstGeom>
        </p:spPr>
        <p:txBody>
          <a:bodyPr vert="horz" lIns="156746" tIns="78373" rIns="156746" bIns="7837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822960" y="10170161"/>
            <a:ext cx="3840480" cy="584200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970C4-33FB-4D7A-BF4D-EF10C54CE500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623560" y="10170161"/>
            <a:ext cx="5212080" cy="584200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1795760" y="10170161"/>
            <a:ext cx="3840480" cy="584200"/>
          </a:xfrm>
          <a:prstGeom prst="rect">
            <a:avLst/>
          </a:prstGeom>
        </p:spPr>
        <p:txBody>
          <a:bodyPr vert="horz" lIns="156746" tIns="78373" rIns="156746" bIns="78373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BD52-5042-4E0E-B9AE-CA03892F1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7464" rtl="0" eaLnBrk="1" latinLnBrk="0" hangingPunct="1">
        <a:spcBef>
          <a:spcPct val="0"/>
        </a:spcBef>
        <a:buNone/>
        <a:defRPr sz="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7799" indent="-587799" algn="l" defTabSz="1567464" rtl="0" eaLnBrk="1" latinLnBrk="0" hangingPunct="1">
        <a:spcBef>
          <a:spcPct val="20000"/>
        </a:spcBef>
        <a:buFont typeface="Arial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3565" indent="-489833" algn="l" defTabSz="1567464" rtl="0" eaLnBrk="1" latinLnBrk="0" hangingPunct="1">
        <a:spcBef>
          <a:spcPct val="20000"/>
        </a:spcBef>
        <a:buFont typeface="Arial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959331" indent="-391866" algn="l" defTabSz="1567464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indent="-391866" algn="l" defTabSz="156746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526795" indent="-391866" algn="l" defTabSz="1567464" rtl="0" eaLnBrk="1" latinLnBrk="0" hangingPunct="1">
        <a:spcBef>
          <a:spcPct val="20000"/>
        </a:spcBef>
        <a:buFont typeface="Arial" pitchFamily="34" charset="0"/>
        <a:buChar char="»"/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10527" indent="-391866" algn="l" defTabSz="1567464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094260" indent="-391866" algn="l" defTabSz="1567464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877992" indent="-391866" algn="l" defTabSz="1567464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661724" indent="-391866" algn="l" defTabSz="1567464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83732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567464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351197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34929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918661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02393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126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858" algn="l" defTabSz="1567464" rtl="0" eaLnBrk="1" latinLnBrk="0" hangingPunct="1"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83 Rectángulo"/>
          <p:cNvSpPr/>
          <p:nvPr/>
        </p:nvSpPr>
        <p:spPr>
          <a:xfrm>
            <a:off x="609600" y="990600"/>
            <a:ext cx="14782800" cy="967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82 Grupo"/>
          <p:cNvGrpSpPr/>
          <p:nvPr/>
        </p:nvGrpSpPr>
        <p:grpSpPr>
          <a:xfrm>
            <a:off x="696479" y="1817727"/>
            <a:ext cx="14772121" cy="8597512"/>
            <a:chOff x="696479" y="1512927"/>
            <a:chExt cx="14772121" cy="8597512"/>
          </a:xfrm>
        </p:grpSpPr>
        <p:cxnSp>
          <p:nvCxnSpPr>
            <p:cNvPr id="4" name="Straight Connector 213"/>
            <p:cNvCxnSpPr/>
            <p:nvPr/>
          </p:nvCxnSpPr>
          <p:spPr>
            <a:xfrm>
              <a:off x="1811163" y="2447331"/>
              <a:ext cx="0" cy="5170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214"/>
            <p:cNvCxnSpPr/>
            <p:nvPr/>
          </p:nvCxnSpPr>
          <p:spPr>
            <a:xfrm>
              <a:off x="12328150" y="2447925"/>
              <a:ext cx="0" cy="5143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15"/>
            <p:cNvCxnSpPr/>
            <p:nvPr/>
          </p:nvCxnSpPr>
          <p:spPr>
            <a:xfrm>
              <a:off x="4495800" y="2447331"/>
              <a:ext cx="0" cy="51708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216"/>
            <p:cNvSpPr txBox="1"/>
            <p:nvPr/>
          </p:nvSpPr>
          <p:spPr>
            <a:xfrm>
              <a:off x="696479" y="1514475"/>
              <a:ext cx="31135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Dominant inheritance of resistance to DM. Early breeding for resistance</a:t>
              </a:r>
              <a:endParaRPr lang="en-US" sz="1800" dirty="0">
                <a:latin typeface="Estrangelo Edessa" panose="03080600000000000000" pitchFamily="66" charset="0"/>
                <a:cs typeface="Estrangelo Edessa" panose="03080600000000000000" pitchFamily="66" charset="0"/>
              </a:endParaRPr>
            </a:p>
          </p:txBody>
        </p:sp>
        <p:cxnSp>
          <p:nvCxnSpPr>
            <p:cNvPr id="8" name="Straight Connector 244"/>
            <p:cNvCxnSpPr/>
            <p:nvPr/>
          </p:nvCxnSpPr>
          <p:spPr>
            <a:xfrm>
              <a:off x="8104278" y="2446557"/>
              <a:ext cx="4667" cy="553819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245"/>
            <p:cNvSpPr txBox="1"/>
            <p:nvPr/>
          </p:nvSpPr>
          <p:spPr>
            <a:xfrm>
              <a:off x="7097431" y="1790701"/>
              <a:ext cx="20136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Gene-for-gene interaction</a:t>
              </a:r>
              <a:endParaRPr lang="en-US" sz="1800" dirty="0">
                <a:latin typeface="Estrangelo Edessa" panose="03080600000000000000" pitchFamily="66" charset="0"/>
                <a:cs typeface="Estrangelo Edessa" panose="03080600000000000000" pitchFamily="66" charset="0"/>
              </a:endParaRPr>
            </a:p>
          </p:txBody>
        </p:sp>
        <p:sp>
          <p:nvSpPr>
            <p:cNvPr id="10" name="TextBox 246"/>
            <p:cNvSpPr txBox="1"/>
            <p:nvPr/>
          </p:nvSpPr>
          <p:spPr>
            <a:xfrm>
              <a:off x="11574373" y="1790701"/>
              <a:ext cx="14705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Cloning of </a:t>
              </a:r>
              <a:r>
                <a:rPr lang="en-US" sz="1800" i="1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Dm3</a:t>
              </a:r>
              <a:endParaRPr lang="en-US" sz="1800" i="1" dirty="0">
                <a:latin typeface="Estrangelo Edessa" panose="03080600000000000000" pitchFamily="66" charset="0"/>
                <a:cs typeface="Estrangelo Edessa" panose="03080600000000000000" pitchFamily="66" charset="0"/>
              </a:endParaRPr>
            </a:p>
          </p:txBody>
        </p:sp>
        <p:cxnSp>
          <p:nvCxnSpPr>
            <p:cNvPr id="11" name="Straight Connector 247"/>
            <p:cNvCxnSpPr/>
            <p:nvPr/>
          </p:nvCxnSpPr>
          <p:spPr>
            <a:xfrm>
              <a:off x="14104852" y="2447925"/>
              <a:ext cx="0" cy="5143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248"/>
            <p:cNvSpPr txBox="1"/>
            <p:nvPr/>
          </p:nvSpPr>
          <p:spPr>
            <a:xfrm>
              <a:off x="13014386" y="1515070"/>
              <a:ext cx="24542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Molecular characterization  </a:t>
              </a:r>
            </a:p>
            <a:p>
              <a:pPr algn="ctr"/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of R gene clusters</a:t>
              </a:r>
              <a:endParaRPr lang="en-US" sz="1800" i="1" dirty="0">
                <a:latin typeface="Estrangelo Edessa" panose="03080600000000000000" pitchFamily="66" charset="0"/>
                <a:cs typeface="Estrangelo Edessa" panose="03080600000000000000" pitchFamily="66" charset="0"/>
              </a:endParaRPr>
            </a:p>
          </p:txBody>
        </p:sp>
        <p:grpSp>
          <p:nvGrpSpPr>
            <p:cNvPr id="13" name="12 Grupo"/>
            <p:cNvGrpSpPr/>
            <p:nvPr/>
          </p:nvGrpSpPr>
          <p:grpSpPr>
            <a:xfrm>
              <a:off x="7704976" y="6250672"/>
              <a:ext cx="6740791" cy="3859767"/>
              <a:chOff x="7546711" y="3436383"/>
              <a:chExt cx="6740791" cy="3859767"/>
            </a:xfrm>
          </p:grpSpPr>
          <p:sp>
            <p:nvSpPr>
              <p:cNvPr id="14" name="TextBox 217"/>
              <p:cNvSpPr txBox="1"/>
              <p:nvPr/>
            </p:nvSpPr>
            <p:spPr>
              <a:xfrm>
                <a:off x="7560247" y="3436383"/>
                <a:ext cx="631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15" name="TextBox 218"/>
              <p:cNvSpPr txBox="1"/>
              <p:nvPr/>
            </p:nvSpPr>
            <p:spPr>
              <a:xfrm>
                <a:off x="7558953" y="3667611"/>
                <a:ext cx="631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Dm2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16" name="TextBox 219"/>
              <p:cNvSpPr txBox="1"/>
              <p:nvPr/>
            </p:nvSpPr>
            <p:spPr>
              <a:xfrm>
                <a:off x="7558953" y="3901452"/>
                <a:ext cx="631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Dm3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17" name="TextBox 220"/>
              <p:cNvSpPr txBox="1"/>
              <p:nvPr/>
            </p:nvSpPr>
            <p:spPr>
              <a:xfrm>
                <a:off x="7549428" y="4124139"/>
                <a:ext cx="631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Dm4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18" name="TextBox 221"/>
              <p:cNvSpPr txBox="1"/>
              <p:nvPr/>
            </p:nvSpPr>
            <p:spPr>
              <a:xfrm>
                <a:off x="7549430" y="4358979"/>
                <a:ext cx="8386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Dm5/8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19" name="TextBox 222"/>
              <p:cNvSpPr txBox="1"/>
              <p:nvPr/>
            </p:nvSpPr>
            <p:spPr>
              <a:xfrm>
                <a:off x="7549428" y="4585554"/>
                <a:ext cx="631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Dm6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0" name="TextBox 223"/>
              <p:cNvSpPr txBox="1"/>
              <p:nvPr/>
            </p:nvSpPr>
            <p:spPr>
              <a:xfrm>
                <a:off x="7549428" y="4812268"/>
                <a:ext cx="6319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Dm7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1" name="TextBox 224"/>
              <p:cNvSpPr txBox="1"/>
              <p:nvPr/>
            </p:nvSpPr>
            <p:spPr>
              <a:xfrm>
                <a:off x="7546711" y="5267325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Dm10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2" name="TextBox 225"/>
              <p:cNvSpPr txBox="1"/>
              <p:nvPr/>
            </p:nvSpPr>
            <p:spPr>
              <a:xfrm>
                <a:off x="7699111" y="5495925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Dm11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3" name="TextBox 226"/>
              <p:cNvSpPr txBox="1"/>
              <p:nvPr/>
            </p:nvSpPr>
            <p:spPr>
              <a:xfrm>
                <a:off x="8350340" y="367450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Dm13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4" name="TextBox 227"/>
              <p:cNvSpPr txBox="1"/>
              <p:nvPr/>
            </p:nvSpPr>
            <p:spPr>
              <a:xfrm>
                <a:off x="9201565" y="34406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Dm14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5" name="TextBox 228"/>
              <p:cNvSpPr txBox="1"/>
              <p:nvPr/>
            </p:nvSpPr>
            <p:spPr>
              <a:xfrm>
                <a:off x="9195410" y="36692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Dm15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6" name="TextBox 229"/>
              <p:cNvSpPr txBox="1"/>
              <p:nvPr/>
            </p:nvSpPr>
            <p:spPr>
              <a:xfrm>
                <a:off x="9188095" y="38978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Dm16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7" name="TextBox 230"/>
              <p:cNvSpPr txBox="1"/>
              <p:nvPr/>
            </p:nvSpPr>
            <p:spPr>
              <a:xfrm>
                <a:off x="10500335" y="344591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Dm17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8" name="TextBox 231"/>
              <p:cNvSpPr txBox="1"/>
              <p:nvPr/>
            </p:nvSpPr>
            <p:spPr>
              <a:xfrm>
                <a:off x="10107180" y="3682746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Dm18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29" name="TextBox 232"/>
              <p:cNvSpPr txBox="1"/>
              <p:nvPr/>
            </p:nvSpPr>
            <p:spPr>
              <a:xfrm>
                <a:off x="10490810" y="43550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Dm24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0" name="TextBox 233"/>
              <p:cNvSpPr txBox="1"/>
              <p:nvPr/>
            </p:nvSpPr>
            <p:spPr>
              <a:xfrm>
                <a:off x="10490810" y="45836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Dm25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1" name="TextBox 234"/>
              <p:cNvSpPr txBox="1"/>
              <p:nvPr/>
            </p:nvSpPr>
            <p:spPr>
              <a:xfrm>
                <a:off x="11440699" y="43550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Dm36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2" name="TextBox 235"/>
              <p:cNvSpPr txBox="1"/>
              <p:nvPr/>
            </p:nvSpPr>
            <p:spPr>
              <a:xfrm>
                <a:off x="11437100" y="45836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Dm38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3" name="TextBox 236"/>
              <p:cNvSpPr txBox="1"/>
              <p:nvPr/>
            </p:nvSpPr>
            <p:spPr>
              <a:xfrm>
                <a:off x="12147238" y="36692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Dm37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4" name="TextBox 237"/>
              <p:cNvSpPr txBox="1"/>
              <p:nvPr/>
            </p:nvSpPr>
            <p:spPr>
              <a:xfrm>
                <a:off x="12405104" y="4814411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Dm39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5" name="TextBox 238"/>
              <p:cNvSpPr txBox="1"/>
              <p:nvPr/>
            </p:nvSpPr>
            <p:spPr>
              <a:xfrm>
                <a:off x="12409326" y="5495925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Dm43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6" name="TextBox 239"/>
              <p:cNvSpPr txBox="1"/>
              <p:nvPr/>
            </p:nvSpPr>
            <p:spPr>
              <a:xfrm>
                <a:off x="12401171" y="572666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Dm44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7" name="TextBox 240"/>
              <p:cNvSpPr txBox="1"/>
              <p:nvPr/>
            </p:nvSpPr>
            <p:spPr>
              <a:xfrm>
                <a:off x="12402051" y="5964793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Dm45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8" name="TextBox 241"/>
              <p:cNvSpPr txBox="1"/>
              <p:nvPr/>
            </p:nvSpPr>
            <p:spPr>
              <a:xfrm>
                <a:off x="12406891" y="6460093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R47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39" name="TextBox 242"/>
              <p:cNvSpPr txBox="1"/>
              <p:nvPr/>
            </p:nvSpPr>
            <p:spPr>
              <a:xfrm>
                <a:off x="13538579" y="3452337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Dm50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0" name="TextBox 243"/>
              <p:cNvSpPr txBox="1"/>
              <p:nvPr/>
            </p:nvSpPr>
            <p:spPr>
              <a:xfrm>
                <a:off x="13530422" y="3675102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Dm51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1" name="TextBox 249"/>
              <p:cNvSpPr txBox="1"/>
              <p:nvPr/>
            </p:nvSpPr>
            <p:spPr>
              <a:xfrm>
                <a:off x="7564086" y="5038725"/>
                <a:ext cx="4235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R9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2" name="TextBox 250"/>
              <p:cNvSpPr txBox="1"/>
              <p:nvPr/>
            </p:nvSpPr>
            <p:spPr>
              <a:xfrm>
                <a:off x="8373435" y="3436383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R12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3" name="TextBox 251"/>
              <p:cNvSpPr txBox="1"/>
              <p:nvPr/>
            </p:nvSpPr>
            <p:spPr>
              <a:xfrm>
                <a:off x="11441919" y="3450193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R19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4" name="TextBox 252"/>
              <p:cNvSpPr txBox="1"/>
              <p:nvPr/>
            </p:nvSpPr>
            <p:spPr>
              <a:xfrm>
                <a:off x="11149791" y="36692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R20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5" name="TextBox 253"/>
              <p:cNvSpPr txBox="1"/>
              <p:nvPr/>
            </p:nvSpPr>
            <p:spPr>
              <a:xfrm>
                <a:off x="11149791" y="38978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R21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6" name="TextBox 254"/>
              <p:cNvSpPr txBox="1"/>
              <p:nvPr/>
            </p:nvSpPr>
            <p:spPr>
              <a:xfrm>
                <a:off x="10504119" y="3900012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R22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7" name="TextBox 255"/>
              <p:cNvSpPr txBox="1"/>
              <p:nvPr/>
            </p:nvSpPr>
            <p:spPr>
              <a:xfrm>
                <a:off x="10500764" y="41264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R23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8" name="TextBox 256"/>
              <p:cNvSpPr txBox="1"/>
              <p:nvPr/>
            </p:nvSpPr>
            <p:spPr>
              <a:xfrm>
                <a:off x="10492384" y="48122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R26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49" name="TextBox 257"/>
              <p:cNvSpPr txBox="1"/>
              <p:nvPr/>
            </p:nvSpPr>
            <p:spPr>
              <a:xfrm>
                <a:off x="10490340" y="50408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R27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0" name="TextBox 258"/>
              <p:cNvSpPr txBox="1"/>
              <p:nvPr/>
            </p:nvSpPr>
            <p:spPr>
              <a:xfrm>
                <a:off x="10490340" y="52694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R28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1" name="TextBox 259"/>
              <p:cNvSpPr txBox="1"/>
              <p:nvPr/>
            </p:nvSpPr>
            <p:spPr>
              <a:xfrm>
                <a:off x="10490340" y="54980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R29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2" name="TextBox 260"/>
              <p:cNvSpPr txBox="1"/>
              <p:nvPr/>
            </p:nvSpPr>
            <p:spPr>
              <a:xfrm>
                <a:off x="11441759" y="41264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R32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3" name="TextBox 261"/>
              <p:cNvSpPr txBox="1"/>
              <p:nvPr/>
            </p:nvSpPr>
            <p:spPr>
              <a:xfrm>
                <a:off x="12413469" y="3450193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R30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4" name="TextBox 262"/>
              <p:cNvSpPr txBox="1"/>
              <p:nvPr/>
            </p:nvSpPr>
            <p:spPr>
              <a:xfrm>
                <a:off x="12413491" y="38978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R31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5" name="TextBox 263"/>
              <p:cNvSpPr txBox="1"/>
              <p:nvPr/>
            </p:nvSpPr>
            <p:spPr>
              <a:xfrm>
                <a:off x="12413491" y="41264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R33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6" name="TextBox 264"/>
              <p:cNvSpPr txBox="1"/>
              <p:nvPr/>
            </p:nvSpPr>
            <p:spPr>
              <a:xfrm>
                <a:off x="12413491" y="43550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R34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7" name="TextBox 265"/>
              <p:cNvSpPr txBox="1"/>
              <p:nvPr/>
            </p:nvSpPr>
            <p:spPr>
              <a:xfrm>
                <a:off x="12413491" y="45836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R35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8" name="TextBox 266"/>
              <p:cNvSpPr txBox="1"/>
              <p:nvPr/>
            </p:nvSpPr>
            <p:spPr>
              <a:xfrm>
                <a:off x="11444151" y="48122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R40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59" name="TextBox 267"/>
              <p:cNvSpPr txBox="1"/>
              <p:nvPr/>
            </p:nvSpPr>
            <p:spPr>
              <a:xfrm>
                <a:off x="12413491" y="5038725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R41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60" name="TextBox 268"/>
              <p:cNvSpPr txBox="1"/>
              <p:nvPr/>
            </p:nvSpPr>
            <p:spPr>
              <a:xfrm>
                <a:off x="12413491" y="526946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R42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61" name="TextBox 269"/>
              <p:cNvSpPr txBox="1"/>
              <p:nvPr/>
            </p:nvSpPr>
            <p:spPr>
              <a:xfrm>
                <a:off x="12406891" y="6698218"/>
                <a:ext cx="7489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Dm48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62" name="TextBox 270"/>
              <p:cNvSpPr txBox="1"/>
              <p:nvPr/>
            </p:nvSpPr>
            <p:spPr>
              <a:xfrm>
                <a:off x="12408699" y="6212443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R46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  <p:sp>
            <p:nvSpPr>
              <p:cNvPr id="63" name="TextBox 271"/>
              <p:cNvSpPr txBox="1"/>
              <p:nvPr/>
            </p:nvSpPr>
            <p:spPr>
              <a:xfrm>
                <a:off x="12412910" y="6926818"/>
                <a:ext cx="5405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i="1" dirty="0" smtClean="0">
                    <a:latin typeface="Estrangelo Edessa" panose="03080600000000000000" pitchFamily="66" charset="0"/>
                    <a:cs typeface="Estrangelo Edessa" panose="03080600000000000000" pitchFamily="66" charset="0"/>
                  </a:rPr>
                  <a:t>R49</a:t>
                </a:r>
                <a:endParaRPr lang="en-US" sz="1800" i="1" dirty="0">
                  <a:latin typeface="Estrangelo Edessa" panose="03080600000000000000" pitchFamily="66" charset="0"/>
                  <a:cs typeface="Estrangelo Edessa" panose="03080600000000000000" pitchFamily="66" charset="0"/>
                </a:endParaRPr>
              </a:p>
            </p:txBody>
          </p:sp>
        </p:grpSp>
        <p:sp>
          <p:nvSpPr>
            <p:cNvPr id="64" name="TextBox 272"/>
            <p:cNvSpPr txBox="1"/>
            <p:nvPr/>
          </p:nvSpPr>
          <p:spPr>
            <a:xfrm>
              <a:off x="10878839" y="2069068"/>
              <a:ext cx="6046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IBEB</a:t>
              </a:r>
              <a:endParaRPr lang="en-US" sz="1800" dirty="0"/>
            </a:p>
          </p:txBody>
        </p:sp>
        <p:sp>
          <p:nvSpPr>
            <p:cNvPr id="65" name="TextBox 274"/>
            <p:cNvSpPr txBox="1"/>
            <p:nvPr/>
          </p:nvSpPr>
          <p:spPr>
            <a:xfrm>
              <a:off x="8834899" y="1792070"/>
              <a:ext cx="20115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/>
                <a:t>Genetic ID of R gene clusters</a:t>
              </a:r>
              <a:endParaRPr lang="en-US" sz="1800" dirty="0"/>
            </a:p>
          </p:txBody>
        </p:sp>
        <p:cxnSp>
          <p:nvCxnSpPr>
            <p:cNvPr id="66" name="Straight Connector 275"/>
            <p:cNvCxnSpPr/>
            <p:nvPr/>
          </p:nvCxnSpPr>
          <p:spPr>
            <a:xfrm flipH="1">
              <a:off x="9787398" y="2439058"/>
              <a:ext cx="642" cy="532742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276"/>
            <p:cNvSpPr/>
            <p:nvPr/>
          </p:nvSpPr>
          <p:spPr>
            <a:xfrm>
              <a:off x="1426899" y="2964418"/>
              <a:ext cx="13203501" cy="3907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TextBox 277"/>
            <p:cNvSpPr txBox="1"/>
            <p:nvPr/>
          </p:nvSpPr>
          <p:spPr>
            <a:xfrm>
              <a:off x="1418424" y="2938760"/>
              <a:ext cx="133661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1930           1940           1950           1960           1970             1980              1990             2000            2010     2016</a:t>
              </a:r>
              <a:endParaRPr lang="en-US" sz="2400" b="1" dirty="0"/>
            </a:p>
          </p:txBody>
        </p:sp>
        <p:sp>
          <p:nvSpPr>
            <p:cNvPr id="69" name="TextBox 278"/>
            <p:cNvSpPr txBox="1"/>
            <p:nvPr/>
          </p:nvSpPr>
          <p:spPr>
            <a:xfrm>
              <a:off x="3733800" y="1512927"/>
              <a:ext cx="242346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Breeding for DM resistance </a:t>
              </a:r>
            </a:p>
            <a:p>
              <a:pPr algn="ctr"/>
              <a:r>
                <a:rPr lang="en-US" sz="1800" dirty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u</a:t>
              </a:r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sing wild </a:t>
              </a:r>
              <a:r>
                <a:rPr lang="en-US" sz="1800" i="1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Lactuca </a:t>
              </a:r>
              <a:r>
                <a:rPr lang="en-US" sz="1800" dirty="0" smtClean="0">
                  <a:latin typeface="Estrangelo Edessa" panose="03080600000000000000" pitchFamily="66" charset="0"/>
                  <a:cs typeface="Estrangelo Edessa" panose="03080600000000000000" pitchFamily="66" charset="0"/>
                </a:rPr>
                <a:t>spp.</a:t>
              </a:r>
              <a:endParaRPr lang="en-US" sz="1800" dirty="0">
                <a:latin typeface="Estrangelo Edessa" panose="03080600000000000000" pitchFamily="66" charset="0"/>
                <a:cs typeface="Estrangelo Edessa" panose="03080600000000000000" pitchFamily="66" charset="0"/>
              </a:endParaRPr>
            </a:p>
          </p:txBody>
        </p:sp>
        <p:cxnSp>
          <p:nvCxnSpPr>
            <p:cNvPr id="70" name="Straight Connector 279"/>
            <p:cNvCxnSpPr/>
            <p:nvPr/>
          </p:nvCxnSpPr>
          <p:spPr>
            <a:xfrm>
              <a:off x="11159967" y="2447925"/>
              <a:ext cx="0" cy="51435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70 Grupo"/>
            <p:cNvGrpSpPr/>
            <p:nvPr/>
          </p:nvGrpSpPr>
          <p:grpSpPr>
            <a:xfrm>
              <a:off x="1426369" y="3409664"/>
              <a:ext cx="13209896" cy="2819400"/>
              <a:chOff x="1268104" y="7315200"/>
              <a:chExt cx="13209896" cy="2819400"/>
            </a:xfrm>
          </p:grpSpPr>
          <p:sp>
            <p:nvSpPr>
              <p:cNvPr id="72" name="Rectangle 2"/>
              <p:cNvSpPr/>
              <p:nvPr/>
            </p:nvSpPr>
            <p:spPr>
              <a:xfrm>
                <a:off x="1268104" y="7315200"/>
                <a:ext cx="13209896" cy="28194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LP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BM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AL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JS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MC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MJ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LM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MT</a:t>
                </a: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IC</a:t>
                </a:r>
                <a:endParaRPr lang="en-US" sz="1800" b="1" dirty="0" smtClean="0">
                  <a:solidFill>
                    <a:schemeClr val="bg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endParaRPr>
              </a:p>
              <a:p>
                <a:r>
                  <a:rPr lang="en-US" sz="1800" b="1" dirty="0" smtClean="0">
                    <a:solidFill>
                      <a:schemeClr val="bg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rPr>
                  <a:t>RM</a:t>
                </a:r>
                <a:endParaRPr lang="en-US" sz="1800" b="1" dirty="0">
                  <a:solidFill>
                    <a:schemeClr val="bg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endParaRPr>
              </a:p>
            </p:txBody>
          </p:sp>
          <p:cxnSp>
            <p:nvCxnSpPr>
              <p:cNvPr id="73" name="Straight Connector 78"/>
              <p:cNvCxnSpPr/>
              <p:nvPr/>
            </p:nvCxnSpPr>
            <p:spPr>
              <a:xfrm>
                <a:off x="13434346" y="7531925"/>
                <a:ext cx="1033863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108"/>
              <p:cNvCxnSpPr/>
              <p:nvPr/>
            </p:nvCxnSpPr>
            <p:spPr>
              <a:xfrm>
                <a:off x="9385313" y="7777350"/>
                <a:ext cx="5075329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114"/>
              <p:cNvCxnSpPr/>
              <p:nvPr/>
            </p:nvCxnSpPr>
            <p:spPr>
              <a:xfrm>
                <a:off x="8062063" y="8046525"/>
                <a:ext cx="6391155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115"/>
              <p:cNvCxnSpPr/>
              <p:nvPr/>
            </p:nvCxnSpPr>
            <p:spPr>
              <a:xfrm>
                <a:off x="7160327" y="9684825"/>
                <a:ext cx="4585036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116"/>
              <p:cNvCxnSpPr/>
              <p:nvPr/>
            </p:nvCxnSpPr>
            <p:spPr>
              <a:xfrm>
                <a:off x="11585722" y="8867775"/>
                <a:ext cx="2866621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117"/>
              <p:cNvCxnSpPr/>
              <p:nvPr/>
            </p:nvCxnSpPr>
            <p:spPr>
              <a:xfrm>
                <a:off x="11687704" y="8315700"/>
                <a:ext cx="2772633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118"/>
              <p:cNvCxnSpPr/>
              <p:nvPr/>
            </p:nvCxnSpPr>
            <p:spPr>
              <a:xfrm>
                <a:off x="12583134" y="8586850"/>
                <a:ext cx="1879751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119"/>
              <p:cNvCxnSpPr/>
              <p:nvPr/>
            </p:nvCxnSpPr>
            <p:spPr>
              <a:xfrm>
                <a:off x="11452735" y="9134475"/>
                <a:ext cx="1701801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123"/>
              <p:cNvCxnSpPr/>
              <p:nvPr/>
            </p:nvCxnSpPr>
            <p:spPr>
              <a:xfrm>
                <a:off x="11075148" y="9410700"/>
                <a:ext cx="3383552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114"/>
              <p:cNvCxnSpPr/>
              <p:nvPr/>
            </p:nvCxnSpPr>
            <p:spPr>
              <a:xfrm>
                <a:off x="8084887" y="9953625"/>
                <a:ext cx="6391155" cy="0"/>
              </a:xfrm>
              <a:prstGeom prst="lin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762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85 CuadroTexto"/>
          <p:cNvSpPr txBox="1"/>
          <p:nvPr/>
        </p:nvSpPr>
        <p:spPr>
          <a:xfrm>
            <a:off x="858424" y="646093"/>
            <a:ext cx="14983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Supplemental Figure 1</a:t>
            </a:r>
            <a:r>
              <a:rPr lang="en-US" sz="2800" dirty="0" smtClean="0"/>
              <a:t>. </a:t>
            </a:r>
            <a:r>
              <a:rPr lang="en-US" sz="2800" b="1" dirty="0" smtClean="0"/>
              <a:t>Timing of nomination of genes and </a:t>
            </a:r>
            <a:r>
              <a:rPr lang="en-US" sz="2800" b="1" dirty="0" smtClean="0"/>
              <a:t>factors for </a:t>
            </a:r>
            <a:r>
              <a:rPr lang="en-US" sz="2800" b="1" dirty="0" smtClean="0"/>
              <a:t>resistance in lettuce to </a:t>
            </a:r>
            <a:r>
              <a:rPr lang="en-US" sz="2800" b="1" i="1" dirty="0" smtClean="0"/>
              <a:t>B. lactucae. </a:t>
            </a:r>
            <a:r>
              <a:rPr lang="en-US" sz="2800" b="1" i="1" dirty="0" smtClean="0"/>
              <a:t> </a:t>
            </a:r>
            <a:r>
              <a:rPr lang="en-US" sz="2400" dirty="0" smtClean="0"/>
              <a:t>Horizontal bars </a:t>
            </a:r>
            <a:r>
              <a:rPr lang="en-US" sz="2400" dirty="0" smtClean="0"/>
              <a:t>indicate the time </a:t>
            </a:r>
            <a:r>
              <a:rPr lang="en-US" sz="2400" dirty="0" smtClean="0"/>
              <a:t>periods that </a:t>
            </a:r>
            <a:r>
              <a:rPr lang="en-US" sz="2400" dirty="0" smtClean="0"/>
              <a:t>each </a:t>
            </a:r>
            <a:r>
              <a:rPr lang="en-US" sz="2400" dirty="0" smtClean="0"/>
              <a:t>coauthor spent </a:t>
            </a:r>
            <a:r>
              <a:rPr lang="en-US" sz="2400" dirty="0" smtClean="0"/>
              <a:t>working </a:t>
            </a:r>
            <a:r>
              <a:rPr lang="en-US" sz="2400" dirty="0" smtClean="0"/>
              <a:t>on resistance of </a:t>
            </a:r>
            <a:r>
              <a:rPr lang="en-US" sz="2400" dirty="0" smtClean="0"/>
              <a:t>lettuce to DM</a:t>
            </a:r>
            <a:r>
              <a:rPr lang="en-US" sz="2400" dirty="0"/>
              <a:t>.  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146</Words>
  <Application>Microsoft Office PowerPoint</Application>
  <PresentationFormat>Custom</PresentationFormat>
  <Paragraphs>71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LoreP</dc:creator>
  <cp:lastModifiedBy>Michelmore, Richard</cp:lastModifiedBy>
  <cp:revision>4</cp:revision>
  <dcterms:created xsi:type="dcterms:W3CDTF">2016-04-06T04:22:15Z</dcterms:created>
  <dcterms:modified xsi:type="dcterms:W3CDTF">2016-04-06T05:45:53Z</dcterms:modified>
</cp:coreProperties>
</file>