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4" r:id="rId4"/>
    <p:sldId id="265" r:id="rId5"/>
    <p:sldId id="266" r:id="rId6"/>
    <p:sldId id="267" r:id="rId7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423FFDF-F80C-37B6-59FC-9D0D9C06CEA7}" v="41" dt="2025-06-03T10:17:35.9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38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rka Perpina Martin" userId="S::gorperma@upv.edu.es::cfa1fc48-5a1d-4c0a-a14e-1e4b764ef588" providerId="AD" clId="Web-{1423FFDF-F80C-37B6-59FC-9D0D9C06CEA7}"/>
    <pc:docChg chg="modSld">
      <pc:chgData name="Gorka Perpina Martin" userId="S::gorperma@upv.edu.es::cfa1fc48-5a1d-4c0a-a14e-1e4b764ef588" providerId="AD" clId="Web-{1423FFDF-F80C-37B6-59FC-9D0D9C06CEA7}" dt="2025-06-03T10:17:35.939" v="16" actId="20577"/>
      <pc:docMkLst>
        <pc:docMk/>
      </pc:docMkLst>
      <pc:sldChg chg="modSp">
        <pc:chgData name="Gorka Perpina Martin" userId="S::gorperma@upv.edu.es::cfa1fc48-5a1d-4c0a-a14e-1e4b764ef588" providerId="AD" clId="Web-{1423FFDF-F80C-37B6-59FC-9D0D9C06CEA7}" dt="2025-06-03T10:17:35.939" v="16" actId="20577"/>
        <pc:sldMkLst>
          <pc:docMk/>
          <pc:sldMk cId="1690859042" sldId="262"/>
        </pc:sldMkLst>
        <pc:spChg chg="mod">
          <ac:chgData name="Gorka Perpina Martin" userId="S::gorperma@upv.edu.es::cfa1fc48-5a1d-4c0a-a14e-1e4b764ef588" providerId="AD" clId="Web-{1423FFDF-F80C-37B6-59FC-9D0D9C06CEA7}" dt="2025-06-03T10:17:35.939" v="16" actId="20577"/>
          <ac:spMkLst>
            <pc:docMk/>
            <pc:sldMk cId="1690859042" sldId="262"/>
            <ac:spMk id="3" creationId="{2EFF0FA4-4F9B-4132-B8D1-C10BFE886C1F}"/>
          </ac:spMkLst>
        </pc:spChg>
        <pc:spChg chg="mod">
          <ac:chgData name="Gorka Perpina Martin" userId="S::gorperma@upv.edu.es::cfa1fc48-5a1d-4c0a-a14e-1e4b764ef588" providerId="AD" clId="Web-{1423FFDF-F80C-37B6-59FC-9D0D9C06CEA7}" dt="2025-06-03T10:17:27.313" v="13" actId="20577"/>
          <ac:spMkLst>
            <pc:docMk/>
            <pc:sldMk cId="1690859042" sldId="262"/>
            <ac:spMk id="7" creationId="{8959D736-65EC-4471-A97D-C1B5BBD365EB}"/>
          </ac:spMkLst>
        </pc:spChg>
      </pc:sldChg>
      <pc:sldChg chg="modSp">
        <pc:chgData name="Gorka Perpina Martin" userId="S::gorperma@upv.edu.es::cfa1fc48-5a1d-4c0a-a14e-1e4b764ef588" providerId="AD" clId="Web-{1423FFDF-F80C-37B6-59FC-9D0D9C06CEA7}" dt="2025-06-03T10:17:20.829" v="12" actId="20577"/>
        <pc:sldMkLst>
          <pc:docMk/>
          <pc:sldMk cId="4235698942" sldId="263"/>
        </pc:sldMkLst>
        <pc:spChg chg="mod">
          <ac:chgData name="Gorka Perpina Martin" userId="S::gorperma@upv.edu.es::cfa1fc48-5a1d-4c0a-a14e-1e4b764ef588" providerId="AD" clId="Web-{1423FFDF-F80C-37B6-59FC-9D0D9C06CEA7}" dt="2025-06-03T10:17:20.829" v="12" actId="20577"/>
          <ac:spMkLst>
            <pc:docMk/>
            <pc:sldMk cId="4235698942" sldId="263"/>
            <ac:spMk id="6" creationId="{97E9FF41-E856-4C7C-9993-5AED3E88FE1E}"/>
          </ac:spMkLst>
        </pc:spChg>
      </pc:sldChg>
      <pc:sldChg chg="modSp">
        <pc:chgData name="Gorka Perpina Martin" userId="S::gorperma@upv.edu.es::cfa1fc48-5a1d-4c0a-a14e-1e4b764ef588" providerId="AD" clId="Web-{1423FFDF-F80C-37B6-59FC-9D0D9C06CEA7}" dt="2025-06-03T10:17:16.532" v="11" actId="20577"/>
        <pc:sldMkLst>
          <pc:docMk/>
          <pc:sldMk cId="4045014944" sldId="264"/>
        </pc:sldMkLst>
        <pc:spChg chg="mod">
          <ac:chgData name="Gorka Perpina Martin" userId="S::gorperma@upv.edu.es::cfa1fc48-5a1d-4c0a-a14e-1e4b764ef588" providerId="AD" clId="Web-{1423FFDF-F80C-37B6-59FC-9D0D9C06CEA7}" dt="2025-06-03T10:17:16.532" v="11" actId="20577"/>
          <ac:spMkLst>
            <pc:docMk/>
            <pc:sldMk cId="4045014944" sldId="264"/>
            <ac:spMk id="8" creationId="{54693478-9898-4F54-B367-468911A5E71B}"/>
          </ac:spMkLst>
        </pc:spChg>
      </pc:sldChg>
      <pc:sldChg chg="modSp">
        <pc:chgData name="Gorka Perpina Martin" userId="S::gorperma@upv.edu.es::cfa1fc48-5a1d-4c0a-a14e-1e4b764ef588" providerId="AD" clId="Web-{1423FFDF-F80C-37B6-59FC-9D0D9C06CEA7}" dt="2025-06-03T10:17:11.047" v="9" actId="20577"/>
        <pc:sldMkLst>
          <pc:docMk/>
          <pc:sldMk cId="1843390570" sldId="265"/>
        </pc:sldMkLst>
        <pc:spChg chg="mod">
          <ac:chgData name="Gorka Perpina Martin" userId="S::gorperma@upv.edu.es::cfa1fc48-5a1d-4c0a-a14e-1e4b764ef588" providerId="AD" clId="Web-{1423FFDF-F80C-37B6-59FC-9D0D9C06CEA7}" dt="2025-06-03T10:17:11.047" v="9" actId="20577"/>
          <ac:spMkLst>
            <pc:docMk/>
            <pc:sldMk cId="1843390570" sldId="265"/>
            <ac:spMk id="8" creationId="{955B33F3-DC9A-480E-B30D-8539A11849E0}"/>
          </ac:spMkLst>
        </pc:spChg>
      </pc:sldChg>
      <pc:sldChg chg="modSp">
        <pc:chgData name="Gorka Perpina Martin" userId="S::gorperma@upv.edu.es::cfa1fc48-5a1d-4c0a-a14e-1e4b764ef588" providerId="AD" clId="Web-{1423FFDF-F80C-37B6-59FC-9D0D9C06CEA7}" dt="2025-06-03T10:17:01.265" v="7" actId="20577"/>
        <pc:sldMkLst>
          <pc:docMk/>
          <pc:sldMk cId="421073213" sldId="266"/>
        </pc:sldMkLst>
        <pc:spChg chg="mod">
          <ac:chgData name="Gorka Perpina Martin" userId="S::gorperma@upv.edu.es::cfa1fc48-5a1d-4c0a-a14e-1e4b764ef588" providerId="AD" clId="Web-{1423FFDF-F80C-37B6-59FC-9D0D9C06CEA7}" dt="2025-06-03T10:17:01.265" v="7" actId="20577"/>
          <ac:spMkLst>
            <pc:docMk/>
            <pc:sldMk cId="421073213" sldId="266"/>
            <ac:spMk id="11" creationId="{26AC1401-26B6-4DB9-A020-06EAA48D0E65}"/>
          </ac:spMkLst>
        </pc:spChg>
      </pc:sldChg>
      <pc:sldChg chg="modSp">
        <pc:chgData name="Gorka Perpina Martin" userId="S::gorperma@upv.edu.es::cfa1fc48-5a1d-4c0a-a14e-1e4b764ef588" providerId="AD" clId="Web-{1423FFDF-F80C-37B6-59FC-9D0D9C06CEA7}" dt="2025-06-03T10:16:56.078" v="6" actId="20577"/>
        <pc:sldMkLst>
          <pc:docMk/>
          <pc:sldMk cId="3879301957" sldId="267"/>
        </pc:sldMkLst>
        <pc:spChg chg="mod">
          <ac:chgData name="Gorka Perpina Martin" userId="S::gorperma@upv.edu.es::cfa1fc48-5a1d-4c0a-a14e-1e4b764ef588" providerId="AD" clId="Web-{1423FFDF-F80C-37B6-59FC-9D0D9C06CEA7}" dt="2025-06-03T10:16:56.078" v="6" actId="20577"/>
          <ac:spMkLst>
            <pc:docMk/>
            <pc:sldMk cId="3879301957" sldId="267"/>
            <ac:spMk id="12" creationId="{7B4F44F9-40FB-4044-8DD5-2C195D9844EC}"/>
          </ac:spMkLst>
        </pc:spChg>
      </pc:sldChg>
    </pc:docChg>
  </pc:docChgLst>
  <pc:docChgLst>
    <pc:chgData name="Gorka Perpina Martin" userId="cfa1fc48-5a1d-4c0a-a14e-1e4b764ef588" providerId="ADAL" clId="{CB37BE9B-D1B1-4404-B6DE-1637FC0EC34C}"/>
    <pc:docChg chg="modSld">
      <pc:chgData name="Gorka Perpina Martin" userId="cfa1fc48-5a1d-4c0a-a14e-1e4b764ef588" providerId="ADAL" clId="{CB37BE9B-D1B1-4404-B6DE-1637FC0EC34C}" dt="2025-05-28T11:01:35.780" v="470" actId="2711"/>
      <pc:docMkLst>
        <pc:docMk/>
      </pc:docMkLst>
      <pc:sldChg chg="modSp mod">
        <pc:chgData name="Gorka Perpina Martin" userId="cfa1fc48-5a1d-4c0a-a14e-1e4b764ef588" providerId="ADAL" clId="{CB37BE9B-D1B1-4404-B6DE-1637FC0EC34C}" dt="2025-05-28T11:01:22.544" v="465" actId="2711"/>
        <pc:sldMkLst>
          <pc:docMk/>
          <pc:sldMk cId="1690859042" sldId="262"/>
        </pc:sldMkLst>
        <pc:spChg chg="mod">
          <ac:chgData name="Gorka Perpina Martin" userId="cfa1fc48-5a1d-4c0a-a14e-1e4b764ef588" providerId="ADAL" clId="{CB37BE9B-D1B1-4404-B6DE-1637FC0EC34C}" dt="2025-05-28T11:01:16.899" v="464" actId="2711"/>
          <ac:spMkLst>
            <pc:docMk/>
            <pc:sldMk cId="1690859042" sldId="262"/>
            <ac:spMk id="3" creationId="{2EFF0FA4-4F9B-4132-B8D1-C10BFE886C1F}"/>
          </ac:spMkLst>
        </pc:spChg>
        <pc:spChg chg="mod">
          <ac:chgData name="Gorka Perpina Martin" userId="cfa1fc48-5a1d-4c0a-a14e-1e4b764ef588" providerId="ADAL" clId="{CB37BE9B-D1B1-4404-B6DE-1637FC0EC34C}" dt="2025-05-28T11:01:22.544" v="465" actId="2711"/>
          <ac:spMkLst>
            <pc:docMk/>
            <pc:sldMk cId="1690859042" sldId="262"/>
            <ac:spMk id="7" creationId="{8959D736-65EC-4471-A97D-C1B5BBD365EB}"/>
          </ac:spMkLst>
        </pc:spChg>
      </pc:sldChg>
      <pc:sldChg chg="addSp modSp mod">
        <pc:chgData name="Gorka Perpina Martin" userId="cfa1fc48-5a1d-4c0a-a14e-1e4b764ef588" providerId="ADAL" clId="{CB37BE9B-D1B1-4404-B6DE-1637FC0EC34C}" dt="2025-05-28T11:01:25.686" v="466" actId="2711"/>
        <pc:sldMkLst>
          <pc:docMk/>
          <pc:sldMk cId="4235698942" sldId="263"/>
        </pc:sldMkLst>
        <pc:spChg chg="add mod">
          <ac:chgData name="Gorka Perpina Martin" userId="cfa1fc48-5a1d-4c0a-a14e-1e4b764ef588" providerId="ADAL" clId="{CB37BE9B-D1B1-4404-B6DE-1637FC0EC34C}" dt="2025-05-28T11:01:25.686" v="466" actId="2711"/>
          <ac:spMkLst>
            <pc:docMk/>
            <pc:sldMk cId="4235698942" sldId="263"/>
            <ac:spMk id="6" creationId="{97E9FF41-E856-4C7C-9993-5AED3E88FE1E}"/>
          </ac:spMkLst>
        </pc:spChg>
        <pc:spChg chg="mod">
          <ac:chgData name="Gorka Perpina Martin" userId="cfa1fc48-5a1d-4c0a-a14e-1e4b764ef588" providerId="ADAL" clId="{CB37BE9B-D1B1-4404-B6DE-1637FC0EC34C}" dt="2025-05-26T11:19:40.645" v="0" actId="1076"/>
          <ac:spMkLst>
            <pc:docMk/>
            <pc:sldMk cId="4235698942" sldId="263"/>
            <ac:spMk id="11" creationId="{CDBDF393-5165-4EDF-A2CA-49871E83C167}"/>
          </ac:spMkLst>
        </pc:spChg>
      </pc:sldChg>
      <pc:sldChg chg="addSp modSp mod">
        <pc:chgData name="Gorka Perpina Martin" userId="cfa1fc48-5a1d-4c0a-a14e-1e4b764ef588" providerId="ADAL" clId="{CB37BE9B-D1B1-4404-B6DE-1637FC0EC34C}" dt="2025-05-28T11:01:28.219" v="467" actId="2711"/>
        <pc:sldMkLst>
          <pc:docMk/>
          <pc:sldMk cId="4045014944" sldId="264"/>
        </pc:sldMkLst>
        <pc:spChg chg="mod">
          <ac:chgData name="Gorka Perpina Martin" userId="cfa1fc48-5a1d-4c0a-a14e-1e4b764ef588" providerId="ADAL" clId="{CB37BE9B-D1B1-4404-B6DE-1637FC0EC34C}" dt="2025-05-26T11:21:58.040" v="61" actId="1076"/>
          <ac:spMkLst>
            <pc:docMk/>
            <pc:sldMk cId="4045014944" sldId="264"/>
            <ac:spMk id="4" creationId="{887E4ABB-749F-414D-A249-A8EA73F4496F}"/>
          </ac:spMkLst>
        </pc:spChg>
        <pc:spChg chg="add mod">
          <ac:chgData name="Gorka Perpina Martin" userId="cfa1fc48-5a1d-4c0a-a14e-1e4b764ef588" providerId="ADAL" clId="{CB37BE9B-D1B1-4404-B6DE-1637FC0EC34C}" dt="2025-05-28T11:01:28.219" v="467" actId="2711"/>
          <ac:spMkLst>
            <pc:docMk/>
            <pc:sldMk cId="4045014944" sldId="264"/>
            <ac:spMk id="8" creationId="{54693478-9898-4F54-B367-468911A5E71B}"/>
          </ac:spMkLst>
        </pc:spChg>
        <pc:graphicFrameChg chg="mod">
          <ac:chgData name="Gorka Perpina Martin" userId="cfa1fc48-5a1d-4c0a-a14e-1e4b764ef588" providerId="ADAL" clId="{CB37BE9B-D1B1-4404-B6DE-1637FC0EC34C}" dt="2025-05-26T11:21:54.610" v="60" actId="1036"/>
          <ac:graphicFrameMkLst>
            <pc:docMk/>
            <pc:sldMk cId="4045014944" sldId="264"/>
            <ac:graphicFrameMk id="6" creationId="{A64521E0-FBEE-4631-BB40-0FA7D1202BCA}"/>
          </ac:graphicFrameMkLst>
        </pc:graphicFrameChg>
        <pc:graphicFrameChg chg="mod">
          <ac:chgData name="Gorka Perpina Martin" userId="cfa1fc48-5a1d-4c0a-a14e-1e4b764ef588" providerId="ADAL" clId="{CB37BE9B-D1B1-4404-B6DE-1637FC0EC34C}" dt="2025-05-26T11:21:54.610" v="60" actId="1036"/>
          <ac:graphicFrameMkLst>
            <pc:docMk/>
            <pc:sldMk cId="4045014944" sldId="264"/>
            <ac:graphicFrameMk id="7" creationId="{098E9887-A166-476A-B1F7-6B6B07661133}"/>
          </ac:graphicFrameMkLst>
        </pc:graphicFrameChg>
        <pc:graphicFrameChg chg="mod">
          <ac:chgData name="Gorka Perpina Martin" userId="cfa1fc48-5a1d-4c0a-a14e-1e4b764ef588" providerId="ADAL" clId="{CB37BE9B-D1B1-4404-B6DE-1637FC0EC34C}" dt="2025-05-26T11:21:54.610" v="60" actId="1036"/>
          <ac:graphicFrameMkLst>
            <pc:docMk/>
            <pc:sldMk cId="4045014944" sldId="264"/>
            <ac:graphicFrameMk id="9" creationId="{342623A2-1034-4335-89FF-3BF1E6C2924A}"/>
          </ac:graphicFrameMkLst>
        </pc:graphicFrameChg>
      </pc:sldChg>
      <pc:sldChg chg="addSp modSp mod">
        <pc:chgData name="Gorka Perpina Martin" userId="cfa1fc48-5a1d-4c0a-a14e-1e4b764ef588" providerId="ADAL" clId="{CB37BE9B-D1B1-4404-B6DE-1637FC0EC34C}" dt="2025-05-28T11:01:30.519" v="468" actId="2711"/>
        <pc:sldMkLst>
          <pc:docMk/>
          <pc:sldMk cId="1843390570" sldId="265"/>
        </pc:sldMkLst>
        <pc:spChg chg="mod">
          <ac:chgData name="Gorka Perpina Martin" userId="cfa1fc48-5a1d-4c0a-a14e-1e4b764ef588" providerId="ADAL" clId="{CB37BE9B-D1B1-4404-B6DE-1637FC0EC34C}" dt="2025-05-26T11:22:55.556" v="151" actId="1036"/>
          <ac:spMkLst>
            <pc:docMk/>
            <pc:sldMk cId="1843390570" sldId="265"/>
            <ac:spMk id="4" creationId="{887E4ABB-749F-414D-A249-A8EA73F4496F}"/>
          </ac:spMkLst>
        </pc:spChg>
        <pc:spChg chg="add mod">
          <ac:chgData name="Gorka Perpina Martin" userId="cfa1fc48-5a1d-4c0a-a14e-1e4b764ef588" providerId="ADAL" clId="{CB37BE9B-D1B1-4404-B6DE-1637FC0EC34C}" dt="2025-05-28T11:01:30.519" v="468" actId="2711"/>
          <ac:spMkLst>
            <pc:docMk/>
            <pc:sldMk cId="1843390570" sldId="265"/>
            <ac:spMk id="8" creationId="{955B33F3-DC9A-480E-B30D-8539A11849E0}"/>
          </ac:spMkLst>
        </pc:spChg>
        <pc:graphicFrameChg chg="mod">
          <ac:chgData name="Gorka Perpina Martin" userId="cfa1fc48-5a1d-4c0a-a14e-1e4b764ef588" providerId="ADAL" clId="{CB37BE9B-D1B1-4404-B6DE-1637FC0EC34C}" dt="2025-05-26T11:22:55.556" v="151" actId="1036"/>
          <ac:graphicFrameMkLst>
            <pc:docMk/>
            <pc:sldMk cId="1843390570" sldId="265"/>
            <ac:graphicFrameMk id="3" creationId="{AC38A691-B002-4C04-9064-008C29B85C93}"/>
          </ac:graphicFrameMkLst>
        </pc:graphicFrameChg>
        <pc:graphicFrameChg chg="mod">
          <ac:chgData name="Gorka Perpina Martin" userId="cfa1fc48-5a1d-4c0a-a14e-1e4b764ef588" providerId="ADAL" clId="{CB37BE9B-D1B1-4404-B6DE-1637FC0EC34C}" dt="2025-05-26T11:22:55.556" v="151" actId="1036"/>
          <ac:graphicFrameMkLst>
            <pc:docMk/>
            <pc:sldMk cId="1843390570" sldId="265"/>
            <ac:graphicFrameMk id="6" creationId="{9003F2FB-600C-499C-9098-9FE4F5239203}"/>
          </ac:graphicFrameMkLst>
        </pc:graphicFrameChg>
        <pc:graphicFrameChg chg="mod">
          <ac:chgData name="Gorka Perpina Martin" userId="cfa1fc48-5a1d-4c0a-a14e-1e4b764ef588" providerId="ADAL" clId="{CB37BE9B-D1B1-4404-B6DE-1637FC0EC34C}" dt="2025-05-26T11:22:55.556" v="151" actId="1036"/>
          <ac:graphicFrameMkLst>
            <pc:docMk/>
            <pc:sldMk cId="1843390570" sldId="265"/>
            <ac:graphicFrameMk id="7" creationId="{BD657B2A-1C49-4C14-981A-9625EA8A5190}"/>
          </ac:graphicFrameMkLst>
        </pc:graphicFrameChg>
      </pc:sldChg>
      <pc:sldChg chg="addSp modSp mod">
        <pc:chgData name="Gorka Perpina Martin" userId="cfa1fc48-5a1d-4c0a-a14e-1e4b764ef588" providerId="ADAL" clId="{CB37BE9B-D1B1-4404-B6DE-1637FC0EC34C}" dt="2025-05-28T11:01:32.700" v="469" actId="2711"/>
        <pc:sldMkLst>
          <pc:docMk/>
          <pc:sldMk cId="421073213" sldId="266"/>
        </pc:sldMkLst>
        <pc:spChg chg="mod">
          <ac:chgData name="Gorka Perpina Martin" userId="cfa1fc48-5a1d-4c0a-a14e-1e4b764ef588" providerId="ADAL" clId="{CB37BE9B-D1B1-4404-B6DE-1637FC0EC34C}" dt="2025-05-28T09:57:24.608" v="439" actId="20577"/>
          <ac:spMkLst>
            <pc:docMk/>
            <pc:sldMk cId="421073213" sldId="266"/>
            <ac:spMk id="4" creationId="{887E4ABB-749F-414D-A249-A8EA73F4496F}"/>
          </ac:spMkLst>
        </pc:spChg>
        <pc:spChg chg="add mod">
          <ac:chgData name="Gorka Perpina Martin" userId="cfa1fc48-5a1d-4c0a-a14e-1e4b764ef588" providerId="ADAL" clId="{CB37BE9B-D1B1-4404-B6DE-1637FC0EC34C}" dt="2025-05-28T11:01:32.700" v="469" actId="2711"/>
          <ac:spMkLst>
            <pc:docMk/>
            <pc:sldMk cId="421073213" sldId="266"/>
            <ac:spMk id="11" creationId="{26AC1401-26B6-4DB9-A020-06EAA48D0E65}"/>
          </ac:spMkLst>
        </pc:spChg>
        <pc:graphicFrameChg chg="mod">
          <ac:chgData name="Gorka Perpina Martin" userId="cfa1fc48-5a1d-4c0a-a14e-1e4b764ef588" providerId="ADAL" clId="{CB37BE9B-D1B1-4404-B6DE-1637FC0EC34C}" dt="2025-05-28T09:57:36.191" v="442"/>
          <ac:graphicFrameMkLst>
            <pc:docMk/>
            <pc:sldMk cId="421073213" sldId="266"/>
            <ac:graphicFrameMk id="5" creationId="{7E2E88A3-6B29-4555-AAD8-65E246A2371F}"/>
          </ac:graphicFrameMkLst>
        </pc:graphicFrameChg>
        <pc:graphicFrameChg chg="mod">
          <ac:chgData name="Gorka Perpina Martin" userId="cfa1fc48-5a1d-4c0a-a14e-1e4b764ef588" providerId="ADAL" clId="{CB37BE9B-D1B1-4404-B6DE-1637FC0EC34C}" dt="2025-05-26T11:25:27.870" v="302" actId="6549"/>
          <ac:graphicFrameMkLst>
            <pc:docMk/>
            <pc:sldMk cId="421073213" sldId="266"/>
            <ac:graphicFrameMk id="7" creationId="{A621BFB7-E840-46E3-B295-227A073646C8}"/>
          </ac:graphicFrameMkLst>
        </pc:graphicFrameChg>
      </pc:sldChg>
      <pc:sldChg chg="addSp modSp mod">
        <pc:chgData name="Gorka Perpina Martin" userId="cfa1fc48-5a1d-4c0a-a14e-1e4b764ef588" providerId="ADAL" clId="{CB37BE9B-D1B1-4404-B6DE-1637FC0EC34C}" dt="2025-05-28T11:01:35.780" v="470" actId="2711"/>
        <pc:sldMkLst>
          <pc:docMk/>
          <pc:sldMk cId="3879301957" sldId="267"/>
        </pc:sldMkLst>
        <pc:spChg chg="mod">
          <ac:chgData name="Gorka Perpina Martin" userId="cfa1fc48-5a1d-4c0a-a14e-1e4b764ef588" providerId="ADAL" clId="{CB37BE9B-D1B1-4404-B6DE-1637FC0EC34C}" dt="2025-05-28T09:57:28.741" v="441" actId="20577"/>
          <ac:spMkLst>
            <pc:docMk/>
            <pc:sldMk cId="3879301957" sldId="267"/>
            <ac:spMk id="4" creationId="{887E4ABB-749F-414D-A249-A8EA73F4496F}"/>
          </ac:spMkLst>
        </pc:spChg>
        <pc:spChg chg="add mod">
          <ac:chgData name="Gorka Perpina Martin" userId="cfa1fc48-5a1d-4c0a-a14e-1e4b764ef588" providerId="ADAL" clId="{CB37BE9B-D1B1-4404-B6DE-1637FC0EC34C}" dt="2025-05-28T11:01:35.780" v="470" actId="2711"/>
          <ac:spMkLst>
            <pc:docMk/>
            <pc:sldMk cId="3879301957" sldId="267"/>
            <ac:spMk id="12" creationId="{7B4F44F9-40FB-4044-8DD5-2C195D9844EC}"/>
          </ac:spMkLst>
        </pc:spChg>
        <pc:graphicFrameChg chg="mod">
          <ac:chgData name="Gorka Perpina Martin" userId="cfa1fc48-5a1d-4c0a-a14e-1e4b764ef588" providerId="ADAL" clId="{CB37BE9B-D1B1-4404-B6DE-1637FC0EC34C}" dt="2025-05-28T09:58:45.744" v="463" actId="1076"/>
          <ac:graphicFrameMkLst>
            <pc:docMk/>
            <pc:sldMk cId="3879301957" sldId="267"/>
            <ac:graphicFrameMk id="3" creationId="{408DBCBD-3593-43A2-857C-C90E442F5742}"/>
          </ac:graphicFrameMkLst>
        </pc:graphicFrameChg>
        <pc:graphicFrameChg chg="mod">
          <ac:chgData name="Gorka Perpina Martin" userId="cfa1fc48-5a1d-4c0a-a14e-1e4b764ef588" providerId="ADAL" clId="{CB37BE9B-D1B1-4404-B6DE-1637FC0EC34C}" dt="2025-05-28T09:58:23.459" v="456" actId="20577"/>
          <ac:graphicFrameMkLst>
            <pc:docMk/>
            <pc:sldMk cId="3879301957" sldId="267"/>
            <ac:graphicFrameMk id="5" creationId="{B24D4A75-E1FA-46B8-99F9-8E1C0981E8CE}"/>
          </ac:graphicFrameMkLst>
        </pc:graphicFrameChg>
        <pc:graphicFrameChg chg="mod">
          <ac:chgData name="Gorka Perpina Martin" userId="cfa1fc48-5a1d-4c0a-a14e-1e4b764ef588" providerId="ADAL" clId="{CB37BE9B-D1B1-4404-B6DE-1637FC0EC34C}" dt="2025-05-28T09:58:20.094" v="452" actId="20577"/>
          <ac:graphicFrameMkLst>
            <pc:docMk/>
            <pc:sldMk cId="3879301957" sldId="267"/>
            <ac:graphicFrameMk id="8" creationId="{7501DB5B-CB18-42AA-9525-DBB8A13EAFDB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upvedues-my.sharepoint.com/personal/gorperma_upv_edu_es/Documents/PROMETEO%202022/Euphytica/gr&#225;ficas%20art&#237;culo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https://upvedues-my.sharepoint.com/personal/gorperma_upv_edu_es/Documents/PROMETEO%202022/Euphytica/gr&#225;ficas%20art&#237;culo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https://upvedues-my.sharepoint.com/personal/gorperma_upv_edu_es/Documents/PROMETEO%202022/Euphytica/gr&#225;ficas%20art&#237;culo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https://upvedues-my.sharepoint.com/personal/gorperma_upv_edu_es/Documents/PROMETEO%202022/Euphytica/gr&#225;ficas%20art&#237;culo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https://upvedues-my.sharepoint.com/personal/gorperma_upv_edu_es/Documents/PROMETEO%202022/Euphytica/gr&#225;ficas%20art&#237;culo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https://upvedues-my.sharepoint.com/personal/gorperma_upv_edu_es/Documents/PROMETEO%202022/Euphytica/gr&#225;ficas%20art&#237;culo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https://upvedues-my.sharepoint.com/personal/gorperma_upv_edu_es/Documents/PROMETEO%202022/Euphytica/gr&#225;ficas%20art&#237;culo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https://upvedues-my.sharepoint.com/personal/gorperma_upv_edu_es/Documents/PROMETEO%202022/Euphytica/gr&#225;ficas%20art&#237;culo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https://upvedues-my.sharepoint.com/personal/gorperma_upv_edu_es/Documents/PROMETEO%202022/Euphytica/gr&#225;ficas%20art&#237;culo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https://upvedues-my.sharepoint.com/personal/gorperma_upv_edu_es/Documents/PROMETEO%202022/Euphytica/gr&#225;ficas%20art&#237;culo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https://upvedues-my.sharepoint.com/personal/gorperma_upv_edu_es/Documents/PROMETEO%202022/Euphytica/gr&#225;ficas%20art&#237;culo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upvedues-my.sharepoint.com/personal/gorperma_upv_edu_es/Documents/PROMETEO%202022/Euphytica/gr&#225;ficas%20art&#237;culo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https://upvedues-my.sharepoint.com/personal/gorperma_upv_edu_es/Documents/PROMETEO%202022/Euphytica/gr&#225;ficas%20art&#237;culo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https://upvedues-my.sharepoint.com/personal/gorperma_upv_edu_es/Documents/PROMETEO%202022/Euphytica/gr&#225;ficas%20art&#237;culo.xlsx" TargetMode="External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https://upvedues-my.sharepoint.com/personal/gorperma_upv_edu_es/Documents/PROMETEO%202022/Euphytica/gr&#225;ficas%20art&#237;culo.xlsx" TargetMode="External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upvedues-my.sharepoint.com/personal/gorperma_upv_edu_es/Documents/PROMETEO%202022/Euphytica/gr&#225;ficas%20art&#237;culo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upvedues-my.sharepoint.com/personal/gorperma_upv_edu_es/Documents/PROMETEO%202022/Euphytica/gr&#225;ficas%20art&#237;culo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upvedues-my.sharepoint.com/personal/gorperma_upv_edu_es/Documents/PROMETEO%202022/Euphytica/gr&#225;ficas%20art&#237;culo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upvedues-my.sharepoint.com/personal/gorperma_upv_edu_es/Documents/PROMETEO%202022/Euphytica/gr&#225;ficas%20art&#237;culo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upvedues-my.sharepoint.com/personal/gorperma_upv_edu_es/Documents/PROMETEO%202022/Euphytica/gr&#225;ficas%20art&#237;culo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https://upvedues-my.sharepoint.com/personal/gorperma_upv_edu_es/Documents/PROMETEO%202022/Euphytica/gr&#225;ficas%20art&#237;culo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gorperma\AppData\Local\Microsoft\Olk\Attachments\ooa-7f3a33b7-2fd8-47af-831d-160638c21254\1b2160fa1e1d97086e42787256b1b472d5964c4ba2d2a2bfde6af8d4eaaff3f2\generaciones%20l&#237;neas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FW GB</a:t>
            </a:r>
            <a:r>
              <a:rPr lang="en-US" baseline="0" dirty="0"/>
              <a:t> effect TRI08-2, CALC8-1 and VED11-2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Hoja1!$C$21</c:f>
              <c:strCache>
                <c:ptCount val="1"/>
                <c:pt idx="0">
                  <c:v>Least Squares Mean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both"/>
            <c:errValType val="cust"/>
            <c:noEndCap val="0"/>
            <c:plus>
              <c:numRef>
                <c:f>Hoja1!$D$22:$D$26</c:f>
                <c:numCache>
                  <c:formatCode>General</c:formatCode>
                  <c:ptCount val="5"/>
                  <c:pt idx="0">
                    <c:v>29.64</c:v>
                  </c:pt>
                  <c:pt idx="1">
                    <c:v>38.869999999999997</c:v>
                  </c:pt>
                  <c:pt idx="2">
                    <c:v>31.4</c:v>
                  </c:pt>
                  <c:pt idx="3">
                    <c:v>30.74</c:v>
                  </c:pt>
                  <c:pt idx="4">
                    <c:v>30.74</c:v>
                  </c:pt>
                </c:numCache>
              </c:numRef>
            </c:plus>
            <c:minus>
              <c:numRef>
                <c:f>Hoja1!$D$22:$D$26</c:f>
                <c:numCache>
                  <c:formatCode>General</c:formatCode>
                  <c:ptCount val="5"/>
                  <c:pt idx="0">
                    <c:v>29.64</c:v>
                  </c:pt>
                  <c:pt idx="1">
                    <c:v>38.869999999999997</c:v>
                  </c:pt>
                  <c:pt idx="2">
                    <c:v>31.4</c:v>
                  </c:pt>
                  <c:pt idx="3">
                    <c:v>30.74</c:v>
                  </c:pt>
                  <c:pt idx="4">
                    <c:v>30.74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Hoja1!$B$22:$B$26</c:f>
              <c:strCache>
                <c:ptCount val="5"/>
                <c:pt idx="0">
                  <c:v>22AMGO</c:v>
                </c:pt>
                <c:pt idx="1">
                  <c:v>29BL</c:v>
                </c:pt>
                <c:pt idx="2">
                  <c:v>11PS</c:v>
                </c:pt>
                <c:pt idx="3">
                  <c:v>02RC</c:v>
                </c:pt>
                <c:pt idx="4">
                  <c:v>PS111</c:v>
                </c:pt>
              </c:strCache>
            </c:strRef>
          </c:cat>
          <c:val>
            <c:numRef>
              <c:f>Hoja1!$C$22:$C$26</c:f>
              <c:numCache>
                <c:formatCode>General</c:formatCode>
                <c:ptCount val="5"/>
                <c:pt idx="0">
                  <c:v>1381.74</c:v>
                </c:pt>
                <c:pt idx="1">
                  <c:v>1450.8</c:v>
                </c:pt>
                <c:pt idx="2">
                  <c:v>1600.22</c:v>
                </c:pt>
                <c:pt idx="3">
                  <c:v>1448.56</c:v>
                </c:pt>
                <c:pt idx="4">
                  <c:v>1351.84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7D6-4D66-815F-811BDB5123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13179376"/>
        <c:axId val="445274208"/>
      </c:lineChart>
      <c:catAx>
        <c:axId val="31317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45274208"/>
        <c:crosses val="autoZero"/>
        <c:auto val="1"/>
        <c:lblAlgn val="ctr"/>
        <c:lblOffset val="100"/>
        <c:noMultiLvlLbl val="0"/>
      </c:catAx>
      <c:valAx>
        <c:axId val="445274208"/>
        <c:scaling>
          <c:orientation val="minMax"/>
          <c:max val="2000"/>
          <c:min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131793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FSI</a:t>
            </a:r>
            <a:r>
              <a:rPr lang="en-US" baseline="0" dirty="0"/>
              <a:t> Location effect TRI08-2, CALC8-1 and VED11-2</a:t>
            </a:r>
            <a:endParaRPr lang="en-US" dirty="0"/>
          </a:p>
        </c:rich>
      </c:tx>
      <c:layout>
        <c:manualLayout>
          <c:xMode val="edge"/>
          <c:yMode val="edge"/>
          <c:x val="0.15544428065121849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Hoja1!$C$313</c:f>
              <c:strCache>
                <c:ptCount val="1"/>
                <c:pt idx="0">
                  <c:v>FSI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both"/>
            <c:errValType val="cust"/>
            <c:noEndCap val="0"/>
            <c:plus>
              <c:numRef>
                <c:f>Hoja1!$D$314:$D$315</c:f>
                <c:numCache>
                  <c:formatCode>General</c:formatCode>
                  <c:ptCount val="2"/>
                  <c:pt idx="0">
                    <c:v>7.0000000000000001E-3</c:v>
                  </c:pt>
                  <c:pt idx="1">
                    <c:v>6.0000000000000001E-3</c:v>
                  </c:pt>
                </c:numCache>
              </c:numRef>
            </c:plus>
            <c:minus>
              <c:numRef>
                <c:f>Hoja1!$D$314:$D$315</c:f>
                <c:numCache>
                  <c:formatCode>General</c:formatCode>
                  <c:ptCount val="2"/>
                  <c:pt idx="0">
                    <c:v>7.0000000000000001E-3</c:v>
                  </c:pt>
                  <c:pt idx="1">
                    <c:v>6.0000000000000001E-3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Hoja1!$B$314:$B$315</c:f>
              <c:strCache>
                <c:ptCount val="2"/>
                <c:pt idx="0">
                  <c:v>Meliana</c:v>
                </c:pt>
                <c:pt idx="1">
                  <c:v>Alcàsser</c:v>
                </c:pt>
              </c:strCache>
            </c:strRef>
          </c:cat>
          <c:val>
            <c:numRef>
              <c:f>Hoja1!$C$314:$C$315</c:f>
              <c:numCache>
                <c:formatCode>General</c:formatCode>
                <c:ptCount val="2"/>
                <c:pt idx="0">
                  <c:v>1.38</c:v>
                </c:pt>
                <c:pt idx="1">
                  <c:v>1.34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12B-4E9F-97F6-AD289110A6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25716112"/>
        <c:axId val="825728592"/>
      </c:lineChart>
      <c:catAx>
        <c:axId val="825716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825728592"/>
        <c:crosses val="autoZero"/>
        <c:auto val="1"/>
        <c:lblAlgn val="ctr"/>
        <c:lblOffset val="100"/>
        <c:noMultiLvlLbl val="0"/>
      </c:catAx>
      <c:valAx>
        <c:axId val="825728592"/>
        <c:scaling>
          <c:orientation val="minMax"/>
          <c:max val="1.6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8257161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dirty="0"/>
              <a:t>FSI </a:t>
            </a:r>
            <a:r>
              <a:rPr lang="es-ES" dirty="0" err="1"/>
              <a:t>Location</a:t>
            </a:r>
            <a:r>
              <a:rPr lang="es-ES" dirty="0"/>
              <a:t> </a:t>
            </a:r>
            <a:r>
              <a:rPr lang="es-ES" dirty="0" err="1"/>
              <a:t>effect</a:t>
            </a:r>
            <a:r>
              <a:rPr lang="es-ES" dirty="0"/>
              <a:t> DUD1-2</a:t>
            </a:r>
            <a:r>
              <a:rPr lang="es-ES" baseline="0" dirty="0"/>
              <a:t> and DUD4-2</a:t>
            </a:r>
            <a:endParaRPr lang="es-E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both"/>
            <c:errValType val="cust"/>
            <c:noEndCap val="0"/>
            <c:plus>
              <c:numRef>
                <c:f>Hoja1!$E$473:$E$474</c:f>
                <c:numCache>
                  <c:formatCode>General</c:formatCode>
                  <c:ptCount val="2"/>
                  <c:pt idx="0">
                    <c:v>1.2E-2</c:v>
                  </c:pt>
                  <c:pt idx="1">
                    <c:v>1.2999999999999999E-2</c:v>
                  </c:pt>
                </c:numCache>
              </c:numRef>
            </c:plus>
            <c:minus>
              <c:numRef>
                <c:f>Hoja1!$E$473:$E$474</c:f>
                <c:numCache>
                  <c:formatCode>General</c:formatCode>
                  <c:ptCount val="2"/>
                  <c:pt idx="0">
                    <c:v>1.2E-2</c:v>
                  </c:pt>
                  <c:pt idx="1">
                    <c:v>1.2999999999999999E-2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Hoja1!$C$473:$C$474</c:f>
              <c:strCache>
                <c:ptCount val="2"/>
                <c:pt idx="0">
                  <c:v>Meliana</c:v>
                </c:pt>
                <c:pt idx="1">
                  <c:v>Alcàsser</c:v>
                </c:pt>
              </c:strCache>
            </c:strRef>
          </c:cat>
          <c:val>
            <c:numRef>
              <c:f>Hoja1!$D$473:$D$474</c:f>
              <c:numCache>
                <c:formatCode>General</c:formatCode>
                <c:ptCount val="2"/>
                <c:pt idx="0">
                  <c:v>1.55</c:v>
                </c:pt>
                <c:pt idx="1">
                  <c:v>1.53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301-4FA9-AC60-0A30414DE8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82904976"/>
        <c:axId val="682909136"/>
      </c:lineChart>
      <c:catAx>
        <c:axId val="682904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682909136"/>
        <c:crosses val="autoZero"/>
        <c:auto val="1"/>
        <c:lblAlgn val="ctr"/>
        <c:lblOffset val="100"/>
        <c:noMultiLvlLbl val="0"/>
      </c:catAx>
      <c:valAx>
        <c:axId val="682909136"/>
        <c:scaling>
          <c:orientation val="minMax"/>
          <c:min val="1.3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682904976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dirty="0"/>
              <a:t>FSI</a:t>
            </a:r>
            <a:r>
              <a:rPr lang="es-ES" baseline="0" dirty="0"/>
              <a:t> </a:t>
            </a:r>
            <a:r>
              <a:rPr lang="es-ES" baseline="0" dirty="0" err="1"/>
              <a:t>Location</a:t>
            </a:r>
            <a:r>
              <a:rPr lang="es-ES" baseline="0" dirty="0"/>
              <a:t> </a:t>
            </a:r>
            <a:r>
              <a:rPr lang="es-ES" baseline="0" dirty="0" err="1"/>
              <a:t>effect</a:t>
            </a:r>
            <a:r>
              <a:rPr lang="es-ES" baseline="0" dirty="0"/>
              <a:t> TRI05-2</a:t>
            </a:r>
            <a:endParaRPr lang="es-E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both"/>
            <c:errValType val="cust"/>
            <c:noEndCap val="0"/>
            <c:plus>
              <c:numRef>
                <c:f>'[gráficas artículo.xlsx]Hoja1'!$E$384:$E$385</c:f>
                <c:numCache>
                  <c:formatCode>General</c:formatCode>
                  <c:ptCount val="2"/>
                  <c:pt idx="0">
                    <c:v>0.01</c:v>
                  </c:pt>
                  <c:pt idx="1">
                    <c:v>0.02</c:v>
                  </c:pt>
                </c:numCache>
              </c:numRef>
            </c:plus>
            <c:minus>
              <c:numRef>
                <c:f>'[gráficas artículo.xlsx]Hoja1'!$E$384:$E$385</c:f>
                <c:numCache>
                  <c:formatCode>General</c:formatCode>
                  <c:ptCount val="2"/>
                  <c:pt idx="0">
                    <c:v>0.01</c:v>
                  </c:pt>
                  <c:pt idx="1">
                    <c:v>0.02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'[gráficas artículo.xlsx]Hoja1'!$C$384:$C$385</c:f>
              <c:strCache>
                <c:ptCount val="2"/>
                <c:pt idx="0">
                  <c:v>Meliana</c:v>
                </c:pt>
                <c:pt idx="1">
                  <c:v>Alcàsser</c:v>
                </c:pt>
              </c:strCache>
            </c:strRef>
          </c:cat>
          <c:val>
            <c:numRef>
              <c:f>'[gráficas artículo.xlsx]Hoja1'!$D$384:$D$385</c:f>
              <c:numCache>
                <c:formatCode>General</c:formatCode>
                <c:ptCount val="2"/>
                <c:pt idx="0">
                  <c:v>1.425</c:v>
                </c:pt>
                <c:pt idx="1">
                  <c:v>1.38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C06-4A98-8704-5F15F498F6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41762384"/>
        <c:axId val="445268800"/>
      </c:lineChart>
      <c:catAx>
        <c:axId val="441762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45268800"/>
        <c:crosses val="autoZero"/>
        <c:auto val="1"/>
        <c:lblAlgn val="ctr"/>
        <c:lblOffset val="100"/>
        <c:noMultiLvlLbl val="0"/>
      </c:catAx>
      <c:valAx>
        <c:axId val="445268800"/>
        <c:scaling>
          <c:orientation val="minMax"/>
          <c:max val="1.6"/>
          <c:min val="1.3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41762384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0" i="0" baseline="0" dirty="0">
                <a:effectLst/>
              </a:rPr>
              <a:t>FW QTL effect TRI08-2, CALC8-1 and VED11-2</a:t>
            </a:r>
            <a:endParaRPr lang="es-ES" sz="1400" dirty="0">
              <a:effectLst/>
            </a:endParaRPr>
          </a:p>
        </c:rich>
      </c:tx>
      <c:layout>
        <c:manualLayout>
          <c:xMode val="edge"/>
          <c:yMode val="edge"/>
          <c:x val="0.12875957454465262"/>
          <c:y val="3.765689135937424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both"/>
            <c:errValType val="cust"/>
            <c:noEndCap val="0"/>
            <c:plus>
              <c:numRef>
                <c:f>'[gráficas artículo.xlsx]Hoja1'!$D$2:$D$5</c:f>
                <c:numCache>
                  <c:formatCode>General</c:formatCode>
                  <c:ptCount val="4"/>
                  <c:pt idx="0">
                    <c:v>26.52</c:v>
                  </c:pt>
                  <c:pt idx="1">
                    <c:v>29.17</c:v>
                  </c:pt>
                  <c:pt idx="2">
                    <c:v>27.31</c:v>
                  </c:pt>
                  <c:pt idx="3">
                    <c:v>28</c:v>
                  </c:pt>
                </c:numCache>
              </c:numRef>
            </c:plus>
            <c:minus>
              <c:numRef>
                <c:f>'[gráficas artículo.xlsx]Hoja1'!$D$2:$D$5</c:f>
                <c:numCache>
                  <c:formatCode>General</c:formatCode>
                  <c:ptCount val="4"/>
                  <c:pt idx="0">
                    <c:v>26.52</c:v>
                  </c:pt>
                  <c:pt idx="1">
                    <c:v>29.17</c:v>
                  </c:pt>
                  <c:pt idx="2">
                    <c:v>27.31</c:v>
                  </c:pt>
                  <c:pt idx="3">
                    <c:v>28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'[gráficas artículo.xlsx]Hoja1'!$B$2:$B$5</c:f>
              <c:strCache>
                <c:ptCount val="4"/>
                <c:pt idx="0">
                  <c:v>TRI08-2</c:v>
                </c:pt>
                <c:pt idx="1">
                  <c:v>CALC8-1</c:v>
                </c:pt>
                <c:pt idx="2">
                  <c:v>VED11-2</c:v>
                </c:pt>
                <c:pt idx="3">
                  <c:v>PS111</c:v>
                </c:pt>
              </c:strCache>
            </c:strRef>
          </c:cat>
          <c:val>
            <c:numRef>
              <c:f>'[gráficas artículo.xlsx]Hoja1'!$C$2:$C$5</c:f>
              <c:numCache>
                <c:formatCode>General</c:formatCode>
                <c:ptCount val="4"/>
                <c:pt idx="0">
                  <c:v>1162.78</c:v>
                </c:pt>
                <c:pt idx="1">
                  <c:v>1466.62</c:v>
                </c:pt>
                <c:pt idx="2">
                  <c:v>1539.98</c:v>
                </c:pt>
                <c:pt idx="3">
                  <c:v>1617.14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017-456A-9B43-31581AD55F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21229424"/>
        <c:axId val="321229840"/>
      </c:lineChart>
      <c:catAx>
        <c:axId val="321229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1229840"/>
        <c:crosses val="autoZero"/>
        <c:auto val="1"/>
        <c:lblAlgn val="ctr"/>
        <c:lblOffset val="100"/>
        <c:noMultiLvlLbl val="0"/>
      </c:catAx>
      <c:valAx>
        <c:axId val="321229840"/>
        <c:scaling>
          <c:orientation val="minMax"/>
          <c:min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12294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s-ES" sz="1400" dirty="0" err="1">
                <a:effectLst/>
              </a:rPr>
              <a:t>Dunnett’s</a:t>
            </a:r>
            <a:r>
              <a:rPr lang="es-ES" sz="1400" dirty="0">
                <a:effectLst/>
              </a:rPr>
              <a:t> test vs. PS111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prstClr val="black">
                    <a:lumMod val="65000"/>
                    <a:lumOff val="35000"/>
                  </a:prstClr>
                </a:solidFill>
              </a:defRPr>
            </a:pPr>
            <a:endParaRPr lang="en-US" dirty="0"/>
          </a:p>
        </c:rich>
      </c:tx>
      <c:layout>
        <c:manualLayout>
          <c:xMode val="edge"/>
          <c:yMode val="edge"/>
          <c:x val="0.27137670686733778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prstClr val="black">
                  <a:lumMod val="65000"/>
                  <a:lumOff val="35000"/>
                </a:prst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Hoja1!$D$64</c:f>
              <c:strCache>
                <c:ptCount val="1"/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FFC000"/>
              </a:solidFill>
              <a:ln>
                <a:solidFill>
                  <a:srgbClr val="FFC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0F08-4B5A-80E2-1AD5BA5D4790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F08-4B5A-80E2-1AD5BA5D4790}"/>
              </c:ext>
            </c:extLst>
          </c:dPt>
          <c:errBars>
            <c:errBarType val="both"/>
            <c:errValType val="cust"/>
            <c:noEndCap val="0"/>
            <c:plus>
              <c:numRef>
                <c:f>Hoja1!$E$65:$E$67</c:f>
                <c:numCache>
                  <c:formatCode>General</c:formatCode>
                  <c:ptCount val="3"/>
                  <c:pt idx="0">
                    <c:v>38.6</c:v>
                  </c:pt>
                  <c:pt idx="1">
                    <c:v>40.42</c:v>
                  </c:pt>
                  <c:pt idx="2">
                    <c:v>39.11</c:v>
                  </c:pt>
                </c:numCache>
              </c:numRef>
            </c:plus>
            <c:minus>
              <c:numRef>
                <c:f>Hoja1!$E$65:$E$67</c:f>
                <c:numCache>
                  <c:formatCode>General</c:formatCode>
                  <c:ptCount val="3"/>
                  <c:pt idx="0">
                    <c:v>38.6</c:v>
                  </c:pt>
                  <c:pt idx="1">
                    <c:v>40.42</c:v>
                  </c:pt>
                  <c:pt idx="2">
                    <c:v>39.11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Hoja1!$C$65:$C$67</c:f>
              <c:strCache>
                <c:ptCount val="3"/>
                <c:pt idx="0">
                  <c:v>TRI08-2</c:v>
                </c:pt>
                <c:pt idx="1">
                  <c:v>CALC8-1</c:v>
                </c:pt>
                <c:pt idx="2">
                  <c:v>VED11-2</c:v>
                </c:pt>
              </c:strCache>
            </c:strRef>
          </c:cat>
          <c:val>
            <c:numRef>
              <c:f>Hoja1!$D$65:$D$67</c:f>
              <c:numCache>
                <c:formatCode>General</c:formatCode>
                <c:ptCount val="3"/>
                <c:pt idx="0">
                  <c:v>-454.36</c:v>
                </c:pt>
                <c:pt idx="1">
                  <c:v>-150.52000000000001</c:v>
                </c:pt>
                <c:pt idx="2">
                  <c:v>-77.16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506-4952-BC27-F3A3ED4A07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25617776"/>
        <c:axId val="825616112"/>
      </c:barChart>
      <c:catAx>
        <c:axId val="825617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825616112"/>
        <c:crosses val="autoZero"/>
        <c:auto val="1"/>
        <c:lblAlgn val="ctr"/>
        <c:lblOffset val="100"/>
        <c:noMultiLvlLbl val="0"/>
      </c:catAx>
      <c:valAx>
        <c:axId val="8256161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8256177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0" i="0" baseline="0" dirty="0">
                <a:effectLst/>
              </a:rPr>
              <a:t>FW QTL effect TRI05-2</a:t>
            </a:r>
            <a:endParaRPr lang="es-ES" sz="1400" dirty="0"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both"/>
            <c:errValType val="cust"/>
            <c:noEndCap val="0"/>
            <c:plus>
              <c:numRef>
                <c:f>Hoja1!$E$140:$E$141</c:f>
                <c:numCache>
                  <c:formatCode>General</c:formatCode>
                  <c:ptCount val="2"/>
                  <c:pt idx="0">
                    <c:v>55.8</c:v>
                  </c:pt>
                  <c:pt idx="1">
                    <c:v>50.04</c:v>
                  </c:pt>
                </c:numCache>
              </c:numRef>
            </c:plus>
            <c:minus>
              <c:numRef>
                <c:f>Hoja1!$E$140:$E$141</c:f>
                <c:numCache>
                  <c:formatCode>General</c:formatCode>
                  <c:ptCount val="2"/>
                  <c:pt idx="0">
                    <c:v>55.8</c:v>
                  </c:pt>
                  <c:pt idx="1">
                    <c:v>50.04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Hoja1!$C$140:$C$141</c:f>
              <c:strCache>
                <c:ptCount val="2"/>
                <c:pt idx="0">
                  <c:v>TRI5-1</c:v>
                </c:pt>
                <c:pt idx="1">
                  <c:v>PS111</c:v>
                </c:pt>
              </c:strCache>
            </c:strRef>
          </c:cat>
          <c:val>
            <c:numRef>
              <c:f>Hoja1!$D$140:$D$141</c:f>
              <c:numCache>
                <c:formatCode>General</c:formatCode>
                <c:ptCount val="2"/>
                <c:pt idx="0">
                  <c:v>1893.95</c:v>
                </c:pt>
                <c:pt idx="1">
                  <c:v>1478.96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79C-4E07-B698-08B7FF684F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07473104"/>
        <c:axId val="807464368"/>
      </c:lineChart>
      <c:catAx>
        <c:axId val="807473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807464368"/>
        <c:crosses val="autoZero"/>
        <c:auto val="1"/>
        <c:lblAlgn val="ctr"/>
        <c:lblOffset val="100"/>
        <c:noMultiLvlLbl val="0"/>
      </c:catAx>
      <c:valAx>
        <c:axId val="8074643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8074731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sz="1400" dirty="0" err="1">
                <a:effectLst/>
              </a:rPr>
              <a:t>Dunnett’s</a:t>
            </a:r>
            <a:r>
              <a:rPr lang="es-ES" sz="1400" dirty="0">
                <a:effectLst/>
              </a:rPr>
              <a:t> vs. PSPN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ln>
                <a:solidFill>
                  <a:srgbClr val="7030A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CF3B-4417-A986-FEDDF28C822F}"/>
              </c:ext>
            </c:extLst>
          </c:dPt>
          <c:dPt>
            <c:idx val="1"/>
            <c:invertIfNegative val="0"/>
            <c:bubble3D val="0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F3B-4417-A986-FEDDF28C822F}"/>
              </c:ext>
            </c:extLst>
          </c:dPt>
          <c:errBars>
            <c:errBarType val="both"/>
            <c:errValType val="cust"/>
            <c:noEndCap val="0"/>
            <c:plus>
              <c:numRef>
                <c:f>Hoja1!$E$157:$E$158</c:f>
                <c:numCache>
                  <c:formatCode>General</c:formatCode>
                  <c:ptCount val="2"/>
                  <c:pt idx="0">
                    <c:v>50.81</c:v>
                  </c:pt>
                  <c:pt idx="1">
                    <c:v>48.87</c:v>
                  </c:pt>
                </c:numCache>
              </c:numRef>
            </c:plus>
            <c:minus>
              <c:numRef>
                <c:f>Hoja1!$E$157:$E$158</c:f>
                <c:numCache>
                  <c:formatCode>General</c:formatCode>
                  <c:ptCount val="2"/>
                  <c:pt idx="0">
                    <c:v>50.81</c:v>
                  </c:pt>
                  <c:pt idx="1">
                    <c:v>48.87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Hoja1!$C$157:$C$158</c:f>
              <c:strCache>
                <c:ptCount val="2"/>
                <c:pt idx="0">
                  <c:v>DUD1-2</c:v>
                </c:pt>
                <c:pt idx="1">
                  <c:v>DUD4-2</c:v>
                </c:pt>
              </c:strCache>
            </c:strRef>
          </c:cat>
          <c:val>
            <c:numRef>
              <c:f>Hoja1!$D$157:$D$158</c:f>
              <c:numCache>
                <c:formatCode>General</c:formatCode>
                <c:ptCount val="2"/>
                <c:pt idx="0">
                  <c:v>-72.92</c:v>
                </c:pt>
                <c:pt idx="1">
                  <c:v>-231.08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AA-4440-B53D-8CC1CBE804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56475488"/>
        <c:axId val="456478816"/>
      </c:barChart>
      <c:catAx>
        <c:axId val="456475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56478816"/>
        <c:crosses val="autoZero"/>
        <c:auto val="1"/>
        <c:lblAlgn val="ctr"/>
        <c:lblOffset val="100"/>
        <c:noMultiLvlLbl val="0"/>
      </c:catAx>
      <c:valAx>
        <c:axId val="4564788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564754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0" i="0" baseline="0" dirty="0">
                <a:effectLst/>
              </a:rPr>
              <a:t>FW QTL effect DUD1-2 and DUD4-2</a:t>
            </a:r>
            <a:endParaRPr lang="es-ES" sz="1400" dirty="0"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both"/>
            <c:errValType val="cust"/>
            <c:noEndCap val="0"/>
            <c:plus>
              <c:numRef>
                <c:f>Hoja1!$E$174:$E$176</c:f>
                <c:numCache>
                  <c:formatCode>General</c:formatCode>
                  <c:ptCount val="3"/>
                  <c:pt idx="0">
                    <c:v>34.5</c:v>
                  </c:pt>
                  <c:pt idx="1">
                    <c:v>31.7</c:v>
                  </c:pt>
                  <c:pt idx="2">
                    <c:v>37.21</c:v>
                  </c:pt>
                </c:numCache>
              </c:numRef>
            </c:plus>
            <c:minus>
              <c:numRef>
                <c:f>Hoja1!$E$174:$E$176</c:f>
                <c:numCache>
                  <c:formatCode>General</c:formatCode>
                  <c:ptCount val="3"/>
                  <c:pt idx="0">
                    <c:v>34.5</c:v>
                  </c:pt>
                  <c:pt idx="1">
                    <c:v>31.7</c:v>
                  </c:pt>
                  <c:pt idx="2">
                    <c:v>37.21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Hoja1!$C$174:$C$176</c:f>
              <c:strCache>
                <c:ptCount val="3"/>
                <c:pt idx="0">
                  <c:v>DUD1-2</c:v>
                </c:pt>
                <c:pt idx="1">
                  <c:v>DUD4-2</c:v>
                </c:pt>
                <c:pt idx="2">
                  <c:v>PSPN</c:v>
                </c:pt>
              </c:strCache>
            </c:strRef>
          </c:cat>
          <c:val>
            <c:numRef>
              <c:f>Hoja1!$D$174:$D$176</c:f>
              <c:numCache>
                <c:formatCode>General</c:formatCode>
                <c:ptCount val="3"/>
                <c:pt idx="0">
                  <c:v>1340.88</c:v>
                </c:pt>
                <c:pt idx="1">
                  <c:v>1182.72</c:v>
                </c:pt>
                <c:pt idx="2">
                  <c:v>1413.8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EC5-4A35-8673-C365852E5F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25588240"/>
        <c:axId val="825589488"/>
      </c:lineChart>
      <c:catAx>
        <c:axId val="825588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825589488"/>
        <c:crosses val="autoZero"/>
        <c:auto val="1"/>
        <c:lblAlgn val="ctr"/>
        <c:lblOffset val="100"/>
        <c:noMultiLvlLbl val="0"/>
      </c:catAx>
      <c:valAx>
        <c:axId val="825589488"/>
        <c:scaling>
          <c:orientation val="minMax"/>
          <c:min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8255882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0" i="0" baseline="0" dirty="0">
                <a:effectLst/>
              </a:rPr>
              <a:t>FSI QTL effect TRI05-2</a:t>
            </a:r>
            <a:endParaRPr lang="es-ES" sz="1400" dirty="0"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both"/>
            <c:errValType val="cust"/>
            <c:noEndCap val="0"/>
            <c:plus>
              <c:numRef>
                <c:f>Hoja1!$E$367:$E$368</c:f>
                <c:numCache>
                  <c:formatCode>General</c:formatCode>
                  <c:ptCount val="2"/>
                  <c:pt idx="0">
                    <c:v>0.02</c:v>
                  </c:pt>
                  <c:pt idx="1">
                    <c:v>0.01</c:v>
                  </c:pt>
                </c:numCache>
              </c:numRef>
            </c:plus>
            <c:minus>
              <c:numRef>
                <c:f>Hoja1!$E$367:$E$368</c:f>
                <c:numCache>
                  <c:formatCode>General</c:formatCode>
                  <c:ptCount val="2"/>
                  <c:pt idx="0">
                    <c:v>0.02</c:v>
                  </c:pt>
                  <c:pt idx="1">
                    <c:v>0.01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Hoja1!$C$367:$C$368</c:f>
              <c:strCache>
                <c:ptCount val="2"/>
                <c:pt idx="0">
                  <c:v>TRI05-1</c:v>
                </c:pt>
                <c:pt idx="1">
                  <c:v>PS111</c:v>
                </c:pt>
              </c:strCache>
            </c:strRef>
          </c:cat>
          <c:val>
            <c:numRef>
              <c:f>Hoja1!$D$367:$D$368</c:f>
              <c:numCache>
                <c:formatCode>General</c:formatCode>
                <c:ptCount val="2"/>
                <c:pt idx="0">
                  <c:v>1.41</c:v>
                </c:pt>
                <c:pt idx="1">
                  <c:v>1.39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8EB-43D3-85F5-CF8F94D49D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21373456"/>
        <c:axId val="321370544"/>
      </c:lineChart>
      <c:catAx>
        <c:axId val="321373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1370544"/>
        <c:crosses val="autoZero"/>
        <c:auto val="1"/>
        <c:lblAlgn val="ctr"/>
        <c:lblOffset val="100"/>
        <c:noMultiLvlLbl val="0"/>
      </c:catAx>
      <c:valAx>
        <c:axId val="321370544"/>
        <c:scaling>
          <c:orientation val="minMax"/>
          <c:max val="1.7000000000000002"/>
          <c:min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13734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0" i="0" baseline="0" dirty="0">
                <a:effectLst/>
              </a:rPr>
              <a:t>FSI QTL effect TRI08-2, CALC8-1 and VED11-2</a:t>
            </a:r>
            <a:endParaRPr lang="es-ES" sz="1400" dirty="0">
              <a:effectLst/>
            </a:endParaRPr>
          </a:p>
        </c:rich>
      </c:tx>
      <c:layout>
        <c:manualLayout>
          <c:xMode val="edge"/>
          <c:yMode val="edge"/>
          <c:x val="0.17023129253068289"/>
          <c:y val="4.054053437805393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Hoja1!$C$249</c:f>
              <c:strCache>
                <c:ptCount val="1"/>
                <c:pt idx="0">
                  <c:v>FSI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Hoja1!$D$250:$D$253</c:f>
                <c:numCache>
                  <c:formatCode>General</c:formatCode>
                  <c:ptCount val="4"/>
                  <c:pt idx="0">
                    <c:v>8.9999999999999993E-3</c:v>
                  </c:pt>
                  <c:pt idx="1">
                    <c:v>0.01</c:v>
                  </c:pt>
                  <c:pt idx="2">
                    <c:v>0.01</c:v>
                  </c:pt>
                  <c:pt idx="3">
                    <c:v>0.01</c:v>
                  </c:pt>
                </c:numCache>
              </c:numRef>
            </c:plus>
            <c:minus>
              <c:numRef>
                <c:f>Hoja1!$D$250:$D$253</c:f>
                <c:numCache>
                  <c:formatCode>General</c:formatCode>
                  <c:ptCount val="4"/>
                  <c:pt idx="0">
                    <c:v>8.9999999999999993E-3</c:v>
                  </c:pt>
                  <c:pt idx="1">
                    <c:v>0.01</c:v>
                  </c:pt>
                  <c:pt idx="2">
                    <c:v>0.01</c:v>
                  </c:pt>
                  <c:pt idx="3">
                    <c:v>0.01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Hoja1!$B$250:$B$253</c:f>
              <c:strCache>
                <c:ptCount val="4"/>
                <c:pt idx="0">
                  <c:v>TRI08-2</c:v>
                </c:pt>
                <c:pt idx="1">
                  <c:v>CALC8-2</c:v>
                </c:pt>
                <c:pt idx="2">
                  <c:v>VED11-2</c:v>
                </c:pt>
                <c:pt idx="3">
                  <c:v>PS111</c:v>
                </c:pt>
              </c:strCache>
            </c:strRef>
          </c:cat>
          <c:val>
            <c:numRef>
              <c:f>Hoja1!$C$250:$C$253</c:f>
              <c:numCache>
                <c:formatCode>General</c:formatCode>
                <c:ptCount val="4"/>
                <c:pt idx="0">
                  <c:v>1.44</c:v>
                </c:pt>
                <c:pt idx="1">
                  <c:v>1.17</c:v>
                </c:pt>
                <c:pt idx="2">
                  <c:v>1.37</c:v>
                </c:pt>
                <c:pt idx="3">
                  <c:v>1.45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394-49D7-947D-DD6676BA07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23975760"/>
        <c:axId val="323976592"/>
      </c:lineChart>
      <c:catAx>
        <c:axId val="3239757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3976592"/>
        <c:crosses val="autoZero"/>
        <c:auto val="1"/>
        <c:lblAlgn val="ctr"/>
        <c:lblOffset val="100"/>
        <c:noMultiLvlLbl val="0"/>
      </c:catAx>
      <c:valAx>
        <c:axId val="323976592"/>
        <c:scaling>
          <c:orientation val="minMax"/>
          <c:max val="1.7000000000000002"/>
          <c:min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39757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1400" b="0" i="0" baseline="0" dirty="0">
                <a:solidFill>
                  <a:sysClr val="windowText" lastClr="000000"/>
                </a:solidFill>
                <a:effectLst/>
              </a:rPr>
              <a:t>FW GB effect TRI5-2 </a:t>
            </a:r>
            <a:endParaRPr lang="es-ES" sz="1400" dirty="0">
              <a:solidFill>
                <a:sysClr val="windowText" lastClr="000000"/>
              </a:solidFill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Hoja1!$D$85</c:f>
              <c:strCache>
                <c:ptCount val="1"/>
                <c:pt idx="0">
                  <c:v>Media de mínimos cuadrados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both"/>
            <c:errValType val="cust"/>
            <c:noEndCap val="0"/>
            <c:plus>
              <c:numRef>
                <c:f>Hoja1!$E$86:$E$90</c:f>
                <c:numCache>
                  <c:formatCode>General</c:formatCode>
                  <c:ptCount val="5"/>
                  <c:pt idx="0">
                    <c:v>97.12</c:v>
                  </c:pt>
                  <c:pt idx="1">
                    <c:v>85.99</c:v>
                  </c:pt>
                  <c:pt idx="2">
                    <c:v>72.25</c:v>
                  </c:pt>
                  <c:pt idx="3">
                    <c:v>70.12</c:v>
                  </c:pt>
                  <c:pt idx="4">
                    <c:v>82.49</c:v>
                  </c:pt>
                </c:numCache>
              </c:numRef>
            </c:plus>
            <c:minus>
              <c:numRef>
                <c:f>Hoja1!$E$86:$E$90</c:f>
                <c:numCache>
                  <c:formatCode>General</c:formatCode>
                  <c:ptCount val="5"/>
                  <c:pt idx="0">
                    <c:v>97.12</c:v>
                  </c:pt>
                  <c:pt idx="1">
                    <c:v>85.99</c:v>
                  </c:pt>
                  <c:pt idx="2">
                    <c:v>72.25</c:v>
                  </c:pt>
                  <c:pt idx="3">
                    <c:v>70.12</c:v>
                  </c:pt>
                  <c:pt idx="4">
                    <c:v>82.49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Hoja1!$C$86:$C$90</c:f>
              <c:strCache>
                <c:ptCount val="5"/>
                <c:pt idx="0">
                  <c:v>22AMGO</c:v>
                </c:pt>
                <c:pt idx="1">
                  <c:v>29BL</c:v>
                </c:pt>
                <c:pt idx="2">
                  <c:v>11PS</c:v>
                </c:pt>
                <c:pt idx="3">
                  <c:v>02RC</c:v>
                </c:pt>
                <c:pt idx="4">
                  <c:v>PS111</c:v>
                </c:pt>
              </c:strCache>
            </c:strRef>
          </c:cat>
          <c:val>
            <c:numRef>
              <c:f>Hoja1!$D$86:$D$90</c:f>
              <c:numCache>
                <c:formatCode>0</c:formatCode>
                <c:ptCount val="5"/>
                <c:pt idx="0">
                  <c:v>1604.16</c:v>
                </c:pt>
                <c:pt idx="1">
                  <c:v>1577.88</c:v>
                </c:pt>
                <c:pt idx="2">
                  <c:v>1798.06</c:v>
                </c:pt>
                <c:pt idx="3">
                  <c:v>1829.73</c:v>
                </c:pt>
                <c:pt idx="4">
                  <c:v>1622.44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DD2-4293-937F-8B938DF072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11557280"/>
        <c:axId val="611555200"/>
      </c:lineChart>
      <c:catAx>
        <c:axId val="6115572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611555200"/>
        <c:crosses val="autoZero"/>
        <c:auto val="1"/>
        <c:lblAlgn val="ctr"/>
        <c:lblOffset val="100"/>
        <c:noMultiLvlLbl val="0"/>
      </c:catAx>
      <c:valAx>
        <c:axId val="611555200"/>
        <c:scaling>
          <c:orientation val="minMax"/>
          <c:min val="14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6115572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dirty="0"/>
              <a:t>FSI </a:t>
            </a:r>
            <a:r>
              <a:rPr lang="es-ES" dirty="0" err="1"/>
              <a:t>Dunnett's</a:t>
            </a:r>
            <a:r>
              <a:rPr lang="es-ES" baseline="0" dirty="0"/>
              <a:t> test vs. PS111</a:t>
            </a:r>
            <a:endParaRPr lang="es-E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FFC000"/>
              </a:solidFill>
              <a:ln>
                <a:solidFill>
                  <a:srgbClr val="FFC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A523-4677-A1AA-10B675F4A984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523-4677-A1AA-10B675F4A984}"/>
              </c:ext>
            </c:extLst>
          </c:dPt>
          <c:errBars>
            <c:errBarType val="both"/>
            <c:errValType val="cust"/>
            <c:noEndCap val="0"/>
            <c:plus>
              <c:numRef>
                <c:f>Hoja1!$D$327:$D$329</c:f>
                <c:numCache>
                  <c:formatCode>General</c:formatCode>
                  <c:ptCount val="3"/>
                  <c:pt idx="0">
                    <c:v>1.4E-2</c:v>
                  </c:pt>
                  <c:pt idx="1">
                    <c:v>1.4E-2</c:v>
                  </c:pt>
                  <c:pt idx="2">
                    <c:v>1.4E-2</c:v>
                  </c:pt>
                </c:numCache>
              </c:numRef>
            </c:plus>
            <c:minus>
              <c:numRef>
                <c:f>Hoja1!$D$327:$D$329</c:f>
                <c:numCache>
                  <c:formatCode>General</c:formatCode>
                  <c:ptCount val="3"/>
                  <c:pt idx="0">
                    <c:v>1.4E-2</c:v>
                  </c:pt>
                  <c:pt idx="1">
                    <c:v>1.4E-2</c:v>
                  </c:pt>
                  <c:pt idx="2">
                    <c:v>1.4E-2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Hoja1!$B$327:$B$329</c:f>
              <c:strCache>
                <c:ptCount val="3"/>
                <c:pt idx="0">
                  <c:v>TRI08-2</c:v>
                </c:pt>
                <c:pt idx="1">
                  <c:v>CALC8-1</c:v>
                </c:pt>
                <c:pt idx="2">
                  <c:v>VED11-2</c:v>
                </c:pt>
              </c:strCache>
            </c:strRef>
          </c:cat>
          <c:val>
            <c:numRef>
              <c:f>Hoja1!$C$327:$C$329</c:f>
              <c:numCache>
                <c:formatCode>General</c:formatCode>
                <c:ptCount val="3"/>
                <c:pt idx="0">
                  <c:v>-1.2699999999999999E-2</c:v>
                </c:pt>
                <c:pt idx="1">
                  <c:v>-0.27</c:v>
                </c:pt>
                <c:pt idx="2">
                  <c:v>-8.3000000000000004E-2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C5-451C-9FCE-4184FB1616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81850720"/>
        <c:axId val="381852800"/>
      </c:barChart>
      <c:catAx>
        <c:axId val="381850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81852800"/>
        <c:crosses val="autoZero"/>
        <c:auto val="1"/>
        <c:lblAlgn val="ctr"/>
        <c:lblOffset val="100"/>
        <c:noMultiLvlLbl val="0"/>
      </c:catAx>
      <c:valAx>
        <c:axId val="3818528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818507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dirty="0"/>
              <a:t>FSI </a:t>
            </a:r>
            <a:r>
              <a:rPr lang="es-ES" dirty="0" err="1"/>
              <a:t>Dunnett's</a:t>
            </a:r>
            <a:r>
              <a:rPr lang="es-ES" dirty="0"/>
              <a:t> Test vs. PSPN 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ln>
                <a:solidFill>
                  <a:srgbClr val="7030A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D9E7-41C4-9230-BAFAC19EA338}"/>
              </c:ext>
            </c:extLst>
          </c:dPt>
          <c:dPt>
            <c:idx val="1"/>
            <c:invertIfNegative val="0"/>
            <c:bubble3D val="0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9E7-41C4-9230-BAFAC19EA338}"/>
              </c:ext>
            </c:extLst>
          </c:dPt>
          <c:errBars>
            <c:errBarType val="both"/>
            <c:errValType val="cust"/>
            <c:noEndCap val="0"/>
            <c:plus>
              <c:numRef>
                <c:f>Hoja1!$E$420:$E$421</c:f>
                <c:numCache>
                  <c:formatCode>General</c:formatCode>
                  <c:ptCount val="2"/>
                  <c:pt idx="0">
                    <c:v>2.1999999999999999E-2</c:v>
                  </c:pt>
                  <c:pt idx="1">
                    <c:v>2.1999999999999999E-2</c:v>
                  </c:pt>
                </c:numCache>
              </c:numRef>
            </c:plus>
            <c:minus>
              <c:numRef>
                <c:f>Hoja1!$E$420:$E$421</c:f>
                <c:numCache>
                  <c:formatCode>General</c:formatCode>
                  <c:ptCount val="2"/>
                  <c:pt idx="0">
                    <c:v>2.1999999999999999E-2</c:v>
                  </c:pt>
                  <c:pt idx="1">
                    <c:v>2.1999999999999999E-2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Hoja1!$C$420:$C$421</c:f>
              <c:strCache>
                <c:ptCount val="2"/>
                <c:pt idx="0">
                  <c:v>DUD1-2</c:v>
                </c:pt>
                <c:pt idx="1">
                  <c:v>DUD4-2</c:v>
                </c:pt>
              </c:strCache>
            </c:strRef>
          </c:cat>
          <c:val>
            <c:numRef>
              <c:f>Hoja1!$D$420:$D$421</c:f>
              <c:numCache>
                <c:formatCode>General</c:formatCode>
                <c:ptCount val="2"/>
                <c:pt idx="0">
                  <c:v>-0.03</c:v>
                </c:pt>
                <c:pt idx="1">
                  <c:v>-0.18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19-4107-97C0-EE465D5DB6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25561616"/>
        <c:axId val="825579088"/>
      </c:barChart>
      <c:catAx>
        <c:axId val="825561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825579088"/>
        <c:crosses val="autoZero"/>
        <c:auto val="1"/>
        <c:lblAlgn val="ctr"/>
        <c:lblOffset val="100"/>
        <c:noMultiLvlLbl val="0"/>
      </c:catAx>
      <c:valAx>
        <c:axId val="8255790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825561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0" i="0" baseline="0" dirty="0">
                <a:effectLst/>
              </a:rPr>
              <a:t>FSI QTL effect DUD1-2 and DUD4-2</a:t>
            </a:r>
            <a:endParaRPr lang="es-ES" sz="1400" dirty="0"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both"/>
            <c:errValType val="cust"/>
            <c:noEndCap val="0"/>
            <c:plus>
              <c:numRef>
                <c:f>Hoja1!$E$453:$E$455</c:f>
                <c:numCache>
                  <c:formatCode>General</c:formatCode>
                  <c:ptCount val="3"/>
                  <c:pt idx="0">
                    <c:v>1.4999999999999999E-2</c:v>
                  </c:pt>
                  <c:pt idx="1">
                    <c:v>1.4E-2</c:v>
                  </c:pt>
                  <c:pt idx="2">
                    <c:v>1.6E-2</c:v>
                  </c:pt>
                </c:numCache>
              </c:numRef>
            </c:plus>
            <c:minus>
              <c:numRef>
                <c:f>Hoja1!$E$453:$E$455</c:f>
                <c:numCache>
                  <c:formatCode>General</c:formatCode>
                  <c:ptCount val="3"/>
                  <c:pt idx="0">
                    <c:v>1.4999999999999999E-2</c:v>
                  </c:pt>
                  <c:pt idx="1">
                    <c:v>1.4E-2</c:v>
                  </c:pt>
                  <c:pt idx="2">
                    <c:v>1.6E-2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Hoja1!$C$453:$C$455</c:f>
              <c:strCache>
                <c:ptCount val="3"/>
                <c:pt idx="0">
                  <c:v>DUD1-2</c:v>
                </c:pt>
                <c:pt idx="1">
                  <c:v>DUD4-2</c:v>
                </c:pt>
                <c:pt idx="2">
                  <c:v>PSPN</c:v>
                </c:pt>
              </c:strCache>
            </c:strRef>
          </c:cat>
          <c:val>
            <c:numRef>
              <c:f>Hoja1!$D$453:$D$455</c:f>
              <c:numCache>
                <c:formatCode>General</c:formatCode>
                <c:ptCount val="3"/>
                <c:pt idx="0">
                  <c:v>1.58</c:v>
                </c:pt>
                <c:pt idx="1">
                  <c:v>1.43</c:v>
                </c:pt>
                <c:pt idx="2">
                  <c:v>1.62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2B1-4F03-8A2B-52E5E8B086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41744160"/>
        <c:axId val="441731680"/>
      </c:lineChart>
      <c:catAx>
        <c:axId val="441744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41731680"/>
        <c:crosses val="autoZero"/>
        <c:auto val="1"/>
        <c:lblAlgn val="ctr"/>
        <c:lblOffset val="100"/>
        <c:noMultiLvlLbl val="0"/>
      </c:catAx>
      <c:valAx>
        <c:axId val="441731680"/>
        <c:scaling>
          <c:orientation val="minMax"/>
          <c:min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417441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FW</a:t>
            </a:r>
            <a:r>
              <a:rPr lang="en-US" baseline="0" dirty="0"/>
              <a:t> GB effect DUD1-2 and DUD4-2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Hoja1!$C$201</c:f>
              <c:strCache>
                <c:ptCount val="1"/>
                <c:pt idx="0">
                  <c:v>Media de mínimos cuadrados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both"/>
            <c:errValType val="cust"/>
            <c:noEndCap val="0"/>
            <c:plus>
              <c:numRef>
                <c:f>Hoja1!$D$202:$D$206</c:f>
                <c:numCache>
                  <c:formatCode>General</c:formatCode>
                  <c:ptCount val="5"/>
                  <c:pt idx="0">
                    <c:v>42.36</c:v>
                  </c:pt>
                  <c:pt idx="1">
                    <c:v>42.36</c:v>
                  </c:pt>
                  <c:pt idx="2">
                    <c:v>42.69</c:v>
                  </c:pt>
                  <c:pt idx="3">
                    <c:v>50.11</c:v>
                  </c:pt>
                  <c:pt idx="4">
                    <c:v>44.38</c:v>
                  </c:pt>
                </c:numCache>
              </c:numRef>
            </c:plus>
            <c:minus>
              <c:numRef>
                <c:f>Hoja1!$D$202:$D$206</c:f>
                <c:numCache>
                  <c:formatCode>General</c:formatCode>
                  <c:ptCount val="5"/>
                  <c:pt idx="0">
                    <c:v>42.36</c:v>
                  </c:pt>
                  <c:pt idx="1">
                    <c:v>42.36</c:v>
                  </c:pt>
                  <c:pt idx="2">
                    <c:v>42.69</c:v>
                  </c:pt>
                  <c:pt idx="3">
                    <c:v>50.11</c:v>
                  </c:pt>
                  <c:pt idx="4">
                    <c:v>44.38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Hoja1!$B$202:$B$206</c:f>
              <c:strCache>
                <c:ptCount val="5"/>
                <c:pt idx="0">
                  <c:v>22AMGO</c:v>
                </c:pt>
                <c:pt idx="1">
                  <c:v>29BL</c:v>
                </c:pt>
                <c:pt idx="2">
                  <c:v>11PS</c:v>
                </c:pt>
                <c:pt idx="3">
                  <c:v>35TN</c:v>
                </c:pt>
                <c:pt idx="4">
                  <c:v>PSPN</c:v>
                </c:pt>
              </c:strCache>
            </c:strRef>
          </c:cat>
          <c:val>
            <c:numRef>
              <c:f>Hoja1!$C$202:$C$206</c:f>
              <c:numCache>
                <c:formatCode>0</c:formatCode>
                <c:ptCount val="5"/>
                <c:pt idx="0">
                  <c:v>1322.98</c:v>
                </c:pt>
                <c:pt idx="1">
                  <c:v>1238.8499999999999</c:v>
                </c:pt>
                <c:pt idx="2">
                  <c:v>1210.8</c:v>
                </c:pt>
                <c:pt idx="3">
                  <c:v>1370.34</c:v>
                </c:pt>
                <c:pt idx="4">
                  <c:v>1419.38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378-4A37-B095-C6F495495C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60180608"/>
        <c:axId val="560180192"/>
      </c:lineChart>
      <c:catAx>
        <c:axId val="560180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560180192"/>
        <c:crosses val="autoZero"/>
        <c:auto val="1"/>
        <c:lblAlgn val="ctr"/>
        <c:lblOffset val="100"/>
        <c:noMultiLvlLbl val="0"/>
      </c:catAx>
      <c:valAx>
        <c:axId val="560180192"/>
        <c:scaling>
          <c:orientation val="minMax"/>
          <c:max val="2000"/>
          <c:min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5601806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US" sz="1400" b="0" i="0" baseline="0" dirty="0">
                <a:effectLst/>
              </a:rPr>
              <a:t>FSI GB effect TRI08-2, CALC8-1 and VED11-2</a:t>
            </a:r>
            <a:endParaRPr lang="es-ES" sz="1400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prstClr val="black">
                  <a:lumMod val="65000"/>
                  <a:lumOff val="35000"/>
                </a:prst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>
        <c:manualLayout>
          <c:layoutTarget val="inner"/>
          <c:xMode val="edge"/>
          <c:yMode val="edge"/>
          <c:x val="8.7212721695693801E-2"/>
          <c:y val="0.28249850987451347"/>
          <c:w val="0.85750330000635744"/>
          <c:h val="0.61518133436399158"/>
        </c:manualLayout>
      </c:layout>
      <c:lineChart>
        <c:grouping val="standard"/>
        <c:varyColors val="0"/>
        <c:ser>
          <c:idx val="0"/>
          <c:order val="0"/>
          <c:tx>
            <c:strRef>
              <c:f>Hoja1!$C$270</c:f>
              <c:strCache>
                <c:ptCount val="1"/>
                <c:pt idx="0">
                  <c:v>FSI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both"/>
            <c:errValType val="cust"/>
            <c:noEndCap val="0"/>
            <c:plus>
              <c:numRef>
                <c:f>Hoja1!$D$271:$D$275</c:f>
                <c:numCache>
                  <c:formatCode>General</c:formatCode>
                  <c:ptCount val="5"/>
                  <c:pt idx="0">
                    <c:v>0.01</c:v>
                  </c:pt>
                  <c:pt idx="1">
                    <c:v>1.2E-2</c:v>
                  </c:pt>
                  <c:pt idx="2">
                    <c:v>1.0999999999999999E-2</c:v>
                  </c:pt>
                  <c:pt idx="3">
                    <c:v>1.0999999999999999E-2</c:v>
                  </c:pt>
                  <c:pt idx="4">
                    <c:v>1.0999999999999999E-2</c:v>
                  </c:pt>
                </c:numCache>
              </c:numRef>
            </c:plus>
            <c:minus>
              <c:numRef>
                <c:f>Hoja1!$D$271:$D$275</c:f>
                <c:numCache>
                  <c:formatCode>General</c:formatCode>
                  <c:ptCount val="5"/>
                  <c:pt idx="0">
                    <c:v>0.01</c:v>
                  </c:pt>
                  <c:pt idx="1">
                    <c:v>1.2E-2</c:v>
                  </c:pt>
                  <c:pt idx="2">
                    <c:v>1.0999999999999999E-2</c:v>
                  </c:pt>
                  <c:pt idx="3">
                    <c:v>1.0999999999999999E-2</c:v>
                  </c:pt>
                  <c:pt idx="4">
                    <c:v>1.0999999999999999E-2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Hoja1!$B$271:$B$275</c:f>
              <c:strCache>
                <c:ptCount val="5"/>
                <c:pt idx="0">
                  <c:v>22AMGO</c:v>
                </c:pt>
                <c:pt idx="1">
                  <c:v>29BL</c:v>
                </c:pt>
                <c:pt idx="2">
                  <c:v>11PS</c:v>
                </c:pt>
                <c:pt idx="3">
                  <c:v>35TN</c:v>
                </c:pt>
                <c:pt idx="4">
                  <c:v>PS111</c:v>
                </c:pt>
              </c:strCache>
            </c:strRef>
          </c:cat>
          <c:val>
            <c:numRef>
              <c:f>Hoja1!$C$271:$C$275</c:f>
              <c:numCache>
                <c:formatCode>General</c:formatCode>
                <c:ptCount val="5"/>
                <c:pt idx="0">
                  <c:v>1.43</c:v>
                </c:pt>
                <c:pt idx="1">
                  <c:v>1.28</c:v>
                </c:pt>
                <c:pt idx="2">
                  <c:v>1.49</c:v>
                </c:pt>
                <c:pt idx="3">
                  <c:v>1.31</c:v>
                </c:pt>
                <c:pt idx="4">
                  <c:v>1.29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65E-487A-8F6E-1A53B49F14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25573264"/>
        <c:axId val="825580336"/>
      </c:lineChart>
      <c:catAx>
        <c:axId val="825573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825580336"/>
        <c:crosses val="autoZero"/>
        <c:auto val="1"/>
        <c:lblAlgn val="ctr"/>
        <c:lblOffset val="100"/>
        <c:noMultiLvlLbl val="0"/>
      </c:catAx>
      <c:valAx>
        <c:axId val="825580336"/>
        <c:scaling>
          <c:orientation val="minMax"/>
          <c:max val="1.8"/>
          <c:min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825573264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dirty="0"/>
              <a:t>FSI GB </a:t>
            </a:r>
            <a:r>
              <a:rPr lang="es-ES" dirty="0" err="1"/>
              <a:t>effect</a:t>
            </a:r>
            <a:r>
              <a:rPr lang="es-ES" baseline="0" dirty="0"/>
              <a:t> TRI5-2</a:t>
            </a:r>
            <a:endParaRPr lang="es-ES" dirty="0"/>
          </a:p>
        </c:rich>
      </c:tx>
      <c:layout>
        <c:manualLayout>
          <c:xMode val="edge"/>
          <c:yMode val="edge"/>
          <c:x val="0.31739293275638869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>
        <c:manualLayout>
          <c:layoutTarget val="inner"/>
          <c:xMode val="edge"/>
          <c:yMode val="edge"/>
          <c:x val="0.11082856761282166"/>
          <c:y val="0.13940386575416239"/>
          <c:w val="0.85223262133890454"/>
          <c:h val="0.76169249397472938"/>
        </c:manualLayout>
      </c:layout>
      <c:lineChart>
        <c:grouping val="standard"/>
        <c:varyColors val="0"/>
        <c:ser>
          <c:idx val="0"/>
          <c:order val="0"/>
          <c:tx>
            <c:strRef>
              <c:f>Hoja1!$D$355</c:f>
              <c:strCache>
                <c:ptCount val="1"/>
                <c:pt idx="0">
                  <c:v>FSI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both"/>
            <c:errValType val="cust"/>
            <c:noEndCap val="0"/>
            <c:plus>
              <c:numRef>
                <c:f>Hoja1!$E$356:$E$360</c:f>
                <c:numCache>
                  <c:formatCode>General</c:formatCode>
                  <c:ptCount val="5"/>
                  <c:pt idx="0">
                    <c:v>3.6499999999999998E-2</c:v>
                  </c:pt>
                  <c:pt idx="1">
                    <c:v>3.2300000000000002E-2</c:v>
                  </c:pt>
                  <c:pt idx="2">
                    <c:v>2.7099999999999999E-2</c:v>
                  </c:pt>
                  <c:pt idx="3">
                    <c:v>2.63E-2</c:v>
                  </c:pt>
                  <c:pt idx="4">
                    <c:v>3.1E-2</c:v>
                  </c:pt>
                </c:numCache>
              </c:numRef>
            </c:plus>
            <c:minus>
              <c:numRef>
                <c:f>Hoja1!$E$356:$E$360</c:f>
                <c:numCache>
                  <c:formatCode>General</c:formatCode>
                  <c:ptCount val="5"/>
                  <c:pt idx="0">
                    <c:v>3.6499999999999998E-2</c:v>
                  </c:pt>
                  <c:pt idx="1">
                    <c:v>3.2300000000000002E-2</c:v>
                  </c:pt>
                  <c:pt idx="2">
                    <c:v>2.7099999999999999E-2</c:v>
                  </c:pt>
                  <c:pt idx="3">
                    <c:v>2.63E-2</c:v>
                  </c:pt>
                  <c:pt idx="4">
                    <c:v>3.1E-2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Hoja1!$C$356:$C$360</c:f>
              <c:strCache>
                <c:ptCount val="5"/>
                <c:pt idx="0">
                  <c:v>22AMGO</c:v>
                </c:pt>
                <c:pt idx="1">
                  <c:v>29BL</c:v>
                </c:pt>
                <c:pt idx="2">
                  <c:v>11PS</c:v>
                </c:pt>
                <c:pt idx="3">
                  <c:v>02RC</c:v>
                </c:pt>
                <c:pt idx="4">
                  <c:v>PS111</c:v>
                </c:pt>
              </c:strCache>
            </c:strRef>
          </c:cat>
          <c:val>
            <c:numRef>
              <c:f>Hoja1!$D$356:$D$360</c:f>
              <c:numCache>
                <c:formatCode>General</c:formatCode>
                <c:ptCount val="5"/>
                <c:pt idx="0">
                  <c:v>1.4772000000000001</c:v>
                </c:pt>
                <c:pt idx="1">
                  <c:v>1.2642</c:v>
                </c:pt>
                <c:pt idx="2">
                  <c:v>1.575</c:v>
                </c:pt>
                <c:pt idx="3">
                  <c:v>1.3694</c:v>
                </c:pt>
                <c:pt idx="4">
                  <c:v>1.3506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013-44A7-AAFB-584F4EF66F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16409712"/>
        <c:axId val="616410960"/>
      </c:lineChart>
      <c:catAx>
        <c:axId val="616409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616410960"/>
        <c:crosses val="autoZero"/>
        <c:auto val="1"/>
        <c:lblAlgn val="ctr"/>
        <c:lblOffset val="100"/>
        <c:noMultiLvlLbl val="0"/>
      </c:catAx>
      <c:valAx>
        <c:axId val="616410960"/>
        <c:scaling>
          <c:orientation val="minMax"/>
          <c:max val="1.8"/>
          <c:min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6164097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US" sz="1400" b="0" i="0" baseline="0" dirty="0">
                <a:effectLst/>
              </a:rPr>
              <a:t>FSI GB effect </a:t>
            </a:r>
            <a:r>
              <a:rPr lang="es-ES" sz="1400" b="0" i="0" baseline="0" dirty="0">
                <a:effectLst/>
              </a:rPr>
              <a:t>DUD1-2 and DUD4-2</a:t>
            </a:r>
            <a:endParaRPr lang="es-ES" sz="1400" dirty="0">
              <a:effectLst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prstClr val="black">
                    <a:lumMod val="65000"/>
                    <a:lumOff val="35000"/>
                  </a:prstClr>
                </a:solidFill>
              </a:defRPr>
            </a:pPr>
            <a:endParaRPr lang="es-ES" sz="1400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prstClr val="black">
                  <a:lumMod val="65000"/>
                  <a:lumOff val="35000"/>
                </a:prst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>
        <c:manualLayout>
          <c:layoutTarget val="inner"/>
          <c:xMode val="edge"/>
          <c:yMode val="edge"/>
          <c:x val="8.482479337706976E-2"/>
          <c:y val="0.18928319072694366"/>
          <c:w val="0.87961485877807311"/>
          <c:h val="0.68380283522344099"/>
        </c:manualLayout>
      </c:layout>
      <c:lineChart>
        <c:grouping val="standard"/>
        <c:varyColors val="0"/>
        <c:ser>
          <c:idx val="0"/>
          <c:order val="0"/>
          <c:tx>
            <c:strRef>
              <c:f>Hoja1!$D$436</c:f>
              <c:strCache>
                <c:ptCount val="1"/>
                <c:pt idx="0">
                  <c:v>FSI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both"/>
            <c:errValType val="cust"/>
            <c:noEndCap val="0"/>
            <c:plus>
              <c:numRef>
                <c:f>Hoja1!$E$437:$E$441</c:f>
                <c:numCache>
                  <c:formatCode>General</c:formatCode>
                  <c:ptCount val="5"/>
                  <c:pt idx="0">
                    <c:v>1.9E-2</c:v>
                  </c:pt>
                  <c:pt idx="1">
                    <c:v>1.9E-2</c:v>
                  </c:pt>
                  <c:pt idx="2">
                    <c:v>1.9E-2</c:v>
                  </c:pt>
                  <c:pt idx="3">
                    <c:v>2.1999999999999999E-2</c:v>
                  </c:pt>
                  <c:pt idx="4">
                    <c:v>1.9E-2</c:v>
                  </c:pt>
                </c:numCache>
              </c:numRef>
            </c:plus>
            <c:minus>
              <c:numRef>
                <c:f>Hoja1!$E$437:$E$441</c:f>
                <c:numCache>
                  <c:formatCode>General</c:formatCode>
                  <c:ptCount val="5"/>
                  <c:pt idx="0">
                    <c:v>1.9E-2</c:v>
                  </c:pt>
                  <c:pt idx="1">
                    <c:v>1.9E-2</c:v>
                  </c:pt>
                  <c:pt idx="2">
                    <c:v>1.9E-2</c:v>
                  </c:pt>
                  <c:pt idx="3">
                    <c:v>2.1999999999999999E-2</c:v>
                  </c:pt>
                  <c:pt idx="4">
                    <c:v>1.9E-2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Hoja1!$C$437:$C$441</c:f>
              <c:strCache>
                <c:ptCount val="5"/>
                <c:pt idx="0">
                  <c:v>22AMGO</c:v>
                </c:pt>
                <c:pt idx="1">
                  <c:v>29BL</c:v>
                </c:pt>
                <c:pt idx="2">
                  <c:v>11PS</c:v>
                </c:pt>
                <c:pt idx="3">
                  <c:v>35TN</c:v>
                </c:pt>
                <c:pt idx="4">
                  <c:v>PSPN</c:v>
                </c:pt>
              </c:strCache>
            </c:strRef>
          </c:cat>
          <c:val>
            <c:numRef>
              <c:f>Hoja1!$D$437:$D$441</c:f>
              <c:numCache>
                <c:formatCode>General</c:formatCode>
                <c:ptCount val="5"/>
                <c:pt idx="0">
                  <c:v>1.5265</c:v>
                </c:pt>
                <c:pt idx="1">
                  <c:v>1.3563000000000001</c:v>
                </c:pt>
                <c:pt idx="2">
                  <c:v>1.6796</c:v>
                </c:pt>
                <c:pt idx="3">
                  <c:v>1.5107999999999999</c:v>
                </c:pt>
                <c:pt idx="4">
                  <c:v>1.6597999999999999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073-4FAA-9B2E-A42E70F558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58686256"/>
        <c:axId val="658678768"/>
      </c:lineChart>
      <c:catAx>
        <c:axId val="658686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658678768"/>
        <c:crosses val="autoZero"/>
        <c:auto val="1"/>
        <c:lblAlgn val="ctr"/>
        <c:lblOffset val="100"/>
        <c:noMultiLvlLbl val="0"/>
      </c:catAx>
      <c:valAx>
        <c:axId val="658678768"/>
        <c:scaling>
          <c:orientation val="minMax"/>
          <c:min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658686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US" sz="1400" b="0" i="0" baseline="0" dirty="0">
                <a:effectLst/>
              </a:rPr>
              <a:t>FW Location effect TRI08-2, CALC8-1 and VED11-2</a:t>
            </a:r>
            <a:endParaRPr lang="es-ES" sz="1400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prstClr val="black">
                  <a:lumMod val="65000"/>
                  <a:lumOff val="35000"/>
                </a:prst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Hoja1!$P$4</c:f>
              <c:strCache>
                <c:ptCount val="1"/>
                <c:pt idx="0">
                  <c:v>FW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both"/>
            <c:errValType val="cust"/>
            <c:noEndCap val="0"/>
            <c:plus>
              <c:numRef>
                <c:f>Hoja1!$Q$5:$Q$6</c:f>
                <c:numCache>
                  <c:formatCode>General</c:formatCode>
                  <c:ptCount val="2"/>
                  <c:pt idx="0">
                    <c:v>20.54</c:v>
                  </c:pt>
                  <c:pt idx="1">
                    <c:v>18.73</c:v>
                  </c:pt>
                </c:numCache>
              </c:numRef>
            </c:plus>
            <c:minus>
              <c:numRef>
                <c:f>Hoja1!$Q$5:$Q$6</c:f>
                <c:numCache>
                  <c:formatCode>General</c:formatCode>
                  <c:ptCount val="2"/>
                  <c:pt idx="0">
                    <c:v>20.54</c:v>
                  </c:pt>
                  <c:pt idx="1">
                    <c:v>18.73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Hoja1!$O$5:$O$6</c:f>
              <c:strCache>
                <c:ptCount val="2"/>
                <c:pt idx="0">
                  <c:v>Meliana</c:v>
                </c:pt>
                <c:pt idx="1">
                  <c:v>Alcàsser</c:v>
                </c:pt>
              </c:strCache>
            </c:strRef>
          </c:cat>
          <c:val>
            <c:numRef>
              <c:f>Hoja1!$P$5:$P$6</c:f>
              <c:numCache>
                <c:formatCode>General</c:formatCode>
                <c:ptCount val="2"/>
                <c:pt idx="0">
                  <c:v>1708.05</c:v>
                </c:pt>
                <c:pt idx="1">
                  <c:v>1185.21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2E0-4548-8016-4015CE5992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25733168"/>
        <c:axId val="825733584"/>
      </c:lineChart>
      <c:catAx>
        <c:axId val="825733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825733584"/>
        <c:crosses val="autoZero"/>
        <c:auto val="1"/>
        <c:lblAlgn val="ctr"/>
        <c:lblOffset val="100"/>
        <c:noMultiLvlLbl val="0"/>
      </c:catAx>
      <c:valAx>
        <c:axId val="825733584"/>
        <c:scaling>
          <c:orientation val="minMax"/>
          <c:max val="1900"/>
          <c:min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825733168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0" i="0" baseline="0" dirty="0">
                <a:effectLst/>
              </a:rPr>
              <a:t>FW Location effect DUD1-2 and DUD4-2</a:t>
            </a:r>
            <a:endParaRPr lang="es-ES" sz="1400" dirty="0"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both"/>
            <c:errValType val="cust"/>
            <c:noEndCap val="0"/>
            <c:plus>
              <c:numRef>
                <c:f>'[gráficas artículo.xlsx]Hoja1'!$E$124:$E$125</c:f>
                <c:numCache>
                  <c:formatCode>General</c:formatCode>
                  <c:ptCount val="2"/>
                  <c:pt idx="0">
                    <c:v>52.11</c:v>
                  </c:pt>
                  <c:pt idx="1">
                    <c:v>53.66</c:v>
                  </c:pt>
                </c:numCache>
              </c:numRef>
            </c:plus>
            <c:minus>
              <c:numRef>
                <c:f>'[gráficas artículo.xlsx]Hoja1'!$E$124:$E$125</c:f>
                <c:numCache>
                  <c:formatCode>General</c:formatCode>
                  <c:ptCount val="2"/>
                  <c:pt idx="0">
                    <c:v>52.11</c:v>
                  </c:pt>
                  <c:pt idx="1">
                    <c:v>53.66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'[gráficas artículo.xlsx]Hoja1'!$C$124:$C$125</c:f>
              <c:strCache>
                <c:ptCount val="2"/>
                <c:pt idx="0">
                  <c:v>Meliana</c:v>
                </c:pt>
                <c:pt idx="1">
                  <c:v>Alcàsser</c:v>
                </c:pt>
              </c:strCache>
            </c:strRef>
          </c:cat>
          <c:val>
            <c:numRef>
              <c:f>'[gráficas artículo.xlsx]Hoja1'!$D$124:$D$125</c:f>
              <c:numCache>
                <c:formatCode>General</c:formatCode>
                <c:ptCount val="2"/>
                <c:pt idx="0">
                  <c:v>1590.81</c:v>
                </c:pt>
                <c:pt idx="1">
                  <c:v>1782.1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523-411E-A7D2-D4C40365E5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69064416"/>
        <c:axId val="669049856"/>
      </c:lineChart>
      <c:catAx>
        <c:axId val="669064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669049856"/>
        <c:crosses val="autoZero"/>
        <c:auto val="1"/>
        <c:lblAlgn val="ctr"/>
        <c:lblOffset val="100"/>
        <c:noMultiLvlLbl val="0"/>
      </c:catAx>
      <c:valAx>
        <c:axId val="669049856"/>
        <c:scaling>
          <c:orientation val="minMax"/>
          <c:max val="1900"/>
          <c:min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6690644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0" i="0" baseline="0" dirty="0">
                <a:effectLst/>
              </a:rPr>
              <a:t>FW Location effect TRI5-2</a:t>
            </a:r>
            <a:endParaRPr lang="es-ES" sz="1400" dirty="0"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both"/>
            <c:errValType val="cust"/>
            <c:noEndCap val="0"/>
            <c:plus>
              <c:numRef>
                <c:f>Hoja1!$M$15:$M$16</c:f>
                <c:numCache>
                  <c:formatCode>General</c:formatCode>
                  <c:ptCount val="2"/>
                  <c:pt idx="0">
                    <c:v>52.11</c:v>
                  </c:pt>
                  <c:pt idx="1">
                    <c:v>53.66</c:v>
                  </c:pt>
                </c:numCache>
              </c:numRef>
            </c:plus>
            <c:minus>
              <c:numRef>
                <c:f>Hoja1!$M$15:$M$16</c:f>
                <c:numCache>
                  <c:formatCode>General</c:formatCode>
                  <c:ptCount val="2"/>
                  <c:pt idx="0">
                    <c:v>52.11</c:v>
                  </c:pt>
                  <c:pt idx="1">
                    <c:v>53.66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Hoja1!$K$15:$K$16</c:f>
              <c:strCache>
                <c:ptCount val="2"/>
                <c:pt idx="0">
                  <c:v>Meliana</c:v>
                </c:pt>
                <c:pt idx="1">
                  <c:v>Alcàsser</c:v>
                </c:pt>
              </c:strCache>
            </c:strRef>
          </c:cat>
          <c:val>
            <c:numRef>
              <c:f>Hoja1!$L$15:$L$16</c:f>
              <c:numCache>
                <c:formatCode>General</c:formatCode>
                <c:ptCount val="2"/>
                <c:pt idx="0">
                  <c:v>1590.81</c:v>
                </c:pt>
                <c:pt idx="1">
                  <c:v>1782.1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EFB-44E4-9DE0-787E6B68A9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12486560"/>
        <c:axId val="1012486976"/>
      </c:lineChart>
      <c:catAx>
        <c:axId val="1012486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012486976"/>
        <c:crosses val="autoZero"/>
        <c:auto val="1"/>
        <c:lblAlgn val="ctr"/>
        <c:lblOffset val="100"/>
        <c:noMultiLvlLbl val="0"/>
      </c:catAx>
      <c:valAx>
        <c:axId val="1012486976"/>
        <c:scaling>
          <c:orientation val="minMax"/>
          <c:min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0124865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47AA16-FD1C-484E-9F11-9D71503B5C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B16DF29-8902-4B31-B7D7-59170D85F7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52265AE-50E8-4126-96E6-056EE6A79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B1804-37CB-4C87-97BC-6DAA52F4C0CB}" type="datetimeFigureOut">
              <a:rPr lang="es-ES" smtClean="0"/>
              <a:t>03/06/2025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37FF301-22D1-4E30-91C2-FEF31049E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AB2DF3E-97C0-4C80-B6F7-49E34AF8C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A2523-F8B8-46A5-BB65-EDB40495D4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5502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FCEC8C-F5CA-4F1F-97F7-94F6A91207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F2A9760-D733-4E79-897C-A063A58D45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05469C3-3AC2-41C5-9D5B-D24CEE4E7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B1804-37CB-4C87-97BC-6DAA52F4C0CB}" type="datetimeFigureOut">
              <a:rPr lang="es-ES" smtClean="0"/>
              <a:t>03/06/2025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EA3903-3F91-46C6-9519-303779874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610F699-7871-44BC-B509-397C0E317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A2523-F8B8-46A5-BB65-EDB40495D4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615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F809A0E-4E9C-4D76-B021-B039604654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AB33C31-48FD-483F-AD02-A56021DE23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7FBBA77-FFAB-43E4-B238-7C98D5BD0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B1804-37CB-4C87-97BC-6DAA52F4C0CB}" type="datetimeFigureOut">
              <a:rPr lang="es-ES" smtClean="0"/>
              <a:t>03/06/2025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E87AAD0-6A90-4199-8B4E-919060088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7B1E325-8435-44BF-B908-79AD8808A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A2523-F8B8-46A5-BB65-EDB40495D4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74457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264E41-3FAE-4847-9F4B-36A5A0C96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4DE8BDD-62AC-4A1A-8945-695FB74E59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097B06F-68D8-4C8B-B49E-20D5BFE07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B1804-37CB-4C87-97BC-6DAA52F4C0CB}" type="datetimeFigureOut">
              <a:rPr lang="es-ES" smtClean="0"/>
              <a:t>03/06/2025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644706B-F335-4BB9-A51A-1683A6A33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E54BB36-415B-461A-B430-7E6659DBA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A2523-F8B8-46A5-BB65-EDB40495D4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9992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32A975-281E-45D2-9298-25C1C7360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8A0654F-7F44-4F74-A9C5-14ECEC7940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12E6A72-B9D8-4278-8E70-4CE20FCAB6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B1804-37CB-4C87-97BC-6DAA52F4C0CB}" type="datetimeFigureOut">
              <a:rPr lang="es-ES" smtClean="0"/>
              <a:t>03/06/2025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83D9E41-FC50-4736-9FBB-8C84808A7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B72D8F0-0B63-4208-9285-EDEBAD9D3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A2523-F8B8-46A5-BB65-EDB40495D4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12671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402220-97E6-4EEF-B54E-BAD49B4DA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52E2108-9BAF-4EC4-92E8-264F2B0BBE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2C561F4-38F9-48BF-A103-77D0B22F7B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1705361-9484-4971-8AB8-E1D58C9D1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B1804-37CB-4C87-97BC-6DAA52F4C0CB}" type="datetimeFigureOut">
              <a:rPr lang="es-ES" smtClean="0"/>
              <a:t>03/06/2025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6D39EC2-FEFE-4539-BDFB-624F4CC7B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D5521A8-32DF-4B8A-8963-32904BFD2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A2523-F8B8-46A5-BB65-EDB40495D4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8757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0F6EA-0B02-45DE-920A-EB9EC009FC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EED9A4F-B92C-4852-B731-CD8F345728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FF5D410-E72C-4F08-9D07-32B3500D14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C487914-D7AC-4EEE-B75C-E8C75E80F4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7BD4ABD-1A4C-4F42-8606-39C8A48449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4EB691A8-74D3-4122-8E14-2FA6CA854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B1804-37CB-4C87-97BC-6DAA52F4C0CB}" type="datetimeFigureOut">
              <a:rPr lang="es-ES" smtClean="0"/>
              <a:t>03/06/2025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E4957F3A-F802-4D58-80D9-371A3AAAA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9F6F0B6-AC05-4688-986D-765ACD541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A2523-F8B8-46A5-BB65-EDB40495D4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33972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BF36C1-A003-4B2B-8098-BE39129A6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D7A1F0C-2637-4231-A126-6727977D9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B1804-37CB-4C87-97BC-6DAA52F4C0CB}" type="datetimeFigureOut">
              <a:rPr lang="es-ES" smtClean="0"/>
              <a:t>03/06/2025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E87439D-FDE0-411B-AC9B-2F5A483D9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2264EC4-5DBF-4E4A-87B5-C372BAC9C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A2523-F8B8-46A5-BB65-EDB40495D4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4421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165C2BA5-7F5C-4B76-9BD4-383B342D6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B1804-37CB-4C87-97BC-6DAA52F4C0CB}" type="datetimeFigureOut">
              <a:rPr lang="es-ES" smtClean="0"/>
              <a:t>03/06/2025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3336F28-45F5-4447-AFFA-41A83478C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3DA8634-E63A-4269-9E11-935659834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A2523-F8B8-46A5-BB65-EDB40495D4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34544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E07BE8-0830-43B1-909F-1C315ED7B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4110F6-9E40-4241-A583-3F10C4C6B7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CBF8E0B-7321-44B1-815B-CCA9416004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9454D85-3923-42EB-A5CD-609C0BE17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B1804-37CB-4C87-97BC-6DAA52F4C0CB}" type="datetimeFigureOut">
              <a:rPr lang="es-ES" smtClean="0"/>
              <a:t>03/06/2025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BECB725-E8B6-4621-A330-31E23A494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B7ECEE5-996B-440A-BC9B-AA1555448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A2523-F8B8-46A5-BB65-EDB40495D4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16158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33D16B-36D5-4170-B2A9-1D38E7C53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22022ED-A84C-4417-A03F-D98162501D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26216B1-D46F-42BE-8115-409C020A21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B5C60F6-A917-4B48-9013-A5C7AEB0F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B1804-37CB-4C87-97BC-6DAA52F4C0CB}" type="datetimeFigureOut">
              <a:rPr lang="es-ES" smtClean="0"/>
              <a:t>03/06/2025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8B48970-DE5B-4911-9FB7-6A8320683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BDF3F2F-8FA4-4AC5-8D7B-65FFBC955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A2523-F8B8-46A5-BB65-EDB40495D4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02499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A1D1D1B-0220-4B5E-9338-D62AB67FA4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48BBA42-EE35-45DC-AD9D-A6FF47F0C5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CFE22C6-4388-4368-BECC-DFFBA50010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BB1804-37CB-4C87-97BC-6DAA52F4C0CB}" type="datetimeFigureOut">
              <a:rPr lang="es-ES" smtClean="0"/>
              <a:t>03/06/2025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577E4DE-7617-442F-A46F-559F4E2407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32E6D5E-23DD-4AF6-83A1-F5A52C442E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6A2523-F8B8-46A5-BB65-EDB40495D4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72143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7.xml"/><Relationship Id="rId5" Type="http://schemas.openxmlformats.org/officeDocument/2006/relationships/chart" Target="../charts/chart16.xml"/><Relationship Id="rId4" Type="http://schemas.openxmlformats.org/officeDocument/2006/relationships/chart" Target="../charts/char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2.xml"/><Relationship Id="rId5" Type="http://schemas.openxmlformats.org/officeDocument/2006/relationships/chart" Target="../charts/chart21.xml"/><Relationship Id="rId4" Type="http://schemas.openxmlformats.org/officeDocument/2006/relationships/chart" Target="../charts/char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988318"/>
            <a:ext cx="10515600" cy="777876"/>
          </a:xfrm>
        </p:spPr>
        <p:txBody>
          <a:bodyPr>
            <a:normAutofit/>
          </a:bodyPr>
          <a:lstStyle/>
          <a:p>
            <a:pPr algn="ctr"/>
            <a:r>
              <a:rPr lang="en-US" sz="3000" b="1" dirty="0"/>
              <a:t>GB effect FW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2FBD7A27-EE08-4472-833E-D26C18E5771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67126938"/>
              </p:ext>
            </p:extLst>
          </p:nvPr>
        </p:nvGraphicFramePr>
        <p:xfrm>
          <a:off x="279122" y="2155281"/>
          <a:ext cx="3590913" cy="2333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CB03DF1B-B49C-4B0B-A382-3458CAE06A1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9359790"/>
              </p:ext>
            </p:extLst>
          </p:nvPr>
        </p:nvGraphicFramePr>
        <p:xfrm>
          <a:off x="7758545" y="2155281"/>
          <a:ext cx="4565883" cy="22594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18C6C040-997B-45E0-AB85-76911B00E01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4650811"/>
              </p:ext>
            </p:extLst>
          </p:nvPr>
        </p:nvGraphicFramePr>
        <p:xfrm>
          <a:off x="4085061" y="2155580"/>
          <a:ext cx="3673484" cy="22594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2EFF0FA4-4F9B-4132-B8D1-C10BFE886C1F}"/>
              </a:ext>
            </a:extLst>
          </p:cNvPr>
          <p:cNvSpPr txBox="1"/>
          <p:nvPr/>
        </p:nvSpPr>
        <p:spPr>
          <a:xfrm>
            <a:off x="203201" y="88127"/>
            <a:ext cx="7309309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s-ES" sz="1200" dirty="0" err="1" smtClean="0">
                <a:latin typeface="Times New Roman"/>
                <a:cs typeface="Times New Roman"/>
              </a:rPr>
              <a:t>Supplementry</a:t>
            </a:r>
            <a:r>
              <a:rPr lang="es-ES" sz="1200" dirty="0" smtClean="0">
                <a:latin typeface="Times New Roman"/>
                <a:cs typeface="Times New Roman"/>
              </a:rPr>
              <a:t> Figure 1. </a:t>
            </a:r>
            <a:r>
              <a:rPr lang="es-ES" sz="1200" dirty="0" err="1" smtClean="0">
                <a:latin typeface="Times New Roman"/>
                <a:cs typeface="Times New Roman"/>
              </a:rPr>
              <a:t>Genetic</a:t>
            </a:r>
            <a:r>
              <a:rPr lang="es-ES" sz="1200" dirty="0" smtClean="0">
                <a:latin typeface="Times New Roman"/>
                <a:cs typeface="Times New Roman"/>
              </a:rPr>
              <a:t> </a:t>
            </a:r>
            <a:r>
              <a:rPr lang="es-ES" sz="1200" dirty="0" err="1" smtClean="0">
                <a:latin typeface="Times New Roman"/>
                <a:cs typeface="Times New Roman"/>
              </a:rPr>
              <a:t>Background</a:t>
            </a:r>
            <a:r>
              <a:rPr lang="es-ES" sz="1200" dirty="0" smtClean="0">
                <a:latin typeface="Times New Roman"/>
                <a:cs typeface="Times New Roman"/>
              </a:rPr>
              <a:t> (GB), </a:t>
            </a:r>
            <a:r>
              <a:rPr lang="es-ES" sz="1200" dirty="0" err="1" smtClean="0">
                <a:latin typeface="Times New Roman"/>
                <a:cs typeface="Times New Roman"/>
              </a:rPr>
              <a:t>Location</a:t>
            </a:r>
            <a:r>
              <a:rPr lang="es-ES" sz="1200" dirty="0" smtClean="0">
                <a:latin typeface="Times New Roman"/>
                <a:cs typeface="Times New Roman"/>
              </a:rPr>
              <a:t> (L) </a:t>
            </a:r>
            <a:r>
              <a:rPr lang="es-ES" sz="1200" dirty="0">
                <a:latin typeface="Times New Roman"/>
                <a:cs typeface="Times New Roman"/>
              </a:rPr>
              <a:t>and </a:t>
            </a:r>
            <a:r>
              <a:rPr lang="es-ES" sz="1200" dirty="0" smtClean="0">
                <a:latin typeface="Times New Roman"/>
                <a:cs typeface="Times New Roman"/>
              </a:rPr>
              <a:t>Introgression Line (</a:t>
            </a:r>
            <a:r>
              <a:rPr lang="es-ES" sz="1200" dirty="0" smtClean="0">
                <a:latin typeface="Times New Roman"/>
                <a:cs typeface="Times New Roman"/>
              </a:rPr>
              <a:t>IL) </a:t>
            </a:r>
            <a:r>
              <a:rPr lang="es-ES" sz="1200" dirty="0" err="1" smtClean="0">
                <a:latin typeface="Times New Roman"/>
                <a:cs typeface="Times New Roman"/>
              </a:rPr>
              <a:t>effects</a:t>
            </a:r>
            <a:r>
              <a:rPr lang="es-ES" sz="1200" dirty="0" smtClean="0">
                <a:latin typeface="Times New Roman"/>
                <a:cs typeface="Times New Roman"/>
              </a:rPr>
              <a:t> </a:t>
            </a:r>
            <a:r>
              <a:rPr lang="es-ES" sz="1200" dirty="0" err="1">
                <a:latin typeface="Times New Roman"/>
                <a:cs typeface="Times New Roman"/>
              </a:rPr>
              <a:t>for</a:t>
            </a:r>
            <a:r>
              <a:rPr lang="es-ES" sz="1200" dirty="0">
                <a:latin typeface="Times New Roman"/>
                <a:cs typeface="Times New Roman"/>
              </a:rPr>
              <a:t> FW and FSI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8959D736-65EC-4471-A97D-C1B5BBD365EB}"/>
              </a:ext>
            </a:extLst>
          </p:cNvPr>
          <p:cNvSpPr txBox="1"/>
          <p:nvPr/>
        </p:nvSpPr>
        <p:spPr>
          <a:xfrm>
            <a:off x="203201" y="460432"/>
            <a:ext cx="10898753" cy="64633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s-ES" sz="1200" dirty="0" err="1" smtClean="0">
                <a:latin typeface="Times New Roman"/>
                <a:cs typeface="Times New Roman"/>
              </a:rPr>
              <a:t>Supplementry</a:t>
            </a:r>
            <a:r>
              <a:rPr lang="es-ES" sz="1200" dirty="0" smtClean="0">
                <a:latin typeface="Times New Roman"/>
                <a:cs typeface="Times New Roman"/>
              </a:rPr>
              <a:t> Figure 1A</a:t>
            </a:r>
            <a:r>
              <a:rPr lang="es-ES" sz="1200" dirty="0">
                <a:latin typeface="Times New Roman"/>
                <a:cs typeface="Times New Roman"/>
              </a:rPr>
              <a:t>. GB </a:t>
            </a:r>
            <a:r>
              <a:rPr lang="es-ES" sz="1200" dirty="0" err="1">
                <a:latin typeface="Times New Roman"/>
                <a:cs typeface="Times New Roman"/>
              </a:rPr>
              <a:t>effect</a:t>
            </a:r>
            <a:r>
              <a:rPr lang="es-ES" sz="1200" dirty="0">
                <a:latin typeface="Times New Roman"/>
                <a:cs typeface="Times New Roman"/>
              </a:rPr>
              <a:t> </a:t>
            </a:r>
            <a:r>
              <a:rPr lang="es-ES" sz="1200" dirty="0" err="1">
                <a:latin typeface="Times New Roman"/>
                <a:cs typeface="Times New Roman"/>
              </a:rPr>
              <a:t>for</a:t>
            </a:r>
            <a:r>
              <a:rPr lang="es-ES" sz="1200" dirty="0">
                <a:latin typeface="Times New Roman"/>
                <a:cs typeface="Times New Roman"/>
              </a:rPr>
              <a:t> FW. </a:t>
            </a:r>
            <a:r>
              <a:rPr lang="en-US" sz="1200" dirty="0">
                <a:latin typeface="Times New Roman"/>
                <a:cs typeface="Times New Roman"/>
              </a:rPr>
              <a:t>From left to right, the first panel corresponds to hybrids with the PS111 genetic background in 2023. </a:t>
            </a:r>
            <a:endParaRPr lang="es-ES" dirty="0">
              <a:latin typeface="Times New Roman"/>
              <a:cs typeface="Times New Roman"/>
            </a:endParaRP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middle panel corresponds to hybrids with the PSPN genetic background in 2024. The right panel also corresponds to hybrids with the PSPN genetic background in 2024.</a:t>
            </a:r>
            <a:b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x-axis represents GB, while the y-axis represents FW (grams).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90859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807931D7-08B3-45F4-A99A-C6474A6218B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6036721"/>
              </p:ext>
            </p:extLst>
          </p:nvPr>
        </p:nvGraphicFramePr>
        <p:xfrm>
          <a:off x="533399" y="1904229"/>
          <a:ext cx="3456709" cy="25954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80993F89-9631-43E5-9253-DE7E463DB25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651489"/>
              </p:ext>
            </p:extLst>
          </p:nvPr>
        </p:nvGraphicFramePr>
        <p:xfrm>
          <a:off x="8201893" y="2078180"/>
          <a:ext cx="3860798" cy="24214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9C7C7B8F-8866-4035-84C0-14A153F6E99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8046033"/>
              </p:ext>
            </p:extLst>
          </p:nvPr>
        </p:nvGraphicFramePr>
        <p:xfrm>
          <a:off x="4273360" y="2078181"/>
          <a:ext cx="3928533" cy="24214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ítulo 1">
            <a:extLst>
              <a:ext uri="{FF2B5EF4-FFF2-40B4-BE49-F238E27FC236}">
                <a16:creationId xmlns:a16="http://schemas.microsoft.com/office/drawing/2014/main" id="{CDBDF393-5165-4EDF-A2CA-49871E83C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399" y="1126353"/>
            <a:ext cx="10515600" cy="777876"/>
          </a:xfrm>
        </p:spPr>
        <p:txBody>
          <a:bodyPr>
            <a:normAutofit/>
          </a:bodyPr>
          <a:lstStyle/>
          <a:p>
            <a:pPr algn="ctr"/>
            <a:r>
              <a:rPr lang="en-US" sz="3000" b="1" dirty="0"/>
              <a:t>GB effect FSI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97E9FF41-E856-4C7C-9993-5AED3E88FE1E}"/>
              </a:ext>
            </a:extLst>
          </p:cNvPr>
          <p:cNvSpPr txBox="1"/>
          <p:nvPr/>
        </p:nvSpPr>
        <p:spPr>
          <a:xfrm>
            <a:off x="203201" y="460432"/>
            <a:ext cx="10898753" cy="64633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s-ES" sz="1200" dirty="0" err="1" smtClean="0">
                <a:latin typeface="Times New Roman"/>
                <a:cs typeface="Times New Roman"/>
              </a:rPr>
              <a:t>Supplementry</a:t>
            </a:r>
            <a:r>
              <a:rPr lang="es-ES" sz="1200" dirty="0" smtClean="0">
                <a:latin typeface="Times New Roman"/>
                <a:cs typeface="Times New Roman"/>
              </a:rPr>
              <a:t> Figure 1 </a:t>
            </a:r>
            <a:r>
              <a:rPr lang="es-ES" sz="1200" dirty="0">
                <a:latin typeface="Times New Roman"/>
                <a:cs typeface="Times New Roman"/>
              </a:rPr>
              <a:t>B. GB </a:t>
            </a:r>
            <a:r>
              <a:rPr lang="es-ES" sz="1200" dirty="0" err="1">
                <a:latin typeface="Times New Roman"/>
                <a:cs typeface="Times New Roman"/>
              </a:rPr>
              <a:t>effect</a:t>
            </a:r>
            <a:r>
              <a:rPr lang="es-ES" sz="1200" dirty="0">
                <a:latin typeface="Times New Roman"/>
                <a:cs typeface="Times New Roman"/>
              </a:rPr>
              <a:t> </a:t>
            </a:r>
            <a:r>
              <a:rPr lang="es-ES" sz="1200" dirty="0" err="1">
                <a:latin typeface="Times New Roman"/>
                <a:cs typeface="Times New Roman"/>
              </a:rPr>
              <a:t>for</a:t>
            </a:r>
            <a:r>
              <a:rPr lang="es-ES" sz="1200" dirty="0">
                <a:latin typeface="Times New Roman"/>
                <a:cs typeface="Times New Roman"/>
              </a:rPr>
              <a:t> FSI. </a:t>
            </a:r>
            <a:r>
              <a:rPr lang="en-US" sz="1200" dirty="0">
                <a:latin typeface="Times New Roman"/>
                <a:cs typeface="Times New Roman"/>
              </a:rPr>
              <a:t>From left to right, the first panel corresponds to hybrids with the PS111 genetic background in 2023. </a:t>
            </a:r>
            <a:endParaRPr lang="es-ES" dirty="0">
              <a:latin typeface="Times New Roman"/>
              <a:cs typeface="Times New Roman"/>
            </a:endParaRP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middle panel corresponds to hybrids with the PSPN genetic background in 2024. The right panel also corresponds to hybrids with the PSPN genetic background in 2024.</a:t>
            </a:r>
            <a:b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x-axis represents GB, while the y-axis represents FSI (length/width).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35698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887E4ABB-749F-414D-A249-A8EA73F44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1762126"/>
            <a:ext cx="10515600" cy="777876"/>
          </a:xfrm>
        </p:spPr>
        <p:txBody>
          <a:bodyPr>
            <a:normAutofit/>
          </a:bodyPr>
          <a:lstStyle/>
          <a:p>
            <a:pPr algn="ctr"/>
            <a:r>
              <a:rPr lang="en-US" sz="3000" b="1" dirty="0"/>
              <a:t>Location effect FW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A64521E0-FBEE-4631-BB40-0FA7D1202BC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6481919"/>
              </p:ext>
            </p:extLst>
          </p:nvPr>
        </p:nvGraphicFramePr>
        <p:xfrm>
          <a:off x="535708" y="2920615"/>
          <a:ext cx="3847755" cy="2389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098E9887-A166-476A-B1F7-6B6B076611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70968750"/>
              </p:ext>
            </p:extLst>
          </p:nvPr>
        </p:nvGraphicFramePr>
        <p:xfrm>
          <a:off x="4632037" y="2920615"/>
          <a:ext cx="3338945" cy="2389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342623A2-1034-4335-89FF-3BF1E6C2924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9951664"/>
              </p:ext>
            </p:extLst>
          </p:nvPr>
        </p:nvGraphicFramePr>
        <p:xfrm>
          <a:off x="8298872" y="2897523"/>
          <a:ext cx="3569856" cy="23344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54693478-9898-4F54-B367-468911A5E71B}"/>
              </a:ext>
            </a:extLst>
          </p:cNvPr>
          <p:cNvSpPr txBox="1"/>
          <p:nvPr/>
        </p:nvSpPr>
        <p:spPr>
          <a:xfrm>
            <a:off x="203201" y="460432"/>
            <a:ext cx="10898753" cy="64633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s-ES" sz="1200" dirty="0" err="1" smtClean="0">
                <a:latin typeface="Times New Roman"/>
                <a:cs typeface="Times New Roman"/>
              </a:rPr>
              <a:t>Supplementry</a:t>
            </a:r>
            <a:r>
              <a:rPr lang="es-ES" sz="1200" dirty="0" smtClean="0">
                <a:latin typeface="Times New Roman"/>
                <a:cs typeface="Times New Roman"/>
              </a:rPr>
              <a:t> Figure 1 </a:t>
            </a:r>
            <a:r>
              <a:rPr lang="es-ES" sz="1200" dirty="0">
                <a:latin typeface="Times New Roman"/>
                <a:cs typeface="Times New Roman"/>
              </a:rPr>
              <a:t>C. </a:t>
            </a:r>
            <a:r>
              <a:rPr lang="es-ES" sz="1200" dirty="0" err="1">
                <a:latin typeface="Times New Roman"/>
                <a:cs typeface="Times New Roman"/>
              </a:rPr>
              <a:t>Location</a:t>
            </a:r>
            <a:r>
              <a:rPr lang="es-ES" sz="1200" dirty="0">
                <a:latin typeface="Times New Roman"/>
                <a:cs typeface="Times New Roman"/>
              </a:rPr>
              <a:t> </a:t>
            </a:r>
            <a:r>
              <a:rPr lang="es-ES" sz="1200" dirty="0" err="1">
                <a:latin typeface="Times New Roman"/>
                <a:cs typeface="Times New Roman"/>
              </a:rPr>
              <a:t>effect</a:t>
            </a:r>
            <a:r>
              <a:rPr lang="es-ES" sz="1200" dirty="0">
                <a:latin typeface="Times New Roman"/>
                <a:cs typeface="Times New Roman"/>
              </a:rPr>
              <a:t> </a:t>
            </a:r>
            <a:r>
              <a:rPr lang="es-ES" sz="1200" dirty="0" err="1">
                <a:latin typeface="Times New Roman"/>
                <a:cs typeface="Times New Roman"/>
              </a:rPr>
              <a:t>for</a:t>
            </a:r>
            <a:r>
              <a:rPr lang="es-ES" sz="1200" dirty="0">
                <a:latin typeface="Times New Roman"/>
                <a:cs typeface="Times New Roman"/>
              </a:rPr>
              <a:t> FW. </a:t>
            </a:r>
            <a:r>
              <a:rPr lang="en-US" sz="1200" dirty="0">
                <a:latin typeface="Times New Roman"/>
                <a:cs typeface="Times New Roman"/>
              </a:rPr>
              <a:t>From left to right, the first panel corresponds to hybrids with the PS111 genetic background in 2023. </a:t>
            </a:r>
            <a:endParaRPr lang="es-ES" dirty="0">
              <a:latin typeface="Times New Roman"/>
              <a:cs typeface="Times New Roman"/>
            </a:endParaRP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middle panel corresponds to hybrids with the PSPN genetic background in 2024. The right panel also corresponds to hybrids with the PSPN genetic background in 2024.</a:t>
            </a:r>
            <a:b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x-axis represents Location (Meliana and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Alcàsser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while the y-axis represents FW (grams).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45014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887E4ABB-749F-414D-A249-A8EA73F44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63263"/>
            <a:ext cx="10515600" cy="777876"/>
          </a:xfrm>
        </p:spPr>
        <p:txBody>
          <a:bodyPr>
            <a:normAutofit/>
          </a:bodyPr>
          <a:lstStyle/>
          <a:p>
            <a:pPr algn="ctr"/>
            <a:r>
              <a:rPr lang="en-US" sz="3000" b="1" dirty="0"/>
              <a:t>Location effect FSI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AC38A691-B002-4C04-9064-008C29B85C9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5945722"/>
              </p:ext>
            </p:extLst>
          </p:nvPr>
        </p:nvGraphicFramePr>
        <p:xfrm>
          <a:off x="487988" y="3416305"/>
          <a:ext cx="3572933" cy="21928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9003F2FB-600C-499C-9098-9FE4F523920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2746581"/>
              </p:ext>
            </p:extLst>
          </p:nvPr>
        </p:nvGraphicFramePr>
        <p:xfrm>
          <a:off x="4132020" y="3416305"/>
          <a:ext cx="3726299" cy="2328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BD657B2A-1C49-4C14-981A-9625EA8A519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01416627"/>
              </p:ext>
            </p:extLst>
          </p:nvPr>
        </p:nvGraphicFramePr>
        <p:xfrm>
          <a:off x="7929418" y="3357806"/>
          <a:ext cx="4133273" cy="22513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955B33F3-DC9A-480E-B30D-8539A11849E0}"/>
              </a:ext>
            </a:extLst>
          </p:cNvPr>
          <p:cNvSpPr txBox="1"/>
          <p:nvPr/>
        </p:nvSpPr>
        <p:spPr>
          <a:xfrm>
            <a:off x="203201" y="460432"/>
            <a:ext cx="10898753" cy="64633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s-ES" sz="1200" dirty="0" err="1" smtClean="0">
                <a:latin typeface="Times New Roman"/>
                <a:cs typeface="Times New Roman"/>
              </a:rPr>
              <a:t>Supplementry</a:t>
            </a:r>
            <a:r>
              <a:rPr lang="es-ES" sz="1200" dirty="0" smtClean="0">
                <a:latin typeface="Times New Roman"/>
                <a:cs typeface="Times New Roman"/>
              </a:rPr>
              <a:t> Figure 1 </a:t>
            </a:r>
            <a:r>
              <a:rPr lang="es-ES" sz="1200" dirty="0">
                <a:latin typeface="Times New Roman"/>
                <a:cs typeface="Times New Roman"/>
              </a:rPr>
              <a:t>D. </a:t>
            </a:r>
            <a:r>
              <a:rPr lang="es-ES" sz="1200" dirty="0" err="1">
                <a:latin typeface="Times New Roman"/>
                <a:cs typeface="Times New Roman"/>
              </a:rPr>
              <a:t>Location</a:t>
            </a:r>
            <a:r>
              <a:rPr lang="es-ES" sz="1200" dirty="0">
                <a:latin typeface="Times New Roman"/>
                <a:cs typeface="Times New Roman"/>
              </a:rPr>
              <a:t> </a:t>
            </a:r>
            <a:r>
              <a:rPr lang="es-ES" sz="1200" dirty="0" err="1">
                <a:latin typeface="Times New Roman"/>
                <a:cs typeface="Times New Roman"/>
              </a:rPr>
              <a:t>effect</a:t>
            </a:r>
            <a:r>
              <a:rPr lang="es-ES" sz="1200" dirty="0">
                <a:latin typeface="Times New Roman"/>
                <a:cs typeface="Times New Roman"/>
              </a:rPr>
              <a:t> </a:t>
            </a:r>
            <a:r>
              <a:rPr lang="es-ES" sz="1200" dirty="0" err="1">
                <a:latin typeface="Times New Roman"/>
                <a:cs typeface="Times New Roman"/>
              </a:rPr>
              <a:t>for</a:t>
            </a:r>
            <a:r>
              <a:rPr lang="es-ES" sz="1200" dirty="0">
                <a:latin typeface="Times New Roman"/>
                <a:cs typeface="Times New Roman"/>
              </a:rPr>
              <a:t> FSI. </a:t>
            </a:r>
            <a:r>
              <a:rPr lang="en-US" sz="1200" dirty="0">
                <a:latin typeface="Times New Roman"/>
                <a:cs typeface="Times New Roman"/>
              </a:rPr>
              <a:t>From left to right, the first panel corresponds to hybrids with the PS111 genetic background in 2023. </a:t>
            </a:r>
            <a:endParaRPr lang="es-ES" dirty="0">
              <a:latin typeface="Times New Roman"/>
              <a:cs typeface="Times New Roman"/>
            </a:endParaRP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middle panel corresponds to hybrids with the PSPN genetic background in 2024. The right panel also corresponds to hybrids with the PSPN genetic background in 2024.</a:t>
            </a:r>
            <a:b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x-axis represents Location (Meliana and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Alcàsser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while the y-axis represents FSI (length/width).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433905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887E4ABB-749F-414D-A249-A8EA73F44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880" y="927679"/>
            <a:ext cx="10515600" cy="777876"/>
          </a:xfrm>
        </p:spPr>
        <p:txBody>
          <a:bodyPr>
            <a:normAutofit/>
          </a:bodyPr>
          <a:lstStyle/>
          <a:p>
            <a:pPr algn="ctr"/>
            <a:r>
              <a:rPr lang="en-US" sz="3000" b="1" dirty="0"/>
              <a:t>IL effect FW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BADD570A-1958-4511-B00F-9597BE9AC31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8886546"/>
              </p:ext>
            </p:extLst>
          </p:nvPr>
        </p:nvGraphicFramePr>
        <p:xfrm>
          <a:off x="688880" y="1405466"/>
          <a:ext cx="3251199" cy="20235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7E2E88A3-6B29-4555-AAD8-65E246A2371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09715857"/>
              </p:ext>
            </p:extLst>
          </p:nvPr>
        </p:nvGraphicFramePr>
        <p:xfrm>
          <a:off x="196585" y="3989050"/>
          <a:ext cx="4013200" cy="22267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7DC3CEA9-895F-4C97-9CE4-0F24449E976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4880717"/>
              </p:ext>
            </p:extLst>
          </p:nvPr>
        </p:nvGraphicFramePr>
        <p:xfrm>
          <a:off x="8395855" y="1596642"/>
          <a:ext cx="3598336" cy="21322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A621BFB7-E840-46E3-B295-227A073646C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6850540"/>
              </p:ext>
            </p:extLst>
          </p:nvPr>
        </p:nvGraphicFramePr>
        <p:xfrm>
          <a:off x="4509654" y="3989049"/>
          <a:ext cx="4013200" cy="20489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1E573AD9-4246-4CCC-BBC2-88E90477E4F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2822658"/>
              </p:ext>
            </p:extLst>
          </p:nvPr>
        </p:nvGraphicFramePr>
        <p:xfrm>
          <a:off x="4509654" y="1548151"/>
          <a:ext cx="3603402" cy="20489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74143E8B-32B0-4BF1-91A0-95B34C2CB374}"/>
              </a:ext>
            </a:extLst>
          </p:cNvPr>
          <p:cNvSpPr txBox="1"/>
          <p:nvPr/>
        </p:nvSpPr>
        <p:spPr>
          <a:xfrm>
            <a:off x="1034473" y="5730203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/>
              <a:t>*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33A02ECE-C89E-459E-85F5-917076807EEF}"/>
              </a:ext>
            </a:extLst>
          </p:cNvPr>
          <p:cNvSpPr txBox="1"/>
          <p:nvPr/>
        </p:nvSpPr>
        <p:spPr>
          <a:xfrm>
            <a:off x="2203185" y="5184969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/>
              <a:t>*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EC4E71A-C8C6-42C1-B546-876E12F39E60}"/>
              </a:ext>
            </a:extLst>
          </p:cNvPr>
          <p:cNvSpPr txBox="1"/>
          <p:nvPr/>
        </p:nvSpPr>
        <p:spPr>
          <a:xfrm>
            <a:off x="7380167" y="5651405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/>
              <a:t>*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6AC1401-26B6-4DB9-A020-06EAA48D0E65}"/>
              </a:ext>
            </a:extLst>
          </p:cNvPr>
          <p:cNvSpPr txBox="1"/>
          <p:nvPr/>
        </p:nvSpPr>
        <p:spPr>
          <a:xfrm>
            <a:off x="93134" y="101488"/>
            <a:ext cx="11720773" cy="830997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s-ES" sz="1200" dirty="0" err="1" smtClean="0">
                <a:latin typeface="Times New Roman"/>
                <a:cs typeface="Times New Roman"/>
              </a:rPr>
              <a:t>Supplementry</a:t>
            </a:r>
            <a:r>
              <a:rPr lang="es-ES" sz="1200" dirty="0" smtClean="0">
                <a:latin typeface="Times New Roman"/>
                <a:cs typeface="Times New Roman"/>
              </a:rPr>
              <a:t> Figure 1 </a:t>
            </a:r>
            <a:r>
              <a:rPr lang="es-ES" sz="1200" dirty="0">
                <a:latin typeface="Times New Roman"/>
                <a:cs typeface="Times New Roman"/>
              </a:rPr>
              <a:t>E. QTL </a:t>
            </a:r>
            <a:r>
              <a:rPr lang="es-ES" sz="1200" dirty="0" err="1">
                <a:latin typeface="Times New Roman"/>
                <a:cs typeface="Times New Roman"/>
              </a:rPr>
              <a:t>effect</a:t>
            </a:r>
            <a:r>
              <a:rPr lang="es-ES" sz="1200" dirty="0">
                <a:latin typeface="Times New Roman"/>
                <a:cs typeface="Times New Roman"/>
              </a:rPr>
              <a:t> </a:t>
            </a:r>
            <a:r>
              <a:rPr lang="es-ES" sz="1200" dirty="0" err="1">
                <a:latin typeface="Times New Roman"/>
                <a:cs typeface="Times New Roman"/>
              </a:rPr>
              <a:t>for</a:t>
            </a:r>
            <a:r>
              <a:rPr lang="es-ES" sz="1200" dirty="0">
                <a:latin typeface="Times New Roman"/>
                <a:cs typeface="Times New Roman"/>
              </a:rPr>
              <a:t> FW. </a:t>
            </a:r>
            <a:r>
              <a:rPr lang="en-US" sz="1200" dirty="0">
                <a:latin typeface="Times New Roman"/>
                <a:cs typeface="Times New Roman"/>
              </a:rPr>
              <a:t>From left to right, the first panel corresponds to hybrids with the PS111 genetic background in 2023. </a:t>
            </a:r>
            <a:endParaRPr lang="es-ES" dirty="0">
              <a:latin typeface="Times New Roman"/>
              <a:cs typeface="Times New Roman"/>
            </a:endParaRP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middle panel corresponds to hybrids with the PSPN genetic background in 2024. The right panel also corresponds to hybrids with the PSPN genetic background in 2024.</a:t>
            </a:r>
            <a:b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x-axis represents QTL, while the y-axis represents FW (grams).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Dunnett test figures represent the differences in FW relative to the PSPN and PS111 controls. Asterisks (*) indicate statistically significant differences compared to the respective controls.</a:t>
            </a:r>
            <a:endParaRPr lang="es-E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0732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887E4ABB-749F-414D-A249-A8EA73F44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933" y="1145260"/>
            <a:ext cx="10515600" cy="777876"/>
          </a:xfrm>
        </p:spPr>
        <p:txBody>
          <a:bodyPr>
            <a:normAutofit/>
          </a:bodyPr>
          <a:lstStyle/>
          <a:p>
            <a:pPr algn="ctr"/>
            <a:r>
              <a:rPr lang="en-US" sz="3000" b="1" dirty="0"/>
              <a:t>IL effect FSI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408DBCBD-3593-43A2-857C-C90E442F574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26213753"/>
              </p:ext>
            </p:extLst>
          </p:nvPr>
        </p:nvGraphicFramePr>
        <p:xfrm>
          <a:off x="7898449" y="1711424"/>
          <a:ext cx="3979334" cy="22232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B24D4A75-E1FA-46B8-99F9-8E1C0981E8C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8797742"/>
              </p:ext>
            </p:extLst>
          </p:nvPr>
        </p:nvGraphicFramePr>
        <p:xfrm>
          <a:off x="443151" y="1714497"/>
          <a:ext cx="3979333" cy="21928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CF5E1B61-529E-443E-83CE-B8D64347D6B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8163659"/>
              </p:ext>
            </p:extLst>
          </p:nvPr>
        </p:nvGraphicFramePr>
        <p:xfrm>
          <a:off x="668867" y="3960091"/>
          <a:ext cx="3318933" cy="210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B903A7D4-6C49-4583-8A2D-4C3875BA5E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16979447"/>
              </p:ext>
            </p:extLst>
          </p:nvPr>
        </p:nvGraphicFramePr>
        <p:xfrm>
          <a:off x="4584316" y="3960091"/>
          <a:ext cx="3797684" cy="22829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7501DB5B-CB18-42AA-9525-DBB8A13EAFD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1268539"/>
              </p:ext>
            </p:extLst>
          </p:nvPr>
        </p:nvGraphicFramePr>
        <p:xfrm>
          <a:off x="4496766" y="1818023"/>
          <a:ext cx="3327401" cy="21166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E7EDDE27-4EFE-4997-A59A-24E4BD6F370E}"/>
              </a:ext>
            </a:extLst>
          </p:cNvPr>
          <p:cNvSpPr txBox="1"/>
          <p:nvPr/>
        </p:nvSpPr>
        <p:spPr>
          <a:xfrm>
            <a:off x="7297039" y="5651405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/>
              <a:t>*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A3DB61FD-AD97-4E93-890F-F197AAC26C7E}"/>
              </a:ext>
            </a:extLst>
          </p:cNvPr>
          <p:cNvSpPr txBox="1"/>
          <p:nvPr/>
        </p:nvSpPr>
        <p:spPr>
          <a:xfrm>
            <a:off x="2328333" y="5660352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/>
              <a:t>*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5467639-2748-4A4D-A6C0-ED993D78C367}"/>
              </a:ext>
            </a:extLst>
          </p:cNvPr>
          <p:cNvSpPr txBox="1"/>
          <p:nvPr/>
        </p:nvSpPr>
        <p:spPr>
          <a:xfrm>
            <a:off x="3256587" y="4947660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/>
              <a:t>*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B4F44F9-40FB-4044-8DD5-2C195D9844EC}"/>
              </a:ext>
            </a:extLst>
          </p:cNvPr>
          <p:cNvSpPr txBox="1"/>
          <p:nvPr/>
        </p:nvSpPr>
        <p:spPr>
          <a:xfrm>
            <a:off x="93134" y="101488"/>
            <a:ext cx="11720773" cy="830997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s-ES" sz="1200" dirty="0" err="1" smtClean="0">
                <a:latin typeface="Times New Roman"/>
                <a:cs typeface="Times New Roman"/>
              </a:rPr>
              <a:t>Supplementry</a:t>
            </a:r>
            <a:r>
              <a:rPr lang="es-ES" sz="1200" dirty="0" smtClean="0">
                <a:latin typeface="Times New Roman"/>
                <a:cs typeface="Times New Roman"/>
              </a:rPr>
              <a:t> Figure 1 </a:t>
            </a:r>
            <a:r>
              <a:rPr lang="es-ES" sz="1200" dirty="0">
                <a:latin typeface="Times New Roman"/>
                <a:cs typeface="Times New Roman"/>
              </a:rPr>
              <a:t>F. QTL </a:t>
            </a:r>
            <a:r>
              <a:rPr lang="es-ES" sz="1200" dirty="0" err="1">
                <a:latin typeface="Times New Roman"/>
                <a:cs typeface="Times New Roman"/>
              </a:rPr>
              <a:t>effect</a:t>
            </a:r>
            <a:r>
              <a:rPr lang="es-ES" sz="1200" dirty="0">
                <a:latin typeface="Times New Roman"/>
                <a:cs typeface="Times New Roman"/>
              </a:rPr>
              <a:t> </a:t>
            </a:r>
            <a:r>
              <a:rPr lang="es-ES" sz="1200" dirty="0" err="1">
                <a:latin typeface="Times New Roman"/>
                <a:cs typeface="Times New Roman"/>
              </a:rPr>
              <a:t>for</a:t>
            </a:r>
            <a:r>
              <a:rPr lang="es-ES" sz="1200" dirty="0">
                <a:latin typeface="Times New Roman"/>
                <a:cs typeface="Times New Roman"/>
              </a:rPr>
              <a:t> FSI. </a:t>
            </a:r>
            <a:r>
              <a:rPr lang="en-US" sz="1200" dirty="0">
                <a:latin typeface="Times New Roman"/>
                <a:cs typeface="Times New Roman"/>
              </a:rPr>
              <a:t>From left to right, the first panel corresponds to hybrids with the PS111 genetic background in 2023. 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middle panel corresponds to hybrids with the PSPN genetic background in 2024. The right panel also corresponds to hybrids with the PSPN genetic background in 2024.</a:t>
            </a:r>
            <a:b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x-axis represents QTL, while the y-axis represents FSI (length/width).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Dunnett test figures represent the differences in FSI relative to the PSPN and PS111 controls. Asterisks (*) indicate statistically significant differences compared to the respective controls.</a:t>
            </a:r>
            <a:endParaRPr lang="es-E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30195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672</Words>
  <Application>Microsoft Office PowerPoint</Application>
  <PresentationFormat>Panorámica</PresentationFormat>
  <Paragraphs>49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Tema de Office</vt:lpstr>
      <vt:lpstr>GB effect FW</vt:lpstr>
      <vt:lpstr>GB effect FSI</vt:lpstr>
      <vt:lpstr>Location effect FW</vt:lpstr>
      <vt:lpstr>Location effect FSI</vt:lpstr>
      <vt:lpstr>IL effect FW</vt:lpstr>
      <vt:lpstr>IL effect FSI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Gorka Perpina Martin</dc:creator>
  <cp:lastModifiedBy>Antonio Monforte Gilabert</cp:lastModifiedBy>
  <cp:revision>18</cp:revision>
  <dcterms:created xsi:type="dcterms:W3CDTF">2025-05-09T10:39:09Z</dcterms:created>
  <dcterms:modified xsi:type="dcterms:W3CDTF">2025-06-03T13:32:21Z</dcterms:modified>
</cp:coreProperties>
</file>