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61" r:id="rId3"/>
    <p:sldId id="262"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81" d="100"/>
          <a:sy n="81" d="100"/>
        </p:scale>
        <p:origin x="75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FD8D3-ACAF-47CF-4CEA-9DC534873E1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4A6C241-6A2A-51BB-D190-C6A867D08D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F1959FE-B4BC-C7E5-85FA-2751DBD89C14}"/>
              </a:ext>
            </a:extLst>
          </p:cNvPr>
          <p:cNvSpPr>
            <a:spLocks noGrp="1"/>
          </p:cNvSpPr>
          <p:nvPr>
            <p:ph type="dt" sz="half" idx="10"/>
          </p:nvPr>
        </p:nvSpPr>
        <p:spPr/>
        <p:txBody>
          <a:bodyPr/>
          <a:lstStyle/>
          <a:p>
            <a:fld id="{A5579D0A-3802-472A-9CED-8BB45C3442E6}" type="datetimeFigureOut">
              <a:rPr lang="en-US" smtClean="0"/>
              <a:t>4/20/2025</a:t>
            </a:fld>
            <a:endParaRPr lang="en-US"/>
          </a:p>
        </p:txBody>
      </p:sp>
      <p:sp>
        <p:nvSpPr>
          <p:cNvPr id="5" name="Footer Placeholder 4">
            <a:extLst>
              <a:ext uri="{FF2B5EF4-FFF2-40B4-BE49-F238E27FC236}">
                <a16:creationId xmlns:a16="http://schemas.microsoft.com/office/drawing/2014/main" id="{08222454-D797-F760-1831-0D1205D81B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2E9EC5-AFD5-1714-8C41-C2F609FE2006}"/>
              </a:ext>
            </a:extLst>
          </p:cNvPr>
          <p:cNvSpPr>
            <a:spLocks noGrp="1"/>
          </p:cNvSpPr>
          <p:nvPr>
            <p:ph type="sldNum" sz="quarter" idx="12"/>
          </p:nvPr>
        </p:nvSpPr>
        <p:spPr/>
        <p:txBody>
          <a:bodyPr/>
          <a:lstStyle/>
          <a:p>
            <a:fld id="{6F77F6D9-D674-4DD0-9A1B-B6EC097AE609}" type="slidenum">
              <a:rPr lang="en-US" smtClean="0"/>
              <a:t>‹#›</a:t>
            </a:fld>
            <a:endParaRPr lang="en-US"/>
          </a:p>
        </p:txBody>
      </p:sp>
    </p:spTree>
    <p:extLst>
      <p:ext uri="{BB962C8B-B14F-4D97-AF65-F5344CB8AC3E}">
        <p14:creationId xmlns:p14="http://schemas.microsoft.com/office/powerpoint/2010/main" val="36211131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2436E-36FA-2107-E1E1-94167BD2094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26F91B7-854A-62A6-8F52-5C53FB5C842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456C6C-6741-10C1-02A4-37F1E8A36211}"/>
              </a:ext>
            </a:extLst>
          </p:cNvPr>
          <p:cNvSpPr>
            <a:spLocks noGrp="1"/>
          </p:cNvSpPr>
          <p:nvPr>
            <p:ph type="dt" sz="half" idx="10"/>
          </p:nvPr>
        </p:nvSpPr>
        <p:spPr/>
        <p:txBody>
          <a:bodyPr/>
          <a:lstStyle/>
          <a:p>
            <a:fld id="{A5579D0A-3802-472A-9CED-8BB45C3442E6}" type="datetimeFigureOut">
              <a:rPr lang="en-US" smtClean="0"/>
              <a:t>4/20/2025</a:t>
            </a:fld>
            <a:endParaRPr lang="en-US"/>
          </a:p>
        </p:txBody>
      </p:sp>
      <p:sp>
        <p:nvSpPr>
          <p:cNvPr id="5" name="Footer Placeholder 4">
            <a:extLst>
              <a:ext uri="{FF2B5EF4-FFF2-40B4-BE49-F238E27FC236}">
                <a16:creationId xmlns:a16="http://schemas.microsoft.com/office/drawing/2014/main" id="{B986C94C-21C3-97BC-4C8B-C44917BCB8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AFECDC-A61F-03C9-1F06-9EC07D52DB06}"/>
              </a:ext>
            </a:extLst>
          </p:cNvPr>
          <p:cNvSpPr>
            <a:spLocks noGrp="1"/>
          </p:cNvSpPr>
          <p:nvPr>
            <p:ph type="sldNum" sz="quarter" idx="12"/>
          </p:nvPr>
        </p:nvSpPr>
        <p:spPr/>
        <p:txBody>
          <a:bodyPr/>
          <a:lstStyle/>
          <a:p>
            <a:fld id="{6F77F6D9-D674-4DD0-9A1B-B6EC097AE609}" type="slidenum">
              <a:rPr lang="en-US" smtClean="0"/>
              <a:t>‹#›</a:t>
            </a:fld>
            <a:endParaRPr lang="en-US"/>
          </a:p>
        </p:txBody>
      </p:sp>
    </p:spTree>
    <p:extLst>
      <p:ext uri="{BB962C8B-B14F-4D97-AF65-F5344CB8AC3E}">
        <p14:creationId xmlns:p14="http://schemas.microsoft.com/office/powerpoint/2010/main" val="17855835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38A8A12-B370-7271-08C7-3FB3323218C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E5C44F7-74CE-2EC6-2D5D-3DFF87052ED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FD9D74-558B-9F66-FD36-18E2AA37699F}"/>
              </a:ext>
            </a:extLst>
          </p:cNvPr>
          <p:cNvSpPr>
            <a:spLocks noGrp="1"/>
          </p:cNvSpPr>
          <p:nvPr>
            <p:ph type="dt" sz="half" idx="10"/>
          </p:nvPr>
        </p:nvSpPr>
        <p:spPr/>
        <p:txBody>
          <a:bodyPr/>
          <a:lstStyle/>
          <a:p>
            <a:fld id="{A5579D0A-3802-472A-9CED-8BB45C3442E6}" type="datetimeFigureOut">
              <a:rPr lang="en-US" smtClean="0"/>
              <a:t>4/20/2025</a:t>
            </a:fld>
            <a:endParaRPr lang="en-US"/>
          </a:p>
        </p:txBody>
      </p:sp>
      <p:sp>
        <p:nvSpPr>
          <p:cNvPr id="5" name="Footer Placeholder 4">
            <a:extLst>
              <a:ext uri="{FF2B5EF4-FFF2-40B4-BE49-F238E27FC236}">
                <a16:creationId xmlns:a16="http://schemas.microsoft.com/office/drawing/2014/main" id="{C685FFBE-1ED0-18C9-696C-E07830A008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1FBF0C-B2D2-8FD3-0D80-3C60FDEC9A83}"/>
              </a:ext>
            </a:extLst>
          </p:cNvPr>
          <p:cNvSpPr>
            <a:spLocks noGrp="1"/>
          </p:cNvSpPr>
          <p:nvPr>
            <p:ph type="sldNum" sz="quarter" idx="12"/>
          </p:nvPr>
        </p:nvSpPr>
        <p:spPr/>
        <p:txBody>
          <a:bodyPr/>
          <a:lstStyle/>
          <a:p>
            <a:fld id="{6F77F6D9-D674-4DD0-9A1B-B6EC097AE609}" type="slidenum">
              <a:rPr lang="en-US" smtClean="0"/>
              <a:t>‹#›</a:t>
            </a:fld>
            <a:endParaRPr lang="en-US"/>
          </a:p>
        </p:txBody>
      </p:sp>
    </p:spTree>
    <p:extLst>
      <p:ext uri="{BB962C8B-B14F-4D97-AF65-F5344CB8AC3E}">
        <p14:creationId xmlns:p14="http://schemas.microsoft.com/office/powerpoint/2010/main" val="76750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6049D-A64F-D92A-2FBD-CCF8B375D41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275D6C-4084-C6CB-7939-417DC547DCF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F61E19-7A0B-3E81-B114-6E09CAB2F3CF}"/>
              </a:ext>
            </a:extLst>
          </p:cNvPr>
          <p:cNvSpPr>
            <a:spLocks noGrp="1"/>
          </p:cNvSpPr>
          <p:nvPr>
            <p:ph type="dt" sz="half" idx="10"/>
          </p:nvPr>
        </p:nvSpPr>
        <p:spPr/>
        <p:txBody>
          <a:bodyPr/>
          <a:lstStyle/>
          <a:p>
            <a:fld id="{A5579D0A-3802-472A-9CED-8BB45C3442E6}" type="datetimeFigureOut">
              <a:rPr lang="en-US" smtClean="0"/>
              <a:t>4/20/2025</a:t>
            </a:fld>
            <a:endParaRPr lang="en-US"/>
          </a:p>
        </p:txBody>
      </p:sp>
      <p:sp>
        <p:nvSpPr>
          <p:cNvPr id="5" name="Footer Placeholder 4">
            <a:extLst>
              <a:ext uri="{FF2B5EF4-FFF2-40B4-BE49-F238E27FC236}">
                <a16:creationId xmlns:a16="http://schemas.microsoft.com/office/drawing/2014/main" id="{A14F7F4F-504D-BBE4-C27F-025572FA80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B4370A-4C6C-FBAB-3A24-8079D327119D}"/>
              </a:ext>
            </a:extLst>
          </p:cNvPr>
          <p:cNvSpPr>
            <a:spLocks noGrp="1"/>
          </p:cNvSpPr>
          <p:nvPr>
            <p:ph type="sldNum" sz="quarter" idx="12"/>
          </p:nvPr>
        </p:nvSpPr>
        <p:spPr/>
        <p:txBody>
          <a:bodyPr/>
          <a:lstStyle/>
          <a:p>
            <a:fld id="{6F77F6D9-D674-4DD0-9A1B-B6EC097AE609}" type="slidenum">
              <a:rPr lang="en-US" smtClean="0"/>
              <a:t>‹#›</a:t>
            </a:fld>
            <a:endParaRPr lang="en-US"/>
          </a:p>
        </p:txBody>
      </p:sp>
    </p:spTree>
    <p:extLst>
      <p:ext uri="{BB962C8B-B14F-4D97-AF65-F5344CB8AC3E}">
        <p14:creationId xmlns:p14="http://schemas.microsoft.com/office/powerpoint/2010/main" val="719434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680C6-48FF-95D3-E39B-E688C171154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FD00612-2B8F-0E63-45A2-16AFEE4C4A1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6DE753-A2C3-970A-DB21-BB477E4ED548}"/>
              </a:ext>
            </a:extLst>
          </p:cNvPr>
          <p:cNvSpPr>
            <a:spLocks noGrp="1"/>
          </p:cNvSpPr>
          <p:nvPr>
            <p:ph type="dt" sz="half" idx="10"/>
          </p:nvPr>
        </p:nvSpPr>
        <p:spPr/>
        <p:txBody>
          <a:bodyPr/>
          <a:lstStyle/>
          <a:p>
            <a:fld id="{A5579D0A-3802-472A-9CED-8BB45C3442E6}" type="datetimeFigureOut">
              <a:rPr lang="en-US" smtClean="0"/>
              <a:t>4/20/2025</a:t>
            </a:fld>
            <a:endParaRPr lang="en-US"/>
          </a:p>
        </p:txBody>
      </p:sp>
      <p:sp>
        <p:nvSpPr>
          <p:cNvPr id="5" name="Footer Placeholder 4">
            <a:extLst>
              <a:ext uri="{FF2B5EF4-FFF2-40B4-BE49-F238E27FC236}">
                <a16:creationId xmlns:a16="http://schemas.microsoft.com/office/drawing/2014/main" id="{CDAE2D98-3B30-E8C7-7404-0382EEB4E4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E97E66-17A6-3C5D-314C-82EB35573244}"/>
              </a:ext>
            </a:extLst>
          </p:cNvPr>
          <p:cNvSpPr>
            <a:spLocks noGrp="1"/>
          </p:cNvSpPr>
          <p:nvPr>
            <p:ph type="sldNum" sz="quarter" idx="12"/>
          </p:nvPr>
        </p:nvSpPr>
        <p:spPr/>
        <p:txBody>
          <a:bodyPr/>
          <a:lstStyle/>
          <a:p>
            <a:fld id="{6F77F6D9-D674-4DD0-9A1B-B6EC097AE609}" type="slidenum">
              <a:rPr lang="en-US" smtClean="0"/>
              <a:t>‹#›</a:t>
            </a:fld>
            <a:endParaRPr lang="en-US"/>
          </a:p>
        </p:txBody>
      </p:sp>
    </p:spTree>
    <p:extLst>
      <p:ext uri="{BB962C8B-B14F-4D97-AF65-F5344CB8AC3E}">
        <p14:creationId xmlns:p14="http://schemas.microsoft.com/office/powerpoint/2010/main" val="16866157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28204D-FEA5-A141-57CC-D9DECC3312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1DF4C06-4B12-7D8D-D819-A0A36BFF059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DDFC81F-FA9F-31B1-63DF-B72F9EB7146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CE6483-5A2D-8F81-DB63-55113D84069E}"/>
              </a:ext>
            </a:extLst>
          </p:cNvPr>
          <p:cNvSpPr>
            <a:spLocks noGrp="1"/>
          </p:cNvSpPr>
          <p:nvPr>
            <p:ph type="dt" sz="half" idx="10"/>
          </p:nvPr>
        </p:nvSpPr>
        <p:spPr/>
        <p:txBody>
          <a:bodyPr/>
          <a:lstStyle/>
          <a:p>
            <a:fld id="{A5579D0A-3802-472A-9CED-8BB45C3442E6}" type="datetimeFigureOut">
              <a:rPr lang="en-US" smtClean="0"/>
              <a:t>4/20/2025</a:t>
            </a:fld>
            <a:endParaRPr lang="en-US"/>
          </a:p>
        </p:txBody>
      </p:sp>
      <p:sp>
        <p:nvSpPr>
          <p:cNvPr id="6" name="Footer Placeholder 5">
            <a:extLst>
              <a:ext uri="{FF2B5EF4-FFF2-40B4-BE49-F238E27FC236}">
                <a16:creationId xmlns:a16="http://schemas.microsoft.com/office/drawing/2014/main" id="{E6D8E98D-7514-5923-3724-04D2FC4326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21D6601-A9FF-E3C9-083D-20DA0286424C}"/>
              </a:ext>
            </a:extLst>
          </p:cNvPr>
          <p:cNvSpPr>
            <a:spLocks noGrp="1"/>
          </p:cNvSpPr>
          <p:nvPr>
            <p:ph type="sldNum" sz="quarter" idx="12"/>
          </p:nvPr>
        </p:nvSpPr>
        <p:spPr/>
        <p:txBody>
          <a:bodyPr/>
          <a:lstStyle/>
          <a:p>
            <a:fld id="{6F77F6D9-D674-4DD0-9A1B-B6EC097AE609}" type="slidenum">
              <a:rPr lang="en-US" smtClean="0"/>
              <a:t>‹#›</a:t>
            </a:fld>
            <a:endParaRPr lang="en-US"/>
          </a:p>
        </p:txBody>
      </p:sp>
    </p:spTree>
    <p:extLst>
      <p:ext uri="{BB962C8B-B14F-4D97-AF65-F5344CB8AC3E}">
        <p14:creationId xmlns:p14="http://schemas.microsoft.com/office/powerpoint/2010/main" val="24000088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733A6-5199-12FF-3B2E-13C050FE6F9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42ED5F2-38E1-C9FB-2A91-9C6211C3B2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F0E35D-7B11-B38A-D9F0-33837421C64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DEAD4A1-B82F-895A-8A42-547D0B8ADEA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814226B-AFE6-8F8B-FCBE-9061083CACA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19C402-C5F9-A94A-7F27-BEF7231BF5A3}"/>
              </a:ext>
            </a:extLst>
          </p:cNvPr>
          <p:cNvSpPr>
            <a:spLocks noGrp="1"/>
          </p:cNvSpPr>
          <p:nvPr>
            <p:ph type="dt" sz="half" idx="10"/>
          </p:nvPr>
        </p:nvSpPr>
        <p:spPr/>
        <p:txBody>
          <a:bodyPr/>
          <a:lstStyle/>
          <a:p>
            <a:fld id="{A5579D0A-3802-472A-9CED-8BB45C3442E6}" type="datetimeFigureOut">
              <a:rPr lang="en-US" smtClean="0"/>
              <a:t>4/20/2025</a:t>
            </a:fld>
            <a:endParaRPr lang="en-US"/>
          </a:p>
        </p:txBody>
      </p:sp>
      <p:sp>
        <p:nvSpPr>
          <p:cNvPr id="8" name="Footer Placeholder 7">
            <a:extLst>
              <a:ext uri="{FF2B5EF4-FFF2-40B4-BE49-F238E27FC236}">
                <a16:creationId xmlns:a16="http://schemas.microsoft.com/office/drawing/2014/main" id="{3A2D728D-D65E-AD95-3D80-3B67A2F5430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13F912E-89E8-8BAB-6CFA-CD5B2B62BE31}"/>
              </a:ext>
            </a:extLst>
          </p:cNvPr>
          <p:cNvSpPr>
            <a:spLocks noGrp="1"/>
          </p:cNvSpPr>
          <p:nvPr>
            <p:ph type="sldNum" sz="quarter" idx="12"/>
          </p:nvPr>
        </p:nvSpPr>
        <p:spPr/>
        <p:txBody>
          <a:bodyPr/>
          <a:lstStyle/>
          <a:p>
            <a:fld id="{6F77F6D9-D674-4DD0-9A1B-B6EC097AE609}" type="slidenum">
              <a:rPr lang="en-US" smtClean="0"/>
              <a:t>‹#›</a:t>
            </a:fld>
            <a:endParaRPr lang="en-US"/>
          </a:p>
        </p:txBody>
      </p:sp>
    </p:spTree>
    <p:extLst>
      <p:ext uri="{BB962C8B-B14F-4D97-AF65-F5344CB8AC3E}">
        <p14:creationId xmlns:p14="http://schemas.microsoft.com/office/powerpoint/2010/main" val="3117852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A9338-FA74-1190-2A23-EBBD1AE31F2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4D68D6-C5B7-2F94-CC0F-72947AF5023C}"/>
              </a:ext>
            </a:extLst>
          </p:cNvPr>
          <p:cNvSpPr>
            <a:spLocks noGrp="1"/>
          </p:cNvSpPr>
          <p:nvPr>
            <p:ph type="dt" sz="half" idx="10"/>
          </p:nvPr>
        </p:nvSpPr>
        <p:spPr/>
        <p:txBody>
          <a:bodyPr/>
          <a:lstStyle/>
          <a:p>
            <a:fld id="{A5579D0A-3802-472A-9CED-8BB45C3442E6}" type="datetimeFigureOut">
              <a:rPr lang="en-US" smtClean="0"/>
              <a:t>4/20/2025</a:t>
            </a:fld>
            <a:endParaRPr lang="en-US"/>
          </a:p>
        </p:txBody>
      </p:sp>
      <p:sp>
        <p:nvSpPr>
          <p:cNvPr id="4" name="Footer Placeholder 3">
            <a:extLst>
              <a:ext uri="{FF2B5EF4-FFF2-40B4-BE49-F238E27FC236}">
                <a16:creationId xmlns:a16="http://schemas.microsoft.com/office/drawing/2014/main" id="{10EBB922-BF85-E943-D72D-84D104D6E31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CDF767D-994F-431E-2EE3-3F649F8496A7}"/>
              </a:ext>
            </a:extLst>
          </p:cNvPr>
          <p:cNvSpPr>
            <a:spLocks noGrp="1"/>
          </p:cNvSpPr>
          <p:nvPr>
            <p:ph type="sldNum" sz="quarter" idx="12"/>
          </p:nvPr>
        </p:nvSpPr>
        <p:spPr/>
        <p:txBody>
          <a:bodyPr/>
          <a:lstStyle/>
          <a:p>
            <a:fld id="{6F77F6D9-D674-4DD0-9A1B-B6EC097AE609}" type="slidenum">
              <a:rPr lang="en-US" smtClean="0"/>
              <a:t>‹#›</a:t>
            </a:fld>
            <a:endParaRPr lang="en-US"/>
          </a:p>
        </p:txBody>
      </p:sp>
    </p:spTree>
    <p:extLst>
      <p:ext uri="{BB962C8B-B14F-4D97-AF65-F5344CB8AC3E}">
        <p14:creationId xmlns:p14="http://schemas.microsoft.com/office/powerpoint/2010/main" val="23934687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472F172-54B9-ADAB-77A7-9C87AF51995A}"/>
              </a:ext>
            </a:extLst>
          </p:cNvPr>
          <p:cNvSpPr>
            <a:spLocks noGrp="1"/>
          </p:cNvSpPr>
          <p:nvPr>
            <p:ph type="dt" sz="half" idx="10"/>
          </p:nvPr>
        </p:nvSpPr>
        <p:spPr/>
        <p:txBody>
          <a:bodyPr/>
          <a:lstStyle/>
          <a:p>
            <a:fld id="{A5579D0A-3802-472A-9CED-8BB45C3442E6}" type="datetimeFigureOut">
              <a:rPr lang="en-US" smtClean="0"/>
              <a:t>4/20/2025</a:t>
            </a:fld>
            <a:endParaRPr lang="en-US"/>
          </a:p>
        </p:txBody>
      </p:sp>
      <p:sp>
        <p:nvSpPr>
          <p:cNvPr id="3" name="Footer Placeholder 2">
            <a:extLst>
              <a:ext uri="{FF2B5EF4-FFF2-40B4-BE49-F238E27FC236}">
                <a16:creationId xmlns:a16="http://schemas.microsoft.com/office/drawing/2014/main" id="{0EE41088-84DD-3DE6-2444-45092D68AB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8CA55AB-0263-7729-A0F8-3B2500B6CAC5}"/>
              </a:ext>
            </a:extLst>
          </p:cNvPr>
          <p:cNvSpPr>
            <a:spLocks noGrp="1"/>
          </p:cNvSpPr>
          <p:nvPr>
            <p:ph type="sldNum" sz="quarter" idx="12"/>
          </p:nvPr>
        </p:nvSpPr>
        <p:spPr/>
        <p:txBody>
          <a:bodyPr/>
          <a:lstStyle/>
          <a:p>
            <a:fld id="{6F77F6D9-D674-4DD0-9A1B-B6EC097AE609}" type="slidenum">
              <a:rPr lang="en-US" smtClean="0"/>
              <a:t>‹#›</a:t>
            </a:fld>
            <a:endParaRPr lang="en-US"/>
          </a:p>
        </p:txBody>
      </p:sp>
    </p:spTree>
    <p:extLst>
      <p:ext uri="{BB962C8B-B14F-4D97-AF65-F5344CB8AC3E}">
        <p14:creationId xmlns:p14="http://schemas.microsoft.com/office/powerpoint/2010/main" val="776793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A6D39-47A1-99EA-01BF-169133F193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3B01D7D-5AE6-56CD-E1DB-E7E215340A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1F2FC8B-E201-BB2C-EE8F-90702566D8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03AC02C-3804-BD62-441B-B63551CFC324}"/>
              </a:ext>
            </a:extLst>
          </p:cNvPr>
          <p:cNvSpPr>
            <a:spLocks noGrp="1"/>
          </p:cNvSpPr>
          <p:nvPr>
            <p:ph type="dt" sz="half" idx="10"/>
          </p:nvPr>
        </p:nvSpPr>
        <p:spPr/>
        <p:txBody>
          <a:bodyPr/>
          <a:lstStyle/>
          <a:p>
            <a:fld id="{A5579D0A-3802-472A-9CED-8BB45C3442E6}" type="datetimeFigureOut">
              <a:rPr lang="en-US" smtClean="0"/>
              <a:t>4/20/2025</a:t>
            </a:fld>
            <a:endParaRPr lang="en-US"/>
          </a:p>
        </p:txBody>
      </p:sp>
      <p:sp>
        <p:nvSpPr>
          <p:cNvPr id="6" name="Footer Placeholder 5">
            <a:extLst>
              <a:ext uri="{FF2B5EF4-FFF2-40B4-BE49-F238E27FC236}">
                <a16:creationId xmlns:a16="http://schemas.microsoft.com/office/drawing/2014/main" id="{A0091CD4-7E05-B960-2EC0-CF678937586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0E09BD9-3B20-16A2-E82B-914B773AB1C4}"/>
              </a:ext>
            </a:extLst>
          </p:cNvPr>
          <p:cNvSpPr>
            <a:spLocks noGrp="1"/>
          </p:cNvSpPr>
          <p:nvPr>
            <p:ph type="sldNum" sz="quarter" idx="12"/>
          </p:nvPr>
        </p:nvSpPr>
        <p:spPr/>
        <p:txBody>
          <a:bodyPr/>
          <a:lstStyle/>
          <a:p>
            <a:fld id="{6F77F6D9-D674-4DD0-9A1B-B6EC097AE609}" type="slidenum">
              <a:rPr lang="en-US" smtClean="0"/>
              <a:t>‹#›</a:t>
            </a:fld>
            <a:endParaRPr lang="en-US"/>
          </a:p>
        </p:txBody>
      </p:sp>
    </p:spTree>
    <p:extLst>
      <p:ext uri="{BB962C8B-B14F-4D97-AF65-F5344CB8AC3E}">
        <p14:creationId xmlns:p14="http://schemas.microsoft.com/office/powerpoint/2010/main" val="24009160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811AD-5C0C-E8B2-F3AD-DBBAEA4A1B1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0A6D946-3815-1138-5832-9FFEFC5D70F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EEEE169-D2B2-7632-1BBA-EE47AD800C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5C7A74C-5E75-38ED-06F6-D26217F1046A}"/>
              </a:ext>
            </a:extLst>
          </p:cNvPr>
          <p:cNvSpPr>
            <a:spLocks noGrp="1"/>
          </p:cNvSpPr>
          <p:nvPr>
            <p:ph type="dt" sz="half" idx="10"/>
          </p:nvPr>
        </p:nvSpPr>
        <p:spPr/>
        <p:txBody>
          <a:bodyPr/>
          <a:lstStyle/>
          <a:p>
            <a:fld id="{A5579D0A-3802-472A-9CED-8BB45C3442E6}" type="datetimeFigureOut">
              <a:rPr lang="en-US" smtClean="0"/>
              <a:t>4/20/2025</a:t>
            </a:fld>
            <a:endParaRPr lang="en-US"/>
          </a:p>
        </p:txBody>
      </p:sp>
      <p:sp>
        <p:nvSpPr>
          <p:cNvPr id="6" name="Footer Placeholder 5">
            <a:extLst>
              <a:ext uri="{FF2B5EF4-FFF2-40B4-BE49-F238E27FC236}">
                <a16:creationId xmlns:a16="http://schemas.microsoft.com/office/drawing/2014/main" id="{87B291E7-BCFC-2652-EFF7-A79087076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570ABE-B13F-ED86-4B73-AE70AFBF0A02}"/>
              </a:ext>
            </a:extLst>
          </p:cNvPr>
          <p:cNvSpPr>
            <a:spLocks noGrp="1"/>
          </p:cNvSpPr>
          <p:nvPr>
            <p:ph type="sldNum" sz="quarter" idx="12"/>
          </p:nvPr>
        </p:nvSpPr>
        <p:spPr/>
        <p:txBody>
          <a:bodyPr/>
          <a:lstStyle/>
          <a:p>
            <a:fld id="{6F77F6D9-D674-4DD0-9A1B-B6EC097AE609}" type="slidenum">
              <a:rPr lang="en-US" smtClean="0"/>
              <a:t>‹#›</a:t>
            </a:fld>
            <a:endParaRPr lang="en-US"/>
          </a:p>
        </p:txBody>
      </p:sp>
    </p:spTree>
    <p:extLst>
      <p:ext uri="{BB962C8B-B14F-4D97-AF65-F5344CB8AC3E}">
        <p14:creationId xmlns:p14="http://schemas.microsoft.com/office/powerpoint/2010/main" val="14335338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7C877C-CFF4-2B10-5735-D93D3410939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4CB1150-699F-8143-374D-A48F5C581F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11FDB3-B6C8-DA6B-1574-1A8B8695832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579D0A-3802-472A-9CED-8BB45C3442E6}" type="datetimeFigureOut">
              <a:rPr lang="en-US" smtClean="0"/>
              <a:t>4/20/2025</a:t>
            </a:fld>
            <a:endParaRPr lang="en-US"/>
          </a:p>
        </p:txBody>
      </p:sp>
      <p:sp>
        <p:nvSpPr>
          <p:cNvPr id="5" name="Footer Placeholder 4">
            <a:extLst>
              <a:ext uri="{FF2B5EF4-FFF2-40B4-BE49-F238E27FC236}">
                <a16:creationId xmlns:a16="http://schemas.microsoft.com/office/drawing/2014/main" id="{5FBD2A7B-0660-9085-DEB5-532A1DA4268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CF29591-749A-B7E8-4CE6-DA7E6BEE997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77F6D9-D674-4DD0-9A1B-B6EC097AE609}" type="slidenum">
              <a:rPr lang="en-US" smtClean="0"/>
              <a:t>‹#›</a:t>
            </a:fld>
            <a:endParaRPr lang="en-US"/>
          </a:p>
        </p:txBody>
      </p:sp>
    </p:spTree>
    <p:extLst>
      <p:ext uri="{BB962C8B-B14F-4D97-AF65-F5344CB8AC3E}">
        <p14:creationId xmlns:p14="http://schemas.microsoft.com/office/powerpoint/2010/main" val="21878021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microsoft.com/office/2007/relationships/hdphoto" Target="../media/hdphoto3.wdp"/><Relationship Id="rId7" Type="http://schemas.microsoft.com/office/2007/relationships/hdphoto" Target="../media/hdphoto5.wdp"/><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5.png"/><Relationship Id="rId5" Type="http://schemas.microsoft.com/office/2007/relationships/hdphoto" Target="../media/hdphoto4.wdp"/><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6.png"/><Relationship Id="rId1" Type="http://schemas.openxmlformats.org/officeDocument/2006/relationships/slideLayout" Target="../slideLayouts/slideLayout7.xml"/><Relationship Id="rId5" Type="http://schemas.microsoft.com/office/2007/relationships/hdphoto" Target="../media/hdphoto7.wdp"/><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51931C4-89BC-CDB0-44DE-173D93D1E088}"/>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50028" y="413682"/>
            <a:ext cx="5784718" cy="5784718"/>
          </a:xfrm>
          <a:prstGeom prst="rect">
            <a:avLst/>
          </a:prstGeom>
        </p:spPr>
      </p:pic>
      <p:pic>
        <p:nvPicPr>
          <p:cNvPr id="5" name="Picture 4">
            <a:extLst>
              <a:ext uri="{FF2B5EF4-FFF2-40B4-BE49-F238E27FC236}">
                <a16:creationId xmlns:a16="http://schemas.microsoft.com/office/drawing/2014/main" id="{03F9EAB2-57B3-A0CE-B899-02745773FB2D}"/>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Lst>
          </a:blip>
          <a:stretch>
            <a:fillRect/>
          </a:stretch>
        </p:blipFill>
        <p:spPr>
          <a:xfrm>
            <a:off x="6056416" y="413682"/>
            <a:ext cx="5982854" cy="5814182"/>
          </a:xfrm>
          <a:prstGeom prst="rect">
            <a:avLst/>
          </a:prstGeom>
        </p:spPr>
      </p:pic>
      <p:sp>
        <p:nvSpPr>
          <p:cNvPr id="9" name="TextBox 8">
            <a:extLst>
              <a:ext uri="{FF2B5EF4-FFF2-40B4-BE49-F238E27FC236}">
                <a16:creationId xmlns:a16="http://schemas.microsoft.com/office/drawing/2014/main" id="{093CB391-470D-C798-BD35-BFC96E1DC4C3}"/>
              </a:ext>
            </a:extLst>
          </p:cNvPr>
          <p:cNvSpPr txBox="1"/>
          <p:nvPr/>
        </p:nvSpPr>
        <p:spPr>
          <a:xfrm>
            <a:off x="8448828" y="32774"/>
            <a:ext cx="3053167" cy="400110"/>
          </a:xfrm>
          <a:prstGeom prst="rect">
            <a:avLst/>
          </a:prstGeom>
          <a:noFill/>
        </p:spPr>
        <p:txBody>
          <a:bodyPr wrap="square">
            <a:spAutoFit/>
          </a:bodyPr>
          <a:lstStyle/>
          <a:p>
            <a:pPr algn="ctr"/>
            <a:r>
              <a:rPr lang="en-US" sz="2000" dirty="0"/>
              <a:t>Downregulated GO terms</a:t>
            </a:r>
          </a:p>
        </p:txBody>
      </p:sp>
      <p:sp>
        <p:nvSpPr>
          <p:cNvPr id="10" name="TextBox 9">
            <a:extLst>
              <a:ext uri="{FF2B5EF4-FFF2-40B4-BE49-F238E27FC236}">
                <a16:creationId xmlns:a16="http://schemas.microsoft.com/office/drawing/2014/main" id="{2C1642C2-BE82-70CE-AAFC-BEA824AD7EA8}"/>
              </a:ext>
            </a:extLst>
          </p:cNvPr>
          <p:cNvSpPr txBox="1"/>
          <p:nvPr/>
        </p:nvSpPr>
        <p:spPr>
          <a:xfrm>
            <a:off x="2280502" y="32774"/>
            <a:ext cx="3053167" cy="400110"/>
          </a:xfrm>
          <a:prstGeom prst="rect">
            <a:avLst/>
          </a:prstGeom>
          <a:noFill/>
        </p:spPr>
        <p:txBody>
          <a:bodyPr wrap="square">
            <a:spAutoFit/>
          </a:bodyPr>
          <a:lstStyle/>
          <a:p>
            <a:pPr algn="ctr"/>
            <a:r>
              <a:rPr lang="en-US" sz="2000" dirty="0"/>
              <a:t>Upregulated GO terms</a:t>
            </a:r>
          </a:p>
        </p:txBody>
      </p:sp>
      <p:sp>
        <p:nvSpPr>
          <p:cNvPr id="11" name="TextBox 10">
            <a:extLst>
              <a:ext uri="{FF2B5EF4-FFF2-40B4-BE49-F238E27FC236}">
                <a16:creationId xmlns:a16="http://schemas.microsoft.com/office/drawing/2014/main" id="{DCFEED28-B8F3-A960-FDB1-31226E4A3395}"/>
              </a:ext>
            </a:extLst>
          </p:cNvPr>
          <p:cNvSpPr txBox="1"/>
          <p:nvPr/>
        </p:nvSpPr>
        <p:spPr>
          <a:xfrm>
            <a:off x="152730" y="6208393"/>
            <a:ext cx="12039270" cy="707886"/>
          </a:xfrm>
          <a:prstGeom prst="rect">
            <a:avLst/>
          </a:prstGeom>
          <a:noFill/>
        </p:spPr>
        <p:txBody>
          <a:bodyPr wrap="square">
            <a:spAutoFit/>
          </a:bodyPr>
          <a:lstStyle/>
          <a:p>
            <a:r>
              <a:rPr lang="en-US" sz="2000" dirty="0">
                <a:latin typeface="Times New Roman" panose="02020603050405020304" pitchFamily="18" charset="0"/>
                <a:cs typeface="Times New Roman" panose="02020603050405020304" pitchFamily="18" charset="0"/>
              </a:rPr>
              <a:t>Supplementary Fig. S1. Significantly shared upregulated (A) and downregulated (B) GO terms in Sakha 102 under both drought and salinity stresses in relative to control conditions. </a:t>
            </a:r>
          </a:p>
        </p:txBody>
      </p:sp>
      <p:sp>
        <p:nvSpPr>
          <p:cNvPr id="12" name="TextBox 11">
            <a:extLst>
              <a:ext uri="{FF2B5EF4-FFF2-40B4-BE49-F238E27FC236}">
                <a16:creationId xmlns:a16="http://schemas.microsoft.com/office/drawing/2014/main" id="{80F40782-D3D2-B76E-4D9A-BCF39F28E1F2}"/>
              </a:ext>
            </a:extLst>
          </p:cNvPr>
          <p:cNvSpPr txBox="1"/>
          <p:nvPr/>
        </p:nvSpPr>
        <p:spPr>
          <a:xfrm>
            <a:off x="1135625" y="-7774"/>
            <a:ext cx="471949" cy="461665"/>
          </a:xfrm>
          <a:prstGeom prst="rect">
            <a:avLst/>
          </a:prstGeom>
          <a:noFill/>
        </p:spPr>
        <p:txBody>
          <a:bodyPr wrap="square" rtlCol="0">
            <a:spAutoFit/>
          </a:bodyPr>
          <a:lstStyle/>
          <a:p>
            <a:pPr algn="ctr"/>
            <a:r>
              <a:rPr lang="en-US" sz="2400" dirty="0"/>
              <a:t>A</a:t>
            </a:r>
          </a:p>
        </p:txBody>
      </p:sp>
      <p:sp>
        <p:nvSpPr>
          <p:cNvPr id="13" name="TextBox 12">
            <a:extLst>
              <a:ext uri="{FF2B5EF4-FFF2-40B4-BE49-F238E27FC236}">
                <a16:creationId xmlns:a16="http://schemas.microsoft.com/office/drawing/2014/main" id="{D346F40D-C43E-2295-0DC2-548F4BCCE9FB}"/>
              </a:ext>
            </a:extLst>
          </p:cNvPr>
          <p:cNvSpPr txBox="1"/>
          <p:nvPr/>
        </p:nvSpPr>
        <p:spPr>
          <a:xfrm>
            <a:off x="7025148" y="-7774"/>
            <a:ext cx="471949" cy="461665"/>
          </a:xfrm>
          <a:prstGeom prst="rect">
            <a:avLst/>
          </a:prstGeom>
          <a:noFill/>
        </p:spPr>
        <p:txBody>
          <a:bodyPr wrap="square" rtlCol="0">
            <a:spAutoFit/>
          </a:bodyPr>
          <a:lstStyle/>
          <a:p>
            <a:pPr algn="ctr"/>
            <a:r>
              <a:rPr lang="en-US" sz="2400" dirty="0"/>
              <a:t>B</a:t>
            </a:r>
          </a:p>
        </p:txBody>
      </p:sp>
    </p:spTree>
    <p:extLst>
      <p:ext uri="{BB962C8B-B14F-4D97-AF65-F5344CB8AC3E}">
        <p14:creationId xmlns:p14="http://schemas.microsoft.com/office/powerpoint/2010/main" val="5338451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13ADA04-D5DD-8A99-8F97-C3A7901A8498}"/>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122564" y="1293867"/>
            <a:ext cx="3815807" cy="3809077"/>
          </a:xfrm>
          <a:prstGeom prst="rect">
            <a:avLst/>
          </a:prstGeom>
        </p:spPr>
      </p:pic>
      <p:pic>
        <p:nvPicPr>
          <p:cNvPr id="7" name="Picture 6">
            <a:extLst>
              <a:ext uri="{FF2B5EF4-FFF2-40B4-BE49-F238E27FC236}">
                <a16:creationId xmlns:a16="http://schemas.microsoft.com/office/drawing/2014/main" id="{72EF3000-3BAB-2BFD-137F-19DA838D76E4}"/>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Lst>
          </a:blip>
          <a:stretch>
            <a:fillRect/>
          </a:stretch>
        </p:blipFill>
        <p:spPr>
          <a:xfrm>
            <a:off x="4201196" y="1293867"/>
            <a:ext cx="3789610" cy="3809077"/>
          </a:xfrm>
          <a:prstGeom prst="rect">
            <a:avLst/>
          </a:prstGeom>
        </p:spPr>
      </p:pic>
      <p:pic>
        <p:nvPicPr>
          <p:cNvPr id="9" name="Picture 8">
            <a:extLst>
              <a:ext uri="{FF2B5EF4-FFF2-40B4-BE49-F238E27FC236}">
                <a16:creationId xmlns:a16="http://schemas.microsoft.com/office/drawing/2014/main" id="{96E8B04C-CE29-52FA-6970-A5870D10B91B}"/>
              </a:ext>
            </a:extLst>
          </p:cNvPr>
          <p:cNvPicPr>
            <a:picLocks noChangeAspect="1"/>
          </p:cNvPicPr>
          <p:nvPr/>
        </p:nvPicPr>
        <p:blipFill>
          <a:blip r:embed="rId6">
            <a:extLst>
              <a:ext uri="{BEBA8EAE-BF5A-486C-A8C5-ECC9F3942E4B}">
                <a14:imgProps xmlns:a14="http://schemas.microsoft.com/office/drawing/2010/main">
                  <a14:imgLayer r:embed="rId7">
                    <a14:imgEffect>
                      <a14:sharpenSoften amount="25000"/>
                    </a14:imgEffect>
                  </a14:imgLayer>
                </a14:imgProps>
              </a:ext>
            </a:extLst>
          </a:blip>
          <a:srcRect t="2499"/>
          <a:stretch/>
        </p:blipFill>
        <p:spPr>
          <a:xfrm>
            <a:off x="8253631" y="1352861"/>
            <a:ext cx="3798622" cy="3691088"/>
          </a:xfrm>
          <a:prstGeom prst="rect">
            <a:avLst/>
          </a:prstGeom>
        </p:spPr>
      </p:pic>
      <p:sp>
        <p:nvSpPr>
          <p:cNvPr id="11" name="TextBox 10">
            <a:extLst>
              <a:ext uri="{FF2B5EF4-FFF2-40B4-BE49-F238E27FC236}">
                <a16:creationId xmlns:a16="http://schemas.microsoft.com/office/drawing/2014/main" id="{E4D40C41-5180-168C-12BE-963B683B9782}"/>
              </a:ext>
            </a:extLst>
          </p:cNvPr>
          <p:cNvSpPr txBox="1"/>
          <p:nvPr/>
        </p:nvSpPr>
        <p:spPr>
          <a:xfrm>
            <a:off x="122564" y="5240967"/>
            <a:ext cx="11926868" cy="707886"/>
          </a:xfrm>
          <a:prstGeom prst="rect">
            <a:avLst/>
          </a:prstGeom>
          <a:noFill/>
        </p:spPr>
        <p:txBody>
          <a:bodyPr wrap="square">
            <a:spAutoFit/>
          </a:bodyPr>
          <a:lstStyle/>
          <a:p>
            <a:r>
              <a:rPr lang="en-US" sz="2000" dirty="0">
                <a:latin typeface="Times New Roman" panose="02020603050405020304" pitchFamily="18" charset="0"/>
                <a:cs typeface="Times New Roman" panose="02020603050405020304" pitchFamily="18" charset="0"/>
              </a:rPr>
              <a:t>Supplementary Fig. S2. The Kyoto Encyclopedia of Genes and Genomes (KEGG) enrichment analysis for drought (A), salinity (B), and shared pathways  between drought and salinity (C) in relative to control conditions.  </a:t>
            </a:r>
          </a:p>
        </p:txBody>
      </p:sp>
      <p:sp>
        <p:nvSpPr>
          <p:cNvPr id="12" name="TextBox 11">
            <a:extLst>
              <a:ext uri="{FF2B5EF4-FFF2-40B4-BE49-F238E27FC236}">
                <a16:creationId xmlns:a16="http://schemas.microsoft.com/office/drawing/2014/main" id="{94F1EE90-6D0D-6306-BF29-2F59FE7D4A5F}"/>
              </a:ext>
            </a:extLst>
          </p:cNvPr>
          <p:cNvSpPr txBox="1"/>
          <p:nvPr/>
        </p:nvSpPr>
        <p:spPr>
          <a:xfrm>
            <a:off x="1447840" y="763190"/>
            <a:ext cx="1959037" cy="461665"/>
          </a:xfrm>
          <a:prstGeom prst="rect">
            <a:avLst/>
          </a:prstGeom>
          <a:noFill/>
        </p:spPr>
        <p:txBody>
          <a:bodyPr wrap="square" rtlCol="0">
            <a:spAutoFit/>
          </a:bodyPr>
          <a:lstStyle/>
          <a:p>
            <a:pPr algn="ctr"/>
            <a:r>
              <a:rPr lang="en-US" sz="2400" dirty="0"/>
              <a:t>Drought</a:t>
            </a:r>
          </a:p>
        </p:txBody>
      </p:sp>
      <p:sp>
        <p:nvSpPr>
          <p:cNvPr id="13" name="TextBox 12">
            <a:extLst>
              <a:ext uri="{FF2B5EF4-FFF2-40B4-BE49-F238E27FC236}">
                <a16:creationId xmlns:a16="http://schemas.microsoft.com/office/drawing/2014/main" id="{86D6D38B-6EB0-C290-50D3-E4AAF50480AA}"/>
              </a:ext>
            </a:extLst>
          </p:cNvPr>
          <p:cNvSpPr txBox="1"/>
          <p:nvPr/>
        </p:nvSpPr>
        <p:spPr>
          <a:xfrm>
            <a:off x="5621111" y="730971"/>
            <a:ext cx="1806211" cy="461665"/>
          </a:xfrm>
          <a:prstGeom prst="rect">
            <a:avLst/>
          </a:prstGeom>
          <a:noFill/>
        </p:spPr>
        <p:txBody>
          <a:bodyPr wrap="square" rtlCol="0">
            <a:spAutoFit/>
          </a:bodyPr>
          <a:lstStyle/>
          <a:p>
            <a:pPr algn="ctr"/>
            <a:r>
              <a:rPr lang="en-US" sz="2400" dirty="0"/>
              <a:t>Salinity</a:t>
            </a:r>
          </a:p>
        </p:txBody>
      </p:sp>
      <p:sp>
        <p:nvSpPr>
          <p:cNvPr id="14" name="TextBox 13">
            <a:extLst>
              <a:ext uri="{FF2B5EF4-FFF2-40B4-BE49-F238E27FC236}">
                <a16:creationId xmlns:a16="http://schemas.microsoft.com/office/drawing/2014/main" id="{669794C0-582B-28C0-A529-E7FB2AEF6E59}"/>
              </a:ext>
            </a:extLst>
          </p:cNvPr>
          <p:cNvSpPr txBox="1"/>
          <p:nvPr/>
        </p:nvSpPr>
        <p:spPr>
          <a:xfrm>
            <a:off x="8664561" y="544910"/>
            <a:ext cx="3650517" cy="830997"/>
          </a:xfrm>
          <a:prstGeom prst="rect">
            <a:avLst/>
          </a:prstGeom>
          <a:noFill/>
        </p:spPr>
        <p:txBody>
          <a:bodyPr wrap="square" rtlCol="0">
            <a:spAutoFit/>
          </a:bodyPr>
          <a:lstStyle/>
          <a:p>
            <a:pPr algn="ctr"/>
            <a:r>
              <a:rPr lang="en-US" sz="2400" dirty="0"/>
              <a:t>Shared between</a:t>
            </a:r>
          </a:p>
          <a:p>
            <a:pPr algn="ctr"/>
            <a:r>
              <a:rPr lang="en-US" sz="2400" dirty="0"/>
              <a:t>Drought + Salinity</a:t>
            </a:r>
          </a:p>
        </p:txBody>
      </p:sp>
      <p:sp>
        <p:nvSpPr>
          <p:cNvPr id="15" name="TextBox 14">
            <a:extLst>
              <a:ext uri="{FF2B5EF4-FFF2-40B4-BE49-F238E27FC236}">
                <a16:creationId xmlns:a16="http://schemas.microsoft.com/office/drawing/2014/main" id="{BE06642B-EC37-0B20-3EC7-21147FA1C8C7}"/>
              </a:ext>
            </a:extLst>
          </p:cNvPr>
          <p:cNvSpPr txBox="1"/>
          <p:nvPr/>
        </p:nvSpPr>
        <p:spPr>
          <a:xfrm>
            <a:off x="648674" y="20990"/>
            <a:ext cx="471949" cy="461665"/>
          </a:xfrm>
          <a:prstGeom prst="rect">
            <a:avLst/>
          </a:prstGeom>
          <a:noFill/>
        </p:spPr>
        <p:txBody>
          <a:bodyPr wrap="square" rtlCol="0">
            <a:spAutoFit/>
          </a:bodyPr>
          <a:lstStyle/>
          <a:p>
            <a:pPr algn="ctr"/>
            <a:r>
              <a:rPr lang="en-US" sz="2400" dirty="0"/>
              <a:t>A</a:t>
            </a:r>
          </a:p>
        </p:txBody>
      </p:sp>
      <p:sp>
        <p:nvSpPr>
          <p:cNvPr id="16" name="TextBox 15">
            <a:extLst>
              <a:ext uri="{FF2B5EF4-FFF2-40B4-BE49-F238E27FC236}">
                <a16:creationId xmlns:a16="http://schemas.microsoft.com/office/drawing/2014/main" id="{16273C40-ED03-3FFD-A21E-CAF5226A0398}"/>
              </a:ext>
            </a:extLst>
          </p:cNvPr>
          <p:cNvSpPr txBox="1"/>
          <p:nvPr/>
        </p:nvSpPr>
        <p:spPr>
          <a:xfrm>
            <a:off x="4603657" y="20990"/>
            <a:ext cx="471949" cy="461665"/>
          </a:xfrm>
          <a:prstGeom prst="rect">
            <a:avLst/>
          </a:prstGeom>
          <a:noFill/>
        </p:spPr>
        <p:txBody>
          <a:bodyPr wrap="square" rtlCol="0">
            <a:spAutoFit/>
          </a:bodyPr>
          <a:lstStyle/>
          <a:p>
            <a:pPr algn="ctr"/>
            <a:r>
              <a:rPr lang="en-US" sz="2400" dirty="0"/>
              <a:t>B</a:t>
            </a:r>
          </a:p>
        </p:txBody>
      </p:sp>
      <p:sp>
        <p:nvSpPr>
          <p:cNvPr id="17" name="TextBox 16">
            <a:extLst>
              <a:ext uri="{FF2B5EF4-FFF2-40B4-BE49-F238E27FC236}">
                <a16:creationId xmlns:a16="http://schemas.microsoft.com/office/drawing/2014/main" id="{C93DA3E3-04C2-77EC-5CFF-C982B6407676}"/>
              </a:ext>
            </a:extLst>
          </p:cNvPr>
          <p:cNvSpPr txBox="1"/>
          <p:nvPr/>
        </p:nvSpPr>
        <p:spPr>
          <a:xfrm>
            <a:off x="8714306" y="31747"/>
            <a:ext cx="471949" cy="461665"/>
          </a:xfrm>
          <a:prstGeom prst="rect">
            <a:avLst/>
          </a:prstGeom>
          <a:noFill/>
        </p:spPr>
        <p:txBody>
          <a:bodyPr wrap="square" rtlCol="0">
            <a:spAutoFit/>
          </a:bodyPr>
          <a:lstStyle/>
          <a:p>
            <a:pPr algn="ctr"/>
            <a:r>
              <a:rPr lang="en-US" sz="2400" dirty="0"/>
              <a:t>C</a:t>
            </a:r>
          </a:p>
        </p:txBody>
      </p:sp>
    </p:spTree>
    <p:extLst>
      <p:ext uri="{BB962C8B-B14F-4D97-AF65-F5344CB8AC3E}">
        <p14:creationId xmlns:p14="http://schemas.microsoft.com/office/powerpoint/2010/main" val="2012387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89D52B-7623-DEA7-3186-1D877EA9D175}"/>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274076" y="471642"/>
            <a:ext cx="5684275" cy="5619750"/>
          </a:xfrm>
          <a:prstGeom prst="rect">
            <a:avLst/>
          </a:prstGeom>
        </p:spPr>
      </p:pic>
      <p:pic>
        <p:nvPicPr>
          <p:cNvPr id="5" name="Picture 4">
            <a:extLst>
              <a:ext uri="{FF2B5EF4-FFF2-40B4-BE49-F238E27FC236}">
                <a16:creationId xmlns:a16="http://schemas.microsoft.com/office/drawing/2014/main" id="{83165676-DCCC-6465-D554-37CFEC0F52AE}"/>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Lst>
          </a:blip>
          <a:stretch>
            <a:fillRect/>
          </a:stretch>
        </p:blipFill>
        <p:spPr>
          <a:xfrm>
            <a:off x="6317225" y="545538"/>
            <a:ext cx="5684275" cy="5545853"/>
          </a:xfrm>
          <a:prstGeom prst="rect">
            <a:avLst/>
          </a:prstGeom>
        </p:spPr>
      </p:pic>
      <p:sp>
        <p:nvSpPr>
          <p:cNvPr id="6" name="TextBox 5">
            <a:extLst>
              <a:ext uri="{FF2B5EF4-FFF2-40B4-BE49-F238E27FC236}">
                <a16:creationId xmlns:a16="http://schemas.microsoft.com/office/drawing/2014/main" id="{8638462D-3E1B-93B2-C3BC-B3775D40743A}"/>
              </a:ext>
            </a:extLst>
          </p:cNvPr>
          <p:cNvSpPr txBox="1"/>
          <p:nvPr/>
        </p:nvSpPr>
        <p:spPr>
          <a:xfrm>
            <a:off x="8227604" y="209752"/>
            <a:ext cx="3053167" cy="400110"/>
          </a:xfrm>
          <a:prstGeom prst="rect">
            <a:avLst/>
          </a:prstGeom>
          <a:noFill/>
        </p:spPr>
        <p:txBody>
          <a:bodyPr wrap="square">
            <a:spAutoFit/>
          </a:bodyPr>
          <a:lstStyle/>
          <a:p>
            <a:pPr algn="ctr"/>
            <a:r>
              <a:rPr lang="en-US" sz="2000" dirty="0"/>
              <a:t>Downregulated</a:t>
            </a:r>
          </a:p>
        </p:txBody>
      </p:sp>
      <p:sp>
        <p:nvSpPr>
          <p:cNvPr id="7" name="TextBox 6">
            <a:extLst>
              <a:ext uri="{FF2B5EF4-FFF2-40B4-BE49-F238E27FC236}">
                <a16:creationId xmlns:a16="http://schemas.microsoft.com/office/drawing/2014/main" id="{D02B3872-39D2-A314-C7BA-351A3BAB84E0}"/>
              </a:ext>
            </a:extLst>
          </p:cNvPr>
          <p:cNvSpPr txBox="1"/>
          <p:nvPr/>
        </p:nvSpPr>
        <p:spPr>
          <a:xfrm>
            <a:off x="2059278" y="209752"/>
            <a:ext cx="3053167" cy="400110"/>
          </a:xfrm>
          <a:prstGeom prst="rect">
            <a:avLst/>
          </a:prstGeom>
          <a:noFill/>
        </p:spPr>
        <p:txBody>
          <a:bodyPr wrap="square">
            <a:spAutoFit/>
          </a:bodyPr>
          <a:lstStyle/>
          <a:p>
            <a:pPr algn="ctr"/>
            <a:r>
              <a:rPr lang="en-US" sz="2000" dirty="0"/>
              <a:t>Upregulated</a:t>
            </a:r>
          </a:p>
        </p:txBody>
      </p:sp>
      <p:sp>
        <p:nvSpPr>
          <p:cNvPr id="8" name="TextBox 7">
            <a:extLst>
              <a:ext uri="{FF2B5EF4-FFF2-40B4-BE49-F238E27FC236}">
                <a16:creationId xmlns:a16="http://schemas.microsoft.com/office/drawing/2014/main" id="{049C7797-AF5B-1E9B-3968-691C8BEBB8A6}"/>
              </a:ext>
            </a:extLst>
          </p:cNvPr>
          <p:cNvSpPr txBox="1"/>
          <p:nvPr/>
        </p:nvSpPr>
        <p:spPr>
          <a:xfrm>
            <a:off x="914401" y="169204"/>
            <a:ext cx="471949" cy="461665"/>
          </a:xfrm>
          <a:prstGeom prst="rect">
            <a:avLst/>
          </a:prstGeom>
          <a:noFill/>
        </p:spPr>
        <p:txBody>
          <a:bodyPr wrap="square" rtlCol="0">
            <a:spAutoFit/>
          </a:bodyPr>
          <a:lstStyle/>
          <a:p>
            <a:pPr algn="ctr"/>
            <a:r>
              <a:rPr lang="en-US" sz="2400" dirty="0"/>
              <a:t>A</a:t>
            </a:r>
          </a:p>
        </p:txBody>
      </p:sp>
      <p:sp>
        <p:nvSpPr>
          <p:cNvPr id="9" name="TextBox 8">
            <a:extLst>
              <a:ext uri="{FF2B5EF4-FFF2-40B4-BE49-F238E27FC236}">
                <a16:creationId xmlns:a16="http://schemas.microsoft.com/office/drawing/2014/main" id="{F50B5409-14DE-C0DF-DD34-1F5EDEE4D07A}"/>
              </a:ext>
            </a:extLst>
          </p:cNvPr>
          <p:cNvSpPr txBox="1"/>
          <p:nvPr/>
        </p:nvSpPr>
        <p:spPr>
          <a:xfrm>
            <a:off x="6803924" y="169204"/>
            <a:ext cx="471949" cy="461665"/>
          </a:xfrm>
          <a:prstGeom prst="rect">
            <a:avLst/>
          </a:prstGeom>
          <a:noFill/>
        </p:spPr>
        <p:txBody>
          <a:bodyPr wrap="square" rtlCol="0">
            <a:spAutoFit/>
          </a:bodyPr>
          <a:lstStyle/>
          <a:p>
            <a:pPr algn="ctr"/>
            <a:r>
              <a:rPr lang="en-US" sz="2400" dirty="0"/>
              <a:t>B</a:t>
            </a:r>
          </a:p>
        </p:txBody>
      </p:sp>
      <p:sp>
        <p:nvSpPr>
          <p:cNvPr id="11" name="TextBox 10">
            <a:extLst>
              <a:ext uri="{FF2B5EF4-FFF2-40B4-BE49-F238E27FC236}">
                <a16:creationId xmlns:a16="http://schemas.microsoft.com/office/drawing/2014/main" id="{360D94C9-4CEB-4D45-3F19-294277552437}"/>
              </a:ext>
            </a:extLst>
          </p:cNvPr>
          <p:cNvSpPr txBox="1"/>
          <p:nvPr/>
        </p:nvSpPr>
        <p:spPr>
          <a:xfrm>
            <a:off x="49162" y="6144559"/>
            <a:ext cx="12152670" cy="646331"/>
          </a:xfrm>
          <a:prstGeom prst="rect">
            <a:avLst/>
          </a:prstGeom>
          <a:noFill/>
        </p:spPr>
        <p:txBody>
          <a:bodyPr wrap="square">
            <a:spAutoFit/>
          </a:bodyPr>
          <a:lstStyle/>
          <a:p>
            <a:r>
              <a:rPr lang="en-US" sz="1800" dirty="0">
                <a:latin typeface="Times New Roman" panose="02020603050405020304" pitchFamily="18" charset="0"/>
                <a:cs typeface="Times New Roman" panose="02020603050405020304" pitchFamily="18" charset="0"/>
              </a:rPr>
              <a:t>Supplementary Fig. S3. The Kyoto Encyclopedia of Genes and Genomes (KEGG) enrichment analysis for </a:t>
            </a:r>
            <a:r>
              <a:rPr lang="en-US" dirty="0">
                <a:latin typeface="Times New Roman" panose="02020603050405020304" pitchFamily="18" charset="0"/>
                <a:cs typeface="Times New Roman" panose="02020603050405020304" pitchFamily="18" charset="0"/>
              </a:rPr>
              <a:t>s</a:t>
            </a:r>
            <a:r>
              <a:rPr lang="en-US" sz="1800" dirty="0">
                <a:latin typeface="Times New Roman" panose="02020603050405020304" pitchFamily="18" charset="0"/>
                <a:cs typeface="Times New Roman" panose="02020603050405020304" pitchFamily="18" charset="0"/>
              </a:rPr>
              <a:t>ignificantly shared upregulated (A) and downregulated (B) pathways between drought and salinity stresses in relative to control conditions. </a:t>
            </a:r>
          </a:p>
        </p:txBody>
      </p:sp>
    </p:spTree>
    <p:extLst>
      <p:ext uri="{BB962C8B-B14F-4D97-AF65-F5344CB8AC3E}">
        <p14:creationId xmlns:p14="http://schemas.microsoft.com/office/powerpoint/2010/main" val="14465567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138</Words>
  <Application>Microsoft Office PowerPoint</Application>
  <PresentationFormat>Widescreen</PresentationFormat>
  <Paragraphs>18</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mohamed hazman</dc:creator>
  <cp:lastModifiedBy>mohamed hazman</cp:lastModifiedBy>
  <cp:revision>2</cp:revision>
  <dcterms:created xsi:type="dcterms:W3CDTF">2025-04-07T10:24:07Z</dcterms:created>
  <dcterms:modified xsi:type="dcterms:W3CDTF">2025-04-20T08:59:18Z</dcterms:modified>
</cp:coreProperties>
</file>