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85" r:id="rId3"/>
    <p:sldId id="280" r:id="rId4"/>
    <p:sldId id="261" r:id="rId5"/>
    <p:sldId id="284" r:id="rId6"/>
    <p:sldId id="268" r:id="rId7"/>
    <p:sldId id="259" r:id="rId8"/>
    <p:sldId id="281" r:id="rId9"/>
    <p:sldId id="270" r:id="rId1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njamin Marie" initials="BM" lastIdx="3" clrIdx="0">
    <p:extLst>
      <p:ext uri="{19B8F6BF-5375-455C-9EA6-DF929625EA0E}">
        <p15:presenceInfo xmlns:p15="http://schemas.microsoft.com/office/powerpoint/2012/main" userId="Benjamin Mari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348"/>
    <p:restoredTop sz="95680"/>
  </p:normalViewPr>
  <p:slideViewPr>
    <p:cSldViewPr snapToGrid="0" snapToObjects="1">
      <p:cViewPr>
        <p:scale>
          <a:sx n="126" d="100"/>
          <a:sy n="126" d="100"/>
        </p:scale>
        <p:origin x="18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0DB08-90CD-714E-87B9-05626E4177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01210B0-2B51-5442-BE02-DDF3E9BF93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9C80F41-0270-2348-9001-09969F1F0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28E4B-2E3B-8848-9B9B-6E865B135A12}" type="datetimeFigureOut">
              <a:rPr lang="fr-FR" smtClean="0"/>
              <a:t>17/02/2026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2B351CD-1954-A649-A43B-254EE29D7A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329DD60-C981-6049-957E-915D948E6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AD77C-F7CD-7F4D-858E-AC25A9CE003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8605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D9AB26-05AF-E34B-81F2-915ADB3E8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D01663C-9646-A54B-B74C-14E5C6015D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17B7AF3-D39F-014F-AADB-6395963415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28E4B-2E3B-8848-9B9B-6E865B135A12}" type="datetimeFigureOut">
              <a:rPr lang="fr-FR" smtClean="0"/>
              <a:t>17/02/2026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E6FC374-CBFA-924B-828D-4E20E0D7F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747C84B-E8C6-C945-B625-3E5FC6237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AD77C-F7CD-7F4D-858E-AC25A9CE003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1592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1013FCB-E971-8644-B45C-7CAD0AE2B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CBFE1DE-567C-1041-A756-760C7F698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2EC6EFF-F361-9C4E-98BA-9FC1C670B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28E4B-2E3B-8848-9B9B-6E865B135A12}" type="datetimeFigureOut">
              <a:rPr lang="fr-FR" smtClean="0"/>
              <a:t>17/02/2026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DA1B928-FBA9-8247-9BE0-EC1CC9B17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927B83-8173-5945-920D-D7EB7309D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AD77C-F7CD-7F4D-858E-AC25A9CE003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56651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0017CC-C46B-274E-9850-CA02B03B0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1767D71-2455-CF4E-BF17-AD62728D31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D0C015C-6F3E-9245-9777-9FDDAFB93A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5165E30-DA7C-0C4A-A520-B5D37E546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28E4B-2E3B-8848-9B9B-6E865B135A12}" type="datetimeFigureOut">
              <a:rPr lang="fr-FR" smtClean="0"/>
              <a:t>17/02/2026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FF72B62-24B6-EB45-8E34-127191FD1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7080EAA-6066-B140-A997-27BCA67C7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AD77C-F7CD-7F4D-858E-AC25A9CE003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3259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F7F3CA-C51B-C949-85AA-DF9E9B570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C20C78D-FE7A-E24E-AF42-14D8CAA33A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5EDDE2A-33DF-DD49-ABCC-133A2C52EF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C4CED7-438C-0441-A4F6-312073CDA9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1971605-C3AE-B848-9703-EDA6D49BE4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2E81343-BBDA-E44B-9A48-50A546D75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28E4B-2E3B-8848-9B9B-6E865B135A12}" type="datetimeFigureOut">
              <a:rPr lang="fr-FR" smtClean="0"/>
              <a:t>17/02/2026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220C9381-5212-DE4D-83D4-8C7D6541E2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5B234674-59FB-404E-9692-9A16A9455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AD77C-F7CD-7F4D-858E-AC25A9CE003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7281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E14EA1-D73F-3348-9EE0-17B114313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8BFA368-3490-1341-950E-9677815FF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28E4B-2E3B-8848-9B9B-6E865B135A12}" type="datetimeFigureOut">
              <a:rPr lang="fr-FR" smtClean="0"/>
              <a:t>17/02/2026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1084DBD-E517-4C4E-B871-3C7A6D6D0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512B76C-6AC8-6C4B-A3CF-A9D4028D2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AD77C-F7CD-7F4D-858E-AC25A9CE003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281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1A27247-AB1B-724A-8A0B-E8433B5E8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28E4B-2E3B-8848-9B9B-6E865B135A12}" type="datetimeFigureOut">
              <a:rPr lang="fr-FR" smtClean="0"/>
              <a:t>17/02/2026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25D4457-3E6E-B448-974F-D3FB23357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9A31CE9-640C-9549-BBD7-86B61EB47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AD77C-F7CD-7F4D-858E-AC25A9CE003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21721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736CDF-88CE-6743-88F1-256DED45CE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10D9F06-3F14-A048-A621-5E6FF9DBB3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B1F1149-9D5D-C744-A283-E1BBF94121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EDDB0FD-7AA4-3440-BBBC-E28FD9998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28E4B-2E3B-8848-9B9B-6E865B135A12}" type="datetimeFigureOut">
              <a:rPr lang="fr-FR" smtClean="0"/>
              <a:t>17/02/2026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DD6C542-534F-894A-9F91-19D1D539F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BB207DE-9B03-B640-8102-DE3F1BE78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AD77C-F7CD-7F4D-858E-AC25A9CE003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95766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748338-B983-0341-8BBE-E8353BF90A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EAE42DC-7834-D746-ADCB-29B1071D05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7B6E938-7191-EF42-B8C5-52AB4EE70F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03692DC-0C08-5541-8C20-4CE2750A2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28E4B-2E3B-8848-9B9B-6E865B135A12}" type="datetimeFigureOut">
              <a:rPr lang="fr-FR" smtClean="0"/>
              <a:t>17/02/2026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BAA28B2-A78A-ED4D-B758-77D1DEA62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5AB2CF9-DBB8-474C-86C7-5A016DB405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AD77C-F7CD-7F4D-858E-AC25A9CE003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4790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2B5163-3AF8-464A-BA44-D2970CC42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969EAA2-AE01-434F-8C32-216A04C8D9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A2FC77-141F-BF4D-9254-239A1AFC9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28E4B-2E3B-8848-9B9B-6E865B135A12}" type="datetimeFigureOut">
              <a:rPr lang="fr-FR" smtClean="0"/>
              <a:t>17/02/2026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E4DEE20-7DB1-9248-9321-9A76D36B2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99A270-5C20-8C47-ACA2-D3F6D8252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AD77C-F7CD-7F4D-858E-AC25A9CE003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1301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4C93133D-BB5F-244D-B1F1-839D02D533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0692282-2ECD-524E-A344-E403E31500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DD6140A-D4DC-514B-A320-CCBEDBAAC5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28E4B-2E3B-8848-9B9B-6E865B135A12}" type="datetimeFigureOut">
              <a:rPr lang="fr-FR" smtClean="0"/>
              <a:t>17/02/2026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D8D526A-6267-9C49-A052-CF982286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759267D-7603-2C4D-8B79-2B9CE7483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AD77C-F7CD-7F4D-858E-AC25A9CE003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8739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4ADDCC9-A4A5-E74E-A7AF-E8599D4B5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F9C77C1-CA57-6447-8CC7-5D8BF8582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51C963F-E028-0247-A3B2-B5E5768C12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228E4B-2E3B-8848-9B9B-6E865B135A12}" type="datetimeFigureOut">
              <a:rPr lang="fr-FR" smtClean="0"/>
              <a:t>17/02/2026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6A3D9EA-7C13-2B42-9114-322A991E0F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893BF7A-BC74-B448-ACE0-C3F363DC49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2AD77C-F7CD-7F4D-858E-AC25A9CE003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9265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Relationship Id="rId9" Type="http://schemas.openxmlformats.org/officeDocument/2006/relationships/image" Target="../media/image11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269BD97D-7031-3040-BC63-437E40E5101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720"/>
          <a:stretch/>
        </p:blipFill>
        <p:spPr bwMode="auto">
          <a:xfrm>
            <a:off x="287187" y="526415"/>
            <a:ext cx="4502810" cy="556133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251C58A-FF15-9B4D-BA28-1AFEA03B3D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534" b="7682"/>
          <a:stretch/>
        </p:blipFill>
        <p:spPr bwMode="auto">
          <a:xfrm>
            <a:off x="4558384" y="1308455"/>
            <a:ext cx="4594860" cy="31075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Image 12" descr="Une image contenant texte, capture d’écran, reçu, Parallèle&#10;&#10;Description générée automatiquement">
            <a:extLst>
              <a:ext uri="{FF2B5EF4-FFF2-40B4-BE49-F238E27FC236}">
                <a16:creationId xmlns:a16="http://schemas.microsoft.com/office/drawing/2014/main" id="{09A35F3B-F6DB-8147-B703-D6AD583E38B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28" b="32137"/>
          <a:stretch/>
        </p:blipFill>
        <p:spPr bwMode="auto">
          <a:xfrm>
            <a:off x="4470691" y="1571479"/>
            <a:ext cx="4097923" cy="35915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Image 13" descr="Une image contenant texte, capture d’écran, reçu, Parallèle&#10;&#10;Description générée automatiquement">
            <a:extLst>
              <a:ext uri="{FF2B5EF4-FFF2-40B4-BE49-F238E27FC236}">
                <a16:creationId xmlns:a16="http://schemas.microsoft.com/office/drawing/2014/main" id="{B66FDA61-9E68-484A-AB35-1F72956FA0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946" r="28583" b="17005"/>
          <a:stretch/>
        </p:blipFill>
        <p:spPr bwMode="auto">
          <a:xfrm>
            <a:off x="8291463" y="1308455"/>
            <a:ext cx="3082013" cy="36933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F44C1E8-D99F-1D42-BA5E-64293E75608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2" t="5928" r="9542" b="39584"/>
          <a:stretch/>
        </p:blipFill>
        <p:spPr bwMode="auto">
          <a:xfrm>
            <a:off x="8291463" y="1742221"/>
            <a:ext cx="3778617" cy="344772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D73D498-D3DA-5DF7-947E-A64378D23236}"/>
              </a:ext>
            </a:extLst>
          </p:cNvPr>
          <p:cNvSpPr txBox="1"/>
          <p:nvPr/>
        </p:nvSpPr>
        <p:spPr>
          <a:xfrm>
            <a:off x="0" y="0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Supp. Figure S1. </a:t>
            </a:r>
            <a:r>
              <a:rPr lang="fr-FR" dirty="0"/>
              <a:t>« Spirulina » medium</a:t>
            </a:r>
          </a:p>
        </p:txBody>
      </p:sp>
    </p:spTree>
    <p:extLst>
      <p:ext uri="{BB962C8B-B14F-4D97-AF65-F5344CB8AC3E}">
        <p14:creationId xmlns:p14="http://schemas.microsoft.com/office/powerpoint/2010/main" val="29397233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2B9FD77F-6EF2-D547-B638-1A6BA0384552}"/>
              </a:ext>
            </a:extLst>
          </p:cNvPr>
          <p:cNvSpPr txBox="1"/>
          <p:nvPr/>
        </p:nvSpPr>
        <p:spPr>
          <a:xfrm>
            <a:off x="1842158" y="646331"/>
            <a:ext cx="553170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A					B</a:t>
            </a:r>
          </a:p>
          <a:p>
            <a:endParaRPr lang="fr-FR" sz="2800" b="1" dirty="0"/>
          </a:p>
          <a:p>
            <a:endParaRPr lang="fr-FR" sz="2800" b="1" dirty="0"/>
          </a:p>
          <a:p>
            <a:endParaRPr lang="fr-FR" sz="2800" b="1" dirty="0"/>
          </a:p>
          <a:p>
            <a:endParaRPr lang="fr-FR" sz="2400" b="1" dirty="0"/>
          </a:p>
          <a:p>
            <a:endParaRPr lang="fr-FR" sz="2400" b="1" dirty="0"/>
          </a:p>
          <a:p>
            <a:endParaRPr lang="fr-FR" sz="2800" b="1" dirty="0"/>
          </a:p>
          <a:p>
            <a:endParaRPr lang="fr-FR" sz="2400" b="1" dirty="0"/>
          </a:p>
          <a:p>
            <a:r>
              <a:rPr lang="fr-FR" sz="2800" b="1" dirty="0"/>
              <a:t>C					D</a:t>
            </a:r>
          </a:p>
        </p:txBody>
      </p:sp>
      <p:pic>
        <p:nvPicPr>
          <p:cNvPr id="4" name="Graphique 3">
            <a:extLst>
              <a:ext uri="{FF2B5EF4-FFF2-40B4-BE49-F238E27FC236}">
                <a16:creationId xmlns:a16="http://schemas.microsoft.com/office/drawing/2014/main" id="{08A6AD9A-08A0-7C06-3103-7FE93B7D49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72571" y="685159"/>
            <a:ext cx="4084678" cy="2828603"/>
          </a:xfrm>
          <a:prstGeom prst="rect">
            <a:avLst/>
          </a:prstGeom>
        </p:spPr>
      </p:pic>
      <p:pic>
        <p:nvPicPr>
          <p:cNvPr id="11" name="Graphique 10">
            <a:extLst>
              <a:ext uri="{FF2B5EF4-FFF2-40B4-BE49-F238E27FC236}">
                <a16:creationId xmlns:a16="http://schemas.microsoft.com/office/drawing/2014/main" id="{7381F949-0477-93A5-F342-EB6E1EC025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53491" y="3896419"/>
            <a:ext cx="4358356" cy="2961581"/>
          </a:xfrm>
          <a:prstGeom prst="rect">
            <a:avLst/>
          </a:prstGeom>
        </p:spPr>
      </p:pic>
      <p:pic>
        <p:nvPicPr>
          <p:cNvPr id="13" name="Graphique 12">
            <a:extLst>
              <a:ext uri="{FF2B5EF4-FFF2-40B4-BE49-F238E27FC236}">
                <a16:creationId xmlns:a16="http://schemas.microsoft.com/office/drawing/2014/main" id="{514A5426-F45B-96B7-CB64-280733F85B6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793344" y="685159"/>
            <a:ext cx="4125958" cy="2915676"/>
          </a:xfrm>
          <a:prstGeom prst="rect">
            <a:avLst/>
          </a:prstGeom>
        </p:spPr>
      </p:pic>
      <p:pic>
        <p:nvPicPr>
          <p:cNvPr id="15" name="Graphique 14">
            <a:extLst>
              <a:ext uri="{FF2B5EF4-FFF2-40B4-BE49-F238E27FC236}">
                <a16:creationId xmlns:a16="http://schemas.microsoft.com/office/drawing/2014/main" id="{14F45BFD-B8CE-B3D9-D5CC-99015AF52FF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172571" y="3777154"/>
            <a:ext cx="4217087" cy="2961580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EC3B944-9CA5-E854-30A5-464989C11961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Supp. Figure S2. </a:t>
            </a:r>
            <a:r>
              <a:rPr lang="fr-FR" dirty="0" err="1"/>
              <a:t>Ranking</a:t>
            </a:r>
            <a:r>
              <a:rPr lang="fr-FR" dirty="0"/>
              <a:t> classification of the 85 Limnospira </a:t>
            </a:r>
            <a:r>
              <a:rPr lang="fr-FR" dirty="0" err="1"/>
              <a:t>strains</a:t>
            </a:r>
            <a:r>
              <a:rPr lang="fr-FR" dirty="0"/>
              <a:t> </a:t>
            </a:r>
            <a:r>
              <a:rPr lang="fr-FR" dirty="0" err="1"/>
              <a:t>investigated</a:t>
            </a:r>
            <a:r>
              <a:rPr lang="fr-FR" dirty="0"/>
              <a:t> for </a:t>
            </a:r>
            <a:r>
              <a:rPr lang="fr-FR" dirty="0" err="1"/>
              <a:t>their</a:t>
            </a:r>
            <a:r>
              <a:rPr lang="fr-FR" dirty="0"/>
              <a:t> production of PBP (A) , </a:t>
            </a:r>
            <a:r>
              <a:rPr lang="fr-FR" dirty="0" err="1"/>
              <a:t>carotenoids</a:t>
            </a:r>
            <a:r>
              <a:rPr lang="fr-FR" dirty="0"/>
              <a:t> (B), PUFA (C) and </a:t>
            </a:r>
            <a:r>
              <a:rPr lang="fr-FR" dirty="0" err="1"/>
              <a:t>other</a:t>
            </a:r>
            <a:r>
              <a:rPr lang="fr-FR" dirty="0"/>
              <a:t> metabolites of </a:t>
            </a:r>
            <a:r>
              <a:rPr lang="fr-FR" dirty="0" err="1"/>
              <a:t>interest</a:t>
            </a:r>
            <a:r>
              <a:rPr lang="fr-FR" dirty="0"/>
              <a:t> (D).</a:t>
            </a:r>
          </a:p>
        </p:txBody>
      </p:sp>
    </p:spTree>
    <p:extLst>
      <p:ext uri="{BB962C8B-B14F-4D97-AF65-F5344CB8AC3E}">
        <p14:creationId xmlns:p14="http://schemas.microsoft.com/office/powerpoint/2010/main" val="3614147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60C3EF8-C0AE-0C49-8C65-3C10660416C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22" t="1455" r="1853" b="20370"/>
          <a:stretch/>
        </p:blipFill>
        <p:spPr bwMode="auto">
          <a:xfrm>
            <a:off x="2490600" y="1376441"/>
            <a:ext cx="7210799" cy="410511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31C2FEE-DDE2-974E-8118-09B343CBFB0B}"/>
              </a:ext>
            </a:extLst>
          </p:cNvPr>
          <p:cNvSpPr txBox="1"/>
          <p:nvPr/>
        </p:nvSpPr>
        <p:spPr>
          <a:xfrm>
            <a:off x="4040681" y="1509858"/>
            <a:ext cx="777457" cy="169277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fr-FR" sz="1100" b="1" dirty="0"/>
              <a:t>PMC 1242.20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2852BA5-147D-E742-8E96-763F00604D8A}"/>
              </a:ext>
            </a:extLst>
          </p:cNvPr>
          <p:cNvSpPr txBox="1"/>
          <p:nvPr/>
        </p:nvSpPr>
        <p:spPr>
          <a:xfrm>
            <a:off x="4040681" y="3102853"/>
            <a:ext cx="769441" cy="161583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fr-FR" sz="1050" dirty="0"/>
              <a:t>Day of culture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09D2B69-F973-274E-B9FB-ED4D9BF8C94D}"/>
              </a:ext>
            </a:extLst>
          </p:cNvPr>
          <p:cNvSpPr txBox="1"/>
          <p:nvPr/>
        </p:nvSpPr>
        <p:spPr>
          <a:xfrm rot="16200000">
            <a:off x="1450899" y="2251822"/>
            <a:ext cx="883255" cy="161583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fr-FR" sz="1050" dirty="0"/>
              <a:t>                            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585C7FD-0348-9342-B459-82B227A29D7A}"/>
              </a:ext>
            </a:extLst>
          </p:cNvPr>
          <p:cNvSpPr txBox="1"/>
          <p:nvPr/>
        </p:nvSpPr>
        <p:spPr>
          <a:xfrm>
            <a:off x="7679231" y="1509858"/>
            <a:ext cx="777457" cy="169277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fr-FR" sz="1100" b="1" dirty="0"/>
              <a:t>PMC 1243.20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FABDA69-777F-7141-93D2-FE1E842973B6}"/>
              </a:ext>
            </a:extLst>
          </p:cNvPr>
          <p:cNvSpPr txBox="1"/>
          <p:nvPr/>
        </p:nvSpPr>
        <p:spPr>
          <a:xfrm>
            <a:off x="7679231" y="3102853"/>
            <a:ext cx="769441" cy="161583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fr-FR" sz="1050" dirty="0"/>
              <a:t>Day of culture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F64D581-2214-5B43-A4AF-D3018337EF4F}"/>
              </a:ext>
            </a:extLst>
          </p:cNvPr>
          <p:cNvSpPr txBox="1"/>
          <p:nvPr/>
        </p:nvSpPr>
        <p:spPr>
          <a:xfrm>
            <a:off x="4043931" y="3593565"/>
            <a:ext cx="777457" cy="169277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fr-FR" sz="1100" b="1" dirty="0"/>
              <a:t>PMC 1246.20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911A3B9-20DB-424E-89B2-D4BD3BD4517B}"/>
              </a:ext>
            </a:extLst>
          </p:cNvPr>
          <p:cNvSpPr txBox="1"/>
          <p:nvPr/>
        </p:nvSpPr>
        <p:spPr>
          <a:xfrm>
            <a:off x="4043931" y="5186560"/>
            <a:ext cx="769441" cy="161583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fr-FR" sz="1050" dirty="0"/>
              <a:t>Day of culture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321ACC2-C443-E245-AFC0-0269CBFDD279}"/>
              </a:ext>
            </a:extLst>
          </p:cNvPr>
          <p:cNvSpPr txBox="1"/>
          <p:nvPr/>
        </p:nvSpPr>
        <p:spPr>
          <a:xfrm>
            <a:off x="7703040" y="3595151"/>
            <a:ext cx="777457" cy="169277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fr-FR" sz="1100" b="1" dirty="0"/>
              <a:t>PMC 1248.20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BD5EAB5-7F8E-C34D-883A-C5D5AF6386B4}"/>
              </a:ext>
            </a:extLst>
          </p:cNvPr>
          <p:cNvSpPr txBox="1"/>
          <p:nvPr/>
        </p:nvSpPr>
        <p:spPr>
          <a:xfrm>
            <a:off x="7703040" y="5188146"/>
            <a:ext cx="769441" cy="161583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fr-FR" sz="1050" dirty="0"/>
              <a:t>Day of culture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27E8F8A-4748-0416-00FA-BA78BFAC984A}"/>
              </a:ext>
            </a:extLst>
          </p:cNvPr>
          <p:cNvSpPr txBox="1"/>
          <p:nvPr/>
        </p:nvSpPr>
        <p:spPr>
          <a:xfrm>
            <a:off x="1" y="0"/>
            <a:ext cx="120754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Supp. Figure S3. </a:t>
            </a:r>
            <a:r>
              <a:rPr lang="fr-FR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Absorbance (DO</a:t>
            </a:r>
            <a:r>
              <a:rPr lang="fr-FR" sz="1800" baseline="-25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750nm</a:t>
            </a:r>
            <a:r>
              <a:rPr lang="fr-FR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curves of the </a:t>
            </a:r>
            <a:r>
              <a:rPr lang="en-US" sz="1800" i="1" dirty="0">
                <a:effectLst/>
                <a:ea typeface="Times New Roman" panose="02020603050405020304" pitchFamily="18" charset="0"/>
              </a:rPr>
              <a:t>L. platensis </a:t>
            </a:r>
            <a:r>
              <a:rPr lang="en-US" sz="1800" dirty="0">
                <a:effectLst/>
                <a:ea typeface="Times New Roman" panose="02020603050405020304" pitchFamily="18" charset="0"/>
              </a:rPr>
              <a:t>PMC 1242.20, PMC 1243.20, PMC 1246.20, et PMC 1248.20</a:t>
            </a:r>
            <a:r>
              <a: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strains under white (gray color) or red-light (red) conditions. Asynchronous replicates are illustrated by dot-lines. *: significative difference between the two light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conditions (p&lt;0.05; MWW test).</a:t>
            </a:r>
            <a:endParaRPr lang="fr-FR" sz="1800" dirty="0">
              <a:effectLst/>
              <a:highlight>
                <a:srgbClr val="FFFF00"/>
              </a:highlight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66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632F82A-9A8F-7040-B96D-683499C4BA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22" t="1455" r="1853" b="20239"/>
          <a:stretch/>
        </p:blipFill>
        <p:spPr bwMode="auto">
          <a:xfrm>
            <a:off x="2445959" y="1347311"/>
            <a:ext cx="7300081" cy="416337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54F6317-14E7-F940-BBBF-ED914B2AE7A4}"/>
              </a:ext>
            </a:extLst>
          </p:cNvPr>
          <p:cNvSpPr txBox="1"/>
          <p:nvPr/>
        </p:nvSpPr>
        <p:spPr>
          <a:xfrm>
            <a:off x="4014436" y="1482899"/>
            <a:ext cx="809517" cy="169277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fr-FR" sz="1100" b="1" dirty="0"/>
              <a:t> PMC 1242.20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FAFAB47-3D5D-5149-9132-B6D29C235D88}"/>
              </a:ext>
            </a:extLst>
          </p:cNvPr>
          <p:cNvSpPr txBox="1"/>
          <p:nvPr/>
        </p:nvSpPr>
        <p:spPr>
          <a:xfrm>
            <a:off x="4024055" y="3074277"/>
            <a:ext cx="799899" cy="161583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fr-FR" sz="1050" dirty="0"/>
              <a:t> Day of culture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DB2D0BA-50EC-464D-8D5E-1E1A63619771}"/>
              </a:ext>
            </a:extLst>
          </p:cNvPr>
          <p:cNvSpPr txBox="1"/>
          <p:nvPr/>
        </p:nvSpPr>
        <p:spPr>
          <a:xfrm>
            <a:off x="7679231" y="1481282"/>
            <a:ext cx="809517" cy="169277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fr-FR" sz="1100" b="1" dirty="0"/>
              <a:t>PMC 1243.20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803C626-A15F-9643-8FEA-576D12DCBB50}"/>
              </a:ext>
            </a:extLst>
          </p:cNvPr>
          <p:cNvSpPr txBox="1"/>
          <p:nvPr/>
        </p:nvSpPr>
        <p:spPr>
          <a:xfrm>
            <a:off x="7679231" y="3074277"/>
            <a:ext cx="799899" cy="161583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fr-FR" sz="1050" dirty="0"/>
              <a:t>Day of culture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CB4C951-90C8-2C4C-98E3-850F3CC419FE}"/>
              </a:ext>
            </a:extLst>
          </p:cNvPr>
          <p:cNvSpPr txBox="1"/>
          <p:nvPr/>
        </p:nvSpPr>
        <p:spPr>
          <a:xfrm>
            <a:off x="4014436" y="3601256"/>
            <a:ext cx="777457" cy="169277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fr-FR" sz="1100" b="1" dirty="0"/>
              <a:t>PMC 1246.20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CBEC597-8ED8-3849-BE09-B1A2CEB06CF1}"/>
              </a:ext>
            </a:extLst>
          </p:cNvPr>
          <p:cNvSpPr txBox="1"/>
          <p:nvPr/>
        </p:nvSpPr>
        <p:spPr>
          <a:xfrm>
            <a:off x="4024054" y="5159569"/>
            <a:ext cx="799899" cy="161583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fr-FR" sz="1050" dirty="0"/>
              <a:t> Day of culture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BB845F8-AFF2-5844-9908-D910BBC25EA3}"/>
              </a:ext>
            </a:extLst>
          </p:cNvPr>
          <p:cNvSpPr txBox="1"/>
          <p:nvPr/>
        </p:nvSpPr>
        <p:spPr>
          <a:xfrm>
            <a:off x="7703040" y="5159570"/>
            <a:ext cx="799899" cy="161583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fr-FR" sz="1050" dirty="0"/>
              <a:t>Day of culture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103D369-2409-A944-84D8-7420A9749A6B}"/>
              </a:ext>
            </a:extLst>
          </p:cNvPr>
          <p:cNvSpPr txBox="1"/>
          <p:nvPr/>
        </p:nvSpPr>
        <p:spPr>
          <a:xfrm>
            <a:off x="7703040" y="3595151"/>
            <a:ext cx="809517" cy="169277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fr-FR" sz="1100" b="1" dirty="0"/>
              <a:t>PMC 1248.20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F629E0D-952D-2340-8C4D-029D55AB1E7A}"/>
              </a:ext>
            </a:extLst>
          </p:cNvPr>
          <p:cNvSpPr txBox="1"/>
          <p:nvPr/>
        </p:nvSpPr>
        <p:spPr>
          <a:xfrm rot="16200000">
            <a:off x="2293757" y="2505478"/>
            <a:ext cx="811137" cy="1384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fr-FR" sz="900" dirty="0"/>
              <a:t>Phycobiliproteins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81EBF18-E766-424D-985E-08B317EE30D7}"/>
              </a:ext>
            </a:extLst>
          </p:cNvPr>
          <p:cNvSpPr txBox="1"/>
          <p:nvPr/>
        </p:nvSpPr>
        <p:spPr>
          <a:xfrm rot="16200000">
            <a:off x="6012317" y="2499564"/>
            <a:ext cx="811137" cy="1384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fr-FR" sz="900" dirty="0"/>
              <a:t>Phycobiliproteins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A6208F6-7716-034B-B2D9-C493AF4F83B8}"/>
              </a:ext>
            </a:extLst>
          </p:cNvPr>
          <p:cNvSpPr txBox="1"/>
          <p:nvPr/>
        </p:nvSpPr>
        <p:spPr>
          <a:xfrm rot="16200000">
            <a:off x="6015543" y="4585650"/>
            <a:ext cx="811137" cy="1384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fr-FR" sz="900" dirty="0"/>
              <a:t>Phycobiliproteins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FE5A1B8-C46D-3343-8347-6B8F5AF24DA5}"/>
              </a:ext>
            </a:extLst>
          </p:cNvPr>
          <p:cNvSpPr txBox="1"/>
          <p:nvPr/>
        </p:nvSpPr>
        <p:spPr>
          <a:xfrm rot="16200000">
            <a:off x="2293757" y="4600493"/>
            <a:ext cx="811137" cy="1384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fr-FR" sz="900" dirty="0"/>
              <a:t>Phycobiliproteins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A1351E2-BE83-3884-5C91-C14F02D7AE12}"/>
              </a:ext>
            </a:extLst>
          </p:cNvPr>
          <p:cNvSpPr txBox="1"/>
          <p:nvPr/>
        </p:nvSpPr>
        <p:spPr>
          <a:xfrm>
            <a:off x="0" y="0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Supp. Figure S4. </a:t>
            </a:r>
            <a:r>
              <a:rPr lang="fr-FR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Phycobiliproteins production </a:t>
            </a:r>
            <a:r>
              <a: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curves (mg g</a:t>
            </a:r>
            <a:r>
              <a:rPr lang="en-US" sz="1800" baseline="30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DW) of the </a:t>
            </a:r>
            <a:r>
              <a:rPr lang="en-US" sz="1800" i="1" dirty="0">
                <a:effectLst/>
                <a:ea typeface="Times New Roman" panose="02020603050405020304" pitchFamily="18" charset="0"/>
              </a:rPr>
              <a:t>L. platensis </a:t>
            </a:r>
            <a:r>
              <a:rPr lang="en-US" sz="1800" dirty="0">
                <a:effectLst/>
                <a:ea typeface="Times New Roman" panose="02020603050405020304" pitchFamily="18" charset="0"/>
              </a:rPr>
              <a:t>PMC 1242.20, PMC 1243.20, PMC 1246.20, et PMC 1248.20</a:t>
            </a:r>
            <a:r>
              <a: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strains under white (gray color) or red-light (red) conditions. Asynchronous </a:t>
            </a:r>
            <a:r>
              <a:rPr lang="en-US" sz="1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replicats</a:t>
            </a:r>
            <a:r>
              <a: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are illustrated by dot-lines. *: significative difference between the two light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conditions (p&lt;0.05; MWW test).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8422207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5A5FD266-57C4-9847-B0A7-3940E30366F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96" t="1587" r="1761" b="19709"/>
          <a:stretch/>
        </p:blipFill>
        <p:spPr bwMode="auto">
          <a:xfrm>
            <a:off x="2480310" y="1350681"/>
            <a:ext cx="7231380" cy="415663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CFEDA101-2564-164D-B9E3-379B6761C47D}"/>
              </a:ext>
            </a:extLst>
          </p:cNvPr>
          <p:cNvSpPr txBox="1"/>
          <p:nvPr/>
        </p:nvSpPr>
        <p:spPr>
          <a:xfrm>
            <a:off x="4014436" y="1482899"/>
            <a:ext cx="809517" cy="169277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fr-FR" sz="1100" b="1" dirty="0"/>
              <a:t> PMC 1242.20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968CB57-B8D2-2F4F-A73E-968CA68C55BC}"/>
              </a:ext>
            </a:extLst>
          </p:cNvPr>
          <p:cNvSpPr txBox="1"/>
          <p:nvPr/>
        </p:nvSpPr>
        <p:spPr>
          <a:xfrm>
            <a:off x="4024055" y="3074277"/>
            <a:ext cx="799899" cy="161583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fr-FR" sz="1050" dirty="0"/>
              <a:t> Day of culture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A36B8BE-6470-F043-8563-9095215BE16C}"/>
              </a:ext>
            </a:extLst>
          </p:cNvPr>
          <p:cNvSpPr txBox="1"/>
          <p:nvPr/>
        </p:nvSpPr>
        <p:spPr>
          <a:xfrm>
            <a:off x="7679231" y="1481282"/>
            <a:ext cx="809517" cy="169277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fr-FR" sz="1100" b="1" dirty="0"/>
              <a:t>PMC 1243.20 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0703F97-FDC4-BC48-B32A-B766361C1193}"/>
              </a:ext>
            </a:extLst>
          </p:cNvPr>
          <p:cNvSpPr txBox="1"/>
          <p:nvPr/>
        </p:nvSpPr>
        <p:spPr>
          <a:xfrm>
            <a:off x="7679231" y="3074277"/>
            <a:ext cx="799899" cy="161583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fr-FR" sz="1050" dirty="0"/>
              <a:t>Day of culture 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CFD9F62-5DD2-5A47-8930-8B98D3EB5DA9}"/>
              </a:ext>
            </a:extLst>
          </p:cNvPr>
          <p:cNvSpPr txBox="1"/>
          <p:nvPr/>
        </p:nvSpPr>
        <p:spPr>
          <a:xfrm>
            <a:off x="4014436" y="3601256"/>
            <a:ext cx="777457" cy="169277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fr-FR" sz="1100" b="1" dirty="0"/>
              <a:t>PMC 1246.20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192AAD9-680E-DB49-B998-7F869E8F75A8}"/>
              </a:ext>
            </a:extLst>
          </p:cNvPr>
          <p:cNvSpPr txBox="1"/>
          <p:nvPr/>
        </p:nvSpPr>
        <p:spPr>
          <a:xfrm>
            <a:off x="4024054" y="5159569"/>
            <a:ext cx="799899" cy="161583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fr-FR" sz="1050" dirty="0"/>
              <a:t> Day of culture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5F10DB2-F965-C94D-8ED5-50B74A63F992}"/>
              </a:ext>
            </a:extLst>
          </p:cNvPr>
          <p:cNvSpPr txBox="1"/>
          <p:nvPr/>
        </p:nvSpPr>
        <p:spPr>
          <a:xfrm>
            <a:off x="7703040" y="5159570"/>
            <a:ext cx="799899" cy="161583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fr-FR" sz="1050" dirty="0"/>
              <a:t>Day of culture 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92E712E-93CD-104B-87C4-C306E1D0B4DB}"/>
              </a:ext>
            </a:extLst>
          </p:cNvPr>
          <p:cNvSpPr txBox="1"/>
          <p:nvPr/>
        </p:nvSpPr>
        <p:spPr>
          <a:xfrm>
            <a:off x="7703040" y="3595151"/>
            <a:ext cx="809517" cy="169277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fr-FR" sz="1100" b="1" dirty="0"/>
              <a:t>PMC 1248.20 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040C5C5-3EBB-7B44-8CD6-DBB2D3D300B0}"/>
              </a:ext>
            </a:extLst>
          </p:cNvPr>
          <p:cNvSpPr txBox="1"/>
          <p:nvPr/>
        </p:nvSpPr>
        <p:spPr>
          <a:xfrm rot="16200000">
            <a:off x="6034682" y="4552936"/>
            <a:ext cx="694732" cy="1384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fr-FR" sz="900" dirty="0" err="1"/>
              <a:t>Chlorophyll</a:t>
            </a:r>
            <a:r>
              <a:rPr lang="fr-FR" sz="900" dirty="0"/>
              <a:t> </a:t>
            </a:r>
            <a:r>
              <a:rPr lang="fr-FR" sz="900" i="1" dirty="0"/>
              <a:t>a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E60FB19-344D-AA46-900E-EAA0025FFD5A}"/>
              </a:ext>
            </a:extLst>
          </p:cNvPr>
          <p:cNvSpPr txBox="1"/>
          <p:nvPr/>
        </p:nvSpPr>
        <p:spPr>
          <a:xfrm rot="16200000">
            <a:off x="6046113" y="2464714"/>
            <a:ext cx="694732" cy="1384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fr-FR" sz="900" dirty="0" err="1"/>
              <a:t>Chlorophyll</a:t>
            </a:r>
            <a:r>
              <a:rPr lang="fr-FR" sz="900" i="1" dirty="0"/>
              <a:t> a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8CE1A192-06C8-4747-8A6D-870B189AB02F}"/>
              </a:ext>
            </a:extLst>
          </p:cNvPr>
          <p:cNvSpPr txBox="1"/>
          <p:nvPr/>
        </p:nvSpPr>
        <p:spPr>
          <a:xfrm rot="16200000">
            <a:off x="2369463" y="4552936"/>
            <a:ext cx="694732" cy="1384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fr-FR" sz="900" dirty="0" err="1"/>
              <a:t>Chlorophyll</a:t>
            </a:r>
            <a:r>
              <a:rPr lang="fr-FR" sz="900" dirty="0"/>
              <a:t> </a:t>
            </a:r>
            <a:r>
              <a:rPr lang="fr-FR" sz="900" i="1" dirty="0"/>
              <a:t>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5220571B-D892-9A43-A999-963B526D74E3}"/>
              </a:ext>
            </a:extLst>
          </p:cNvPr>
          <p:cNvSpPr txBox="1"/>
          <p:nvPr/>
        </p:nvSpPr>
        <p:spPr>
          <a:xfrm rot="16200000">
            <a:off x="2369463" y="2464714"/>
            <a:ext cx="694732" cy="1384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fr-FR" sz="900" dirty="0" err="1"/>
              <a:t>Chlorophyll</a:t>
            </a:r>
            <a:r>
              <a:rPr lang="fr-FR" sz="900" dirty="0"/>
              <a:t> </a:t>
            </a:r>
            <a:r>
              <a:rPr lang="fr-FR" sz="900" i="1" dirty="0"/>
              <a:t>a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7DD63DB-705E-3A34-BC34-29F52462815F}"/>
              </a:ext>
            </a:extLst>
          </p:cNvPr>
          <p:cNvSpPr txBox="1"/>
          <p:nvPr/>
        </p:nvSpPr>
        <p:spPr>
          <a:xfrm>
            <a:off x="1" y="0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Supp. Figure S5. </a:t>
            </a:r>
            <a:r>
              <a:rPr lang="fr-FR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Chlorophyll </a:t>
            </a:r>
            <a:r>
              <a:rPr lang="fr-FR" sz="1800" i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fr-FR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production </a:t>
            </a:r>
            <a:r>
              <a: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curves (mg g</a:t>
            </a:r>
            <a:r>
              <a:rPr lang="en-US" sz="1800" baseline="30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DW) of the </a:t>
            </a:r>
            <a:r>
              <a:rPr lang="en-US" sz="1800" i="1" dirty="0">
                <a:effectLst/>
                <a:ea typeface="Times New Roman" panose="02020603050405020304" pitchFamily="18" charset="0"/>
              </a:rPr>
              <a:t>L. platensis </a:t>
            </a:r>
            <a:r>
              <a:rPr lang="en-US" sz="1800" dirty="0">
                <a:effectLst/>
                <a:ea typeface="Times New Roman" panose="02020603050405020304" pitchFamily="18" charset="0"/>
              </a:rPr>
              <a:t>PMC 1242.20, PMC 1243.20, PMC 1246.20, et PMC 1248.20</a:t>
            </a:r>
            <a:r>
              <a: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strains under white (gray color) or red-light (red) conditions. Asynchronous replicates are illustrated by dot-lines. *: significative difference between the two light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conditions (p&lt;0.05; MWW test).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9240609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C1E87894-A720-EC41-8BE4-EBCC6BB433F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09" t="1719" r="1853" b="20106"/>
          <a:stretch/>
        </p:blipFill>
        <p:spPr bwMode="auto">
          <a:xfrm>
            <a:off x="2529188" y="1371623"/>
            <a:ext cx="7213734" cy="411477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C1683AF-9DBD-D54F-A09A-398517B5C730}"/>
              </a:ext>
            </a:extLst>
          </p:cNvPr>
          <p:cNvSpPr txBox="1"/>
          <p:nvPr/>
        </p:nvSpPr>
        <p:spPr>
          <a:xfrm>
            <a:off x="4014436" y="1482899"/>
            <a:ext cx="809517" cy="169277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fr-FR" sz="1100" b="1" dirty="0"/>
              <a:t> PMC 1242.20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635ADDC-AFB0-2041-AE73-7A7E580AE915}"/>
              </a:ext>
            </a:extLst>
          </p:cNvPr>
          <p:cNvSpPr txBox="1"/>
          <p:nvPr/>
        </p:nvSpPr>
        <p:spPr>
          <a:xfrm>
            <a:off x="4024055" y="3074277"/>
            <a:ext cx="799899" cy="161583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fr-FR" sz="1050" dirty="0"/>
              <a:t> Day of culture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5306D88-E203-B141-B3CF-EC9E673628AE}"/>
              </a:ext>
            </a:extLst>
          </p:cNvPr>
          <p:cNvSpPr txBox="1"/>
          <p:nvPr/>
        </p:nvSpPr>
        <p:spPr>
          <a:xfrm>
            <a:off x="7679231" y="1481282"/>
            <a:ext cx="809517" cy="169277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fr-FR" sz="1100" b="1" dirty="0"/>
              <a:t>PMC 1243.20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1FAB3AA-69B9-B34E-A87B-97149E969531}"/>
              </a:ext>
            </a:extLst>
          </p:cNvPr>
          <p:cNvSpPr txBox="1"/>
          <p:nvPr/>
        </p:nvSpPr>
        <p:spPr>
          <a:xfrm>
            <a:off x="7679231" y="3074277"/>
            <a:ext cx="799899" cy="161583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fr-FR" sz="1050" dirty="0"/>
              <a:t>Day of culture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5B27FE1-39F6-E540-9248-9982599BBBDC}"/>
              </a:ext>
            </a:extLst>
          </p:cNvPr>
          <p:cNvSpPr txBox="1"/>
          <p:nvPr/>
        </p:nvSpPr>
        <p:spPr>
          <a:xfrm>
            <a:off x="4014436" y="3601256"/>
            <a:ext cx="777457" cy="169277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fr-FR" sz="1100" b="1" dirty="0"/>
              <a:t>PMC 1246.20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B82020D-69F1-4B42-AFAC-24DA8132CC65}"/>
              </a:ext>
            </a:extLst>
          </p:cNvPr>
          <p:cNvSpPr txBox="1"/>
          <p:nvPr/>
        </p:nvSpPr>
        <p:spPr>
          <a:xfrm>
            <a:off x="4024054" y="5159569"/>
            <a:ext cx="799899" cy="161583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fr-FR" sz="1050" dirty="0"/>
              <a:t> Day of culture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1C9EB9D-E949-424F-A379-4884D2376EDB}"/>
              </a:ext>
            </a:extLst>
          </p:cNvPr>
          <p:cNvSpPr txBox="1"/>
          <p:nvPr/>
        </p:nvSpPr>
        <p:spPr>
          <a:xfrm>
            <a:off x="7703040" y="5159570"/>
            <a:ext cx="799899" cy="161583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fr-FR" sz="1050" dirty="0"/>
              <a:t>Day of culture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DE30578-631B-0041-A870-0B08B769B294}"/>
              </a:ext>
            </a:extLst>
          </p:cNvPr>
          <p:cNvSpPr txBox="1"/>
          <p:nvPr/>
        </p:nvSpPr>
        <p:spPr>
          <a:xfrm>
            <a:off x="7703040" y="3595151"/>
            <a:ext cx="809517" cy="169277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fr-FR" sz="1100" b="1" dirty="0"/>
              <a:t>PMC 1248.20 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78E9256-7C7F-F843-ABB8-3545E8499B32}"/>
              </a:ext>
            </a:extLst>
          </p:cNvPr>
          <p:cNvSpPr txBox="1"/>
          <p:nvPr/>
        </p:nvSpPr>
        <p:spPr>
          <a:xfrm rot="16200000">
            <a:off x="2479471" y="2454109"/>
            <a:ext cx="569002" cy="141343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fr-FR" sz="900" dirty="0" err="1"/>
              <a:t>Carotenoids</a:t>
            </a:r>
            <a:endParaRPr lang="fr-FR" sz="900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B19A1FE-DA5C-7846-BF16-235E2E652210}"/>
              </a:ext>
            </a:extLst>
          </p:cNvPr>
          <p:cNvSpPr txBox="1"/>
          <p:nvPr/>
        </p:nvSpPr>
        <p:spPr>
          <a:xfrm rot="16200000">
            <a:off x="6152312" y="2421835"/>
            <a:ext cx="569002" cy="141343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fr-FR" sz="900" dirty="0" err="1"/>
              <a:t>Carotenoids</a:t>
            </a:r>
            <a:endParaRPr lang="fr-FR" sz="900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2E2550A-6EB3-E845-AF1D-74B5722B2EDE}"/>
              </a:ext>
            </a:extLst>
          </p:cNvPr>
          <p:cNvSpPr txBox="1"/>
          <p:nvPr/>
        </p:nvSpPr>
        <p:spPr>
          <a:xfrm rot="16200000">
            <a:off x="6152313" y="4515319"/>
            <a:ext cx="569002" cy="141343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fr-FR" sz="900" dirty="0" err="1"/>
              <a:t>Carotenoids</a:t>
            </a:r>
            <a:endParaRPr lang="fr-FR" sz="900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836B844-1A4B-9C49-847E-CF9485CF9FFB}"/>
              </a:ext>
            </a:extLst>
          </p:cNvPr>
          <p:cNvSpPr txBox="1"/>
          <p:nvPr/>
        </p:nvSpPr>
        <p:spPr>
          <a:xfrm rot="16200000">
            <a:off x="2490906" y="4550952"/>
            <a:ext cx="569002" cy="141343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fr-FR" sz="900" dirty="0" err="1"/>
              <a:t>Carotenoids</a:t>
            </a:r>
            <a:endParaRPr lang="fr-FR" sz="900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E7C3ABB-FF63-5D44-6242-7B8C30B0D389}"/>
              </a:ext>
            </a:extLst>
          </p:cNvPr>
          <p:cNvSpPr txBox="1"/>
          <p:nvPr/>
        </p:nvSpPr>
        <p:spPr>
          <a:xfrm>
            <a:off x="1" y="0"/>
            <a:ext cx="120351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Supp. Figure S6. </a:t>
            </a:r>
            <a:r>
              <a:rPr lang="fr-FR" sz="18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Carotenoids</a:t>
            </a:r>
            <a:r>
              <a:rPr lang="fr-FR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production </a:t>
            </a:r>
            <a:r>
              <a: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curves (mg g</a:t>
            </a:r>
            <a:r>
              <a:rPr lang="en-US" sz="1800" baseline="30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DW) of the </a:t>
            </a:r>
            <a:r>
              <a:rPr lang="en-US" sz="1800" i="1" dirty="0">
                <a:effectLst/>
                <a:ea typeface="Times New Roman" panose="02020603050405020304" pitchFamily="18" charset="0"/>
              </a:rPr>
              <a:t>L. platensis </a:t>
            </a:r>
            <a:r>
              <a:rPr lang="en-US" sz="1800" dirty="0">
                <a:effectLst/>
                <a:ea typeface="Times New Roman" panose="02020603050405020304" pitchFamily="18" charset="0"/>
              </a:rPr>
              <a:t>PMC 1242.20, PMC 1243.20, PMC 1246.20, et PMC 1248.20</a:t>
            </a:r>
            <a:r>
              <a: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strains under white (gray color) or red-light (red) conditions. Asynchronous replicates are illustrated by dot-lines. *: significative difference between the two light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conditions (p&lt;0.05; MWW test).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23338721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0A7623E6-390F-5743-B4A6-6F6F232EF79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19" t="1028" r="15344" b="65509"/>
          <a:stretch/>
        </p:blipFill>
        <p:spPr bwMode="auto">
          <a:xfrm>
            <a:off x="6464730" y="2550271"/>
            <a:ext cx="4777740" cy="27279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784F78B-CD7D-1F40-959F-687FBB8B3A2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55" t="1121" r="15211" b="65509"/>
          <a:stretch/>
        </p:blipFill>
        <p:spPr bwMode="auto">
          <a:xfrm>
            <a:off x="877205" y="2538897"/>
            <a:ext cx="4826635" cy="273494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9AC25082-1B05-604D-BD33-1F62644B7402}"/>
              </a:ext>
            </a:extLst>
          </p:cNvPr>
          <p:cNvSpPr txBox="1"/>
          <p:nvPr/>
        </p:nvSpPr>
        <p:spPr>
          <a:xfrm>
            <a:off x="538108" y="2545882"/>
            <a:ext cx="59266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/>
              <a:t>A						B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C8B97FB-0477-2C46-A7F6-294D716FADCC}"/>
              </a:ext>
            </a:extLst>
          </p:cNvPr>
          <p:cNvSpPr txBox="1"/>
          <p:nvPr/>
        </p:nvSpPr>
        <p:spPr>
          <a:xfrm rot="16200000">
            <a:off x="277856" y="3703709"/>
            <a:ext cx="1865903" cy="161583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fr-FR" sz="1050" dirty="0"/>
              <a:t>            Growth rate [µ</a:t>
            </a:r>
            <a:r>
              <a:rPr lang="fr-FR" sz="1050" baseline="-25000" dirty="0"/>
              <a:t>max</a:t>
            </a:r>
            <a:r>
              <a:rPr lang="fr-FR" sz="1050" dirty="0"/>
              <a:t> D</a:t>
            </a:r>
            <a:r>
              <a:rPr lang="fr-FR" sz="1050" baseline="30000" dirty="0"/>
              <a:t>-1</a:t>
            </a:r>
            <a:r>
              <a:rPr lang="fr-FR" sz="1050" dirty="0"/>
              <a:t>]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0A622323-1874-0643-88A3-DE1C0997FD8C}"/>
                  </a:ext>
                </a:extLst>
              </p:cNvPr>
              <p:cNvSpPr txBox="1"/>
              <p:nvPr/>
            </p:nvSpPr>
            <p:spPr>
              <a:xfrm rot="16200000">
                <a:off x="5549817" y="3689627"/>
                <a:ext cx="2376085" cy="30008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50" dirty="0"/>
                  <a:t>Maximal dry biomass </a:t>
                </a:r>
                <a:r>
                  <a:rPr lang="fr-FR" sz="1050" dirty="0" err="1"/>
                  <a:t>productivity</a:t>
                </a:r>
                <a:endParaRPr lang="fr-FR" sz="1050" dirty="0"/>
              </a:p>
              <a:p>
                <a:pPr algn="ctr"/>
                <a:r>
                  <a:rPr lang="fr-FR" sz="900" dirty="0"/>
                  <a:t>PDW </a:t>
                </a:r>
                <a14:m>
                  <m:oMath xmlns:m="http://schemas.openxmlformats.org/officeDocument/2006/math">
                    <m:r>
                      <a:rPr lang="fr-FR" sz="900" b="0" i="1" smtClean="0">
                        <a:latin typeface="Cambria Math" panose="02040503050406030204" pitchFamily="18" charset="0"/>
                      </a:rPr>
                      <m:t>[</m:t>
                    </m:r>
                  </m:oMath>
                </a14:m>
                <a:r>
                  <a:rPr lang="fr-FR" sz="900" dirty="0"/>
                  <a:t>mg L</a:t>
                </a:r>
                <a:r>
                  <a:rPr lang="fr-FR" sz="900" baseline="30000" dirty="0"/>
                  <a:t>-1</a:t>
                </a:r>
                <a:r>
                  <a:rPr lang="fr-FR" sz="900" dirty="0"/>
                  <a:t> D</a:t>
                </a:r>
                <a:r>
                  <a:rPr lang="fr-FR" sz="900" baseline="30000" dirty="0"/>
                  <a:t>-1</a:t>
                </a:r>
                <a:r>
                  <a:rPr lang="fr-FR" sz="900" dirty="0"/>
                  <a:t>]  </a:t>
                </a:r>
              </a:p>
            </p:txBody>
          </p:sp>
        </mc:Choice>
        <mc:Fallback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0A622323-1874-0643-88A3-DE1C0997FD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5549817" y="3689627"/>
                <a:ext cx="2376085" cy="300082"/>
              </a:xfrm>
              <a:prstGeom prst="rect">
                <a:avLst/>
              </a:prstGeom>
              <a:blipFill>
                <a:blip r:embed="rId4"/>
                <a:stretch>
                  <a:fillRect l="-12000" r="-2000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ZoneTexte 8">
            <a:extLst>
              <a:ext uri="{FF2B5EF4-FFF2-40B4-BE49-F238E27FC236}">
                <a16:creationId xmlns:a16="http://schemas.microsoft.com/office/drawing/2014/main" id="{3D37A51C-E8BE-0046-9BE7-BA297DABC46D}"/>
              </a:ext>
            </a:extLst>
          </p:cNvPr>
          <p:cNvSpPr txBox="1"/>
          <p:nvPr/>
        </p:nvSpPr>
        <p:spPr>
          <a:xfrm>
            <a:off x="3135579" y="4854586"/>
            <a:ext cx="895758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fr-FR" sz="1200" b="1" dirty="0"/>
              <a:t>PMC </a:t>
            </a:r>
            <a:r>
              <a:rPr lang="fr-FR" sz="1200" b="1" dirty="0" err="1"/>
              <a:t>strains</a:t>
            </a:r>
            <a:r>
              <a:rPr lang="fr-FR" sz="1200" b="1" dirty="0"/>
              <a:t>   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20CF8FD-0EB0-8F42-8FD1-3F51FB1D6070}"/>
              </a:ext>
            </a:extLst>
          </p:cNvPr>
          <p:cNvSpPr txBox="1"/>
          <p:nvPr/>
        </p:nvSpPr>
        <p:spPr>
          <a:xfrm>
            <a:off x="8732816" y="4854586"/>
            <a:ext cx="895758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fr-FR" sz="1200" b="1" dirty="0"/>
              <a:t>PMC </a:t>
            </a:r>
            <a:r>
              <a:rPr lang="fr-FR" sz="1200" b="1" dirty="0" err="1"/>
              <a:t>strains</a:t>
            </a:r>
            <a:r>
              <a:rPr lang="fr-FR" sz="1200" b="1" dirty="0"/>
              <a:t>   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F3DD3E6-0F55-5BE1-9A51-185C82E8DD75}"/>
              </a:ext>
            </a:extLst>
          </p:cNvPr>
          <p:cNvSpPr txBox="1"/>
          <p:nvPr/>
        </p:nvSpPr>
        <p:spPr>
          <a:xfrm>
            <a:off x="1" y="0"/>
            <a:ext cx="1199962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Supp. Figure S7. </a:t>
            </a:r>
            <a:r>
              <a:rPr lang="en-US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Productivity performances of the </a:t>
            </a:r>
            <a:r>
              <a:rPr lang="en-US" i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L. platensis</a:t>
            </a:r>
            <a:r>
              <a:rPr lang="en-US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strains PMC 1242.20, PMC 1243.20, PMC 1246.20, and PMC 1248.20 strains, regarding maximum growth reached per day  (µ</a:t>
            </a:r>
            <a:r>
              <a:rPr lang="en-US" baseline="-25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max </a:t>
            </a:r>
            <a:r>
              <a:rPr lang="en-US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baseline="30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) (A), and </a:t>
            </a:r>
            <a:r>
              <a:rPr lang="en-GB" dirty="0">
                <a:solidFill>
                  <a:srgbClr val="131313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maximum biomass production rates (</a:t>
            </a:r>
            <a:r>
              <a:rPr lang="en-GB" dirty="0" err="1">
                <a:solidFill>
                  <a:srgbClr val="131313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PDW</a:t>
            </a:r>
            <a:r>
              <a:rPr lang="en-GB" baseline="-25000" dirty="0" err="1">
                <a:solidFill>
                  <a:srgbClr val="131313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max</a:t>
            </a:r>
            <a:r>
              <a:rPr lang="en-GB" dirty="0">
                <a:solidFill>
                  <a:srgbClr val="131313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) (B)</a:t>
            </a:r>
            <a:r>
              <a:rPr lang="en-US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 Gray: White light, Red: Red light. Significant differences between the two light quality conditions for a given strain are marked with an asterisk (*) (p &lt; 0.05, MWW test), ns = non-significant. Significant differences between all strains under white or red light are indicated by different lowercase and uppercase letters, respectively (p &lt; 0.05, KW test and post-hoc MWW tests).</a:t>
            </a:r>
            <a:r>
              <a:rPr lang="fr-FR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596377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145ABE19-FC07-404F-BF6A-C18EDB9B479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87" t="1213" r="14948" b="65510"/>
          <a:stretch/>
        </p:blipFill>
        <p:spPr bwMode="auto">
          <a:xfrm>
            <a:off x="1761564" y="1890459"/>
            <a:ext cx="4301904" cy="242706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F10D1D2-CEC5-024B-AB85-DA6FF4DDB59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20" t="1215" r="15079" b="65509"/>
          <a:stretch/>
        </p:blipFill>
        <p:spPr bwMode="auto">
          <a:xfrm>
            <a:off x="6728011" y="1890459"/>
            <a:ext cx="4288269" cy="242706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7EE26F1-7057-0A45-9D89-5E493B68534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52" t="1121" r="14815" b="65790"/>
          <a:stretch/>
        </p:blipFill>
        <p:spPr bwMode="auto">
          <a:xfrm>
            <a:off x="4160872" y="4296653"/>
            <a:ext cx="4295086" cy="241342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1FC0E357-0845-CB4F-A5E4-A1CD6ABBB1F7}"/>
              </a:ext>
            </a:extLst>
          </p:cNvPr>
          <p:cNvSpPr txBox="1"/>
          <p:nvPr/>
        </p:nvSpPr>
        <p:spPr>
          <a:xfrm>
            <a:off x="1358378" y="1890459"/>
            <a:ext cx="5493812" cy="29854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/>
              <a:t>A					      B</a:t>
            </a:r>
          </a:p>
          <a:p>
            <a:endParaRPr lang="fr-FR" sz="2800" b="1" dirty="0"/>
          </a:p>
          <a:p>
            <a:endParaRPr lang="fr-FR" sz="2800" b="1" dirty="0"/>
          </a:p>
          <a:p>
            <a:endParaRPr lang="fr-FR" sz="2400" b="1" dirty="0"/>
          </a:p>
          <a:p>
            <a:endParaRPr lang="fr-FR" sz="2400" b="1" dirty="0"/>
          </a:p>
          <a:p>
            <a:endParaRPr lang="fr-FR" sz="2800" b="1" dirty="0"/>
          </a:p>
          <a:p>
            <a:r>
              <a:rPr lang="fr-FR" sz="2800" b="1" dirty="0"/>
              <a:t>		        C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02375EC-3E96-174F-8A2F-4F22D697E8FF}"/>
              </a:ext>
            </a:extLst>
          </p:cNvPr>
          <p:cNvSpPr txBox="1"/>
          <p:nvPr/>
        </p:nvSpPr>
        <p:spPr>
          <a:xfrm>
            <a:off x="3828306" y="3951588"/>
            <a:ext cx="895758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fr-FR" sz="1200" b="1" dirty="0"/>
              <a:t>PMC </a:t>
            </a:r>
            <a:r>
              <a:rPr lang="fr-FR" sz="1200" b="1" dirty="0" err="1"/>
              <a:t>strains</a:t>
            </a:r>
            <a:r>
              <a:rPr lang="fr-FR" sz="1200" b="1" dirty="0"/>
              <a:t>   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E2FD6F4-05DF-6C4A-A469-46101021EED1}"/>
              </a:ext>
            </a:extLst>
          </p:cNvPr>
          <p:cNvSpPr txBox="1"/>
          <p:nvPr/>
        </p:nvSpPr>
        <p:spPr>
          <a:xfrm>
            <a:off x="8720941" y="3951588"/>
            <a:ext cx="895758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fr-FR" sz="1200" b="1" dirty="0"/>
              <a:t>PMC </a:t>
            </a:r>
            <a:r>
              <a:rPr lang="fr-FR" sz="1200" b="1" dirty="0" err="1"/>
              <a:t>strains</a:t>
            </a:r>
            <a:r>
              <a:rPr lang="fr-FR" sz="1200" b="1" dirty="0"/>
              <a:t>   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00386A0-598C-6847-820F-38DB1C2AF12C}"/>
              </a:ext>
            </a:extLst>
          </p:cNvPr>
          <p:cNvSpPr txBox="1"/>
          <p:nvPr/>
        </p:nvSpPr>
        <p:spPr>
          <a:xfrm>
            <a:off x="6167746" y="6380565"/>
            <a:ext cx="895758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fr-FR" sz="1200" b="1" dirty="0"/>
              <a:t>PMC </a:t>
            </a:r>
            <a:r>
              <a:rPr lang="fr-FR" sz="1200" b="1" dirty="0" err="1"/>
              <a:t>strains</a:t>
            </a:r>
            <a:r>
              <a:rPr lang="fr-FR" sz="1200" b="1" dirty="0"/>
              <a:t>   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E6A04B3-8CF3-E547-AAAB-122F7BC623C2}"/>
              </a:ext>
            </a:extLst>
          </p:cNvPr>
          <p:cNvSpPr txBox="1"/>
          <p:nvPr/>
        </p:nvSpPr>
        <p:spPr>
          <a:xfrm rot="16200000">
            <a:off x="5916584" y="2914687"/>
            <a:ext cx="1955748" cy="153888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fr-FR" sz="1000" dirty="0"/>
              <a:t>       Maximal PBP concentration      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4B7595D-5470-7948-B81B-E15720370796}"/>
              </a:ext>
            </a:extLst>
          </p:cNvPr>
          <p:cNvSpPr txBox="1"/>
          <p:nvPr/>
        </p:nvSpPr>
        <p:spPr>
          <a:xfrm rot="16200000">
            <a:off x="1000051" y="2839919"/>
            <a:ext cx="1871327" cy="153888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fr-FR" sz="1000" dirty="0"/>
              <a:t>       Maximal PBP concentration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0C1A9FB-AFEA-354D-8EFB-9E5058676AF2}"/>
              </a:ext>
            </a:extLst>
          </p:cNvPr>
          <p:cNvSpPr txBox="1"/>
          <p:nvPr/>
        </p:nvSpPr>
        <p:spPr>
          <a:xfrm rot="16200000">
            <a:off x="3345855" y="5385803"/>
            <a:ext cx="2108149" cy="292388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000" dirty="0"/>
              <a:t>       Maximal </a:t>
            </a:r>
            <a:r>
              <a:rPr lang="fr-FR" sz="1000" dirty="0" err="1"/>
              <a:t>chlorophyll</a:t>
            </a:r>
            <a:r>
              <a:rPr lang="fr-FR" sz="1000" i="1" dirty="0"/>
              <a:t> a </a:t>
            </a:r>
            <a:r>
              <a:rPr lang="fr-FR" sz="1000" dirty="0"/>
              <a:t>productivity </a:t>
            </a:r>
            <a:r>
              <a:rPr lang="fr-FR" sz="900" dirty="0"/>
              <a:t>[mg L</a:t>
            </a:r>
            <a:r>
              <a:rPr lang="fr-FR" sz="900" baseline="30000" dirty="0"/>
              <a:t>-1</a:t>
            </a:r>
            <a:r>
              <a:rPr lang="fr-FR" sz="900" dirty="0"/>
              <a:t> d</a:t>
            </a:r>
            <a:r>
              <a:rPr lang="fr-FR" sz="900" baseline="30000" dirty="0"/>
              <a:t>-1</a:t>
            </a:r>
            <a:r>
              <a:rPr lang="fr-FR" sz="900" dirty="0"/>
              <a:t>]      </a:t>
            </a:r>
            <a:endParaRPr lang="fr-FR" sz="1000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62E68B3-224E-A14E-BD2B-4BF758A1AB55}"/>
              </a:ext>
            </a:extLst>
          </p:cNvPr>
          <p:cNvSpPr txBox="1"/>
          <p:nvPr/>
        </p:nvSpPr>
        <p:spPr>
          <a:xfrm>
            <a:off x="1" y="0"/>
            <a:ext cx="1219199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Supp. Figure S8. </a:t>
            </a:r>
            <a:r>
              <a:rPr lang="en-US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Production performances of the </a:t>
            </a:r>
            <a:r>
              <a:rPr lang="en-US" sz="1800" i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L. platensis</a:t>
            </a:r>
            <a:r>
              <a:rPr lang="en-US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strains PMC 1242.20, PMC 1243.20, PMC 1246.20, and PMC 1248.20 strains, regarding maximum concentrations of phycobiliproteins per unit of biomass (</a:t>
            </a:r>
            <a:r>
              <a:rPr lang="en-US" sz="18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PBP</a:t>
            </a:r>
            <a:r>
              <a:rPr lang="en-US" sz="1800" baseline="-250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max</a:t>
            </a:r>
            <a:r>
              <a:rPr lang="en-US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) expressed in mg g</a:t>
            </a:r>
            <a:r>
              <a:rPr lang="en-US" sz="1800" baseline="30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DW (A), </a:t>
            </a:r>
            <a:r>
              <a:rPr lang="fr-FR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or in mg L</a:t>
            </a:r>
            <a:r>
              <a:rPr lang="fr-FR" sz="1800" baseline="30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fr-FR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of culture </a:t>
            </a:r>
            <a:r>
              <a:rPr lang="en-GB" sz="1800" dirty="0">
                <a:solidFill>
                  <a:srgbClr val="131313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(B), and maximum chlorophyll-</a:t>
            </a:r>
            <a:r>
              <a:rPr lang="en-GB" sz="1800" i="1" dirty="0">
                <a:solidFill>
                  <a:srgbClr val="131313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1800" dirty="0">
                <a:solidFill>
                  <a:srgbClr val="131313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production rate per unit volume and day (</a:t>
            </a:r>
            <a:r>
              <a:rPr lang="en-GB" sz="1800" dirty="0" err="1">
                <a:solidFill>
                  <a:srgbClr val="131313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PChl</a:t>
            </a:r>
            <a:r>
              <a:rPr lang="en-GB" sz="1800" baseline="-25000" dirty="0" err="1">
                <a:solidFill>
                  <a:srgbClr val="131313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max</a:t>
            </a:r>
            <a:r>
              <a:rPr lang="en-GB" sz="1800" dirty="0">
                <a:solidFill>
                  <a:srgbClr val="131313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) (C)</a:t>
            </a:r>
            <a:r>
              <a:rPr lang="en-US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 Gray: White light, Red: Red light. Significant differences between the two light quality conditions for a given strain are marked with an asterisk (*) (p &lt; 0.05, MWW test), ns = non-significant. Significant differences between all strains under white or red light are indicated by different lowercase and uppercase letters, respectively (p &lt; 0.05, KW test and post-hoc MWW tests).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35702125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4512DC2-CF11-8F4F-AB5C-B1642A5AAC2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640" t="33514" r="12302" b="34241"/>
          <a:stretch/>
        </p:blipFill>
        <p:spPr bwMode="auto">
          <a:xfrm>
            <a:off x="4038952" y="2102210"/>
            <a:ext cx="4038952" cy="242312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8EF8E80-8E58-9F4A-98BC-3A52A1BEBE9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640" r="12302" b="66488"/>
          <a:stretch/>
        </p:blipFill>
        <p:spPr bwMode="auto">
          <a:xfrm>
            <a:off x="0" y="2007034"/>
            <a:ext cx="4038952" cy="251830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6394640-16F6-0A42-8AB5-D0A98A9C488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640" t="65190" r="12302"/>
          <a:stretch/>
        </p:blipFill>
        <p:spPr bwMode="auto">
          <a:xfrm>
            <a:off x="8077904" y="2004688"/>
            <a:ext cx="4038952" cy="261582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1F04B82-79E4-6B48-9BF1-1B1832788383}"/>
              </a:ext>
            </a:extLst>
          </p:cNvPr>
          <p:cNvSpPr txBox="1"/>
          <p:nvPr/>
        </p:nvSpPr>
        <p:spPr>
          <a:xfrm>
            <a:off x="1265802" y="2061139"/>
            <a:ext cx="1507349" cy="161583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GB" sz="1050" b="1" dirty="0"/>
              <a:t>       White and red light    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5D61D86-86F2-3B41-835A-20A06E38F648}"/>
              </a:ext>
            </a:extLst>
          </p:cNvPr>
          <p:cNvSpPr txBox="1"/>
          <p:nvPr/>
        </p:nvSpPr>
        <p:spPr>
          <a:xfrm>
            <a:off x="5526575" y="2061139"/>
            <a:ext cx="1507349" cy="161583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GB" sz="1050" b="1" dirty="0"/>
              <a:t>       White light    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201C0D3-2D04-F445-BC92-3204CFFB9A82}"/>
              </a:ext>
            </a:extLst>
          </p:cNvPr>
          <p:cNvSpPr txBox="1"/>
          <p:nvPr/>
        </p:nvSpPr>
        <p:spPr>
          <a:xfrm>
            <a:off x="9565527" y="2075269"/>
            <a:ext cx="1507349" cy="161583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GB" sz="1050" b="1" dirty="0"/>
              <a:t>       Red light    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D767602-46C2-3742-A296-07BE3028F8D9}"/>
              </a:ext>
            </a:extLst>
          </p:cNvPr>
          <p:cNvSpPr txBox="1"/>
          <p:nvPr/>
        </p:nvSpPr>
        <p:spPr>
          <a:xfrm>
            <a:off x="2773151" y="2276827"/>
            <a:ext cx="659980" cy="161583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GB" sz="1050" b="1" dirty="0"/>
              <a:t>                      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DAD9F48-1FAA-C240-A6ED-350576AD651E}"/>
              </a:ext>
            </a:extLst>
          </p:cNvPr>
          <p:cNvSpPr txBox="1"/>
          <p:nvPr/>
        </p:nvSpPr>
        <p:spPr>
          <a:xfrm>
            <a:off x="6895934" y="2553917"/>
            <a:ext cx="659980" cy="161583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GB" sz="1050" b="1" dirty="0"/>
              <a:t>                      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FBE23F9-AD67-4D43-8AF6-9B6920A32BF4}"/>
              </a:ext>
            </a:extLst>
          </p:cNvPr>
          <p:cNvSpPr txBox="1"/>
          <p:nvPr/>
        </p:nvSpPr>
        <p:spPr>
          <a:xfrm>
            <a:off x="10919569" y="2553917"/>
            <a:ext cx="659980" cy="161583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GB" sz="1050" b="1" dirty="0"/>
              <a:t>                      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DFB31A8-0819-364B-9517-0F85FF32BCC5}"/>
              </a:ext>
            </a:extLst>
          </p:cNvPr>
          <p:cNvSpPr txBox="1"/>
          <p:nvPr/>
        </p:nvSpPr>
        <p:spPr>
          <a:xfrm>
            <a:off x="2112862" y="2304520"/>
            <a:ext cx="166874" cy="51046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500"/>
              </a:lnSpc>
            </a:pPr>
            <a:r>
              <a:rPr lang="en-GB" sz="400" dirty="0"/>
              <a:t>White</a:t>
            </a:r>
          </a:p>
          <a:p>
            <a:pPr>
              <a:lnSpc>
                <a:spcPts val="500"/>
              </a:lnSpc>
            </a:pPr>
            <a:r>
              <a:rPr lang="en-GB" sz="400" dirty="0"/>
              <a:t>Red</a:t>
            </a:r>
          </a:p>
          <a:p>
            <a:pPr>
              <a:lnSpc>
                <a:spcPts val="500"/>
              </a:lnSpc>
            </a:pPr>
            <a:r>
              <a:rPr lang="en-GB" sz="400" dirty="0"/>
              <a:t>White</a:t>
            </a:r>
          </a:p>
          <a:p>
            <a:pPr>
              <a:lnSpc>
                <a:spcPts val="500"/>
              </a:lnSpc>
            </a:pPr>
            <a:r>
              <a:rPr lang="en-GB" sz="400" dirty="0"/>
              <a:t>Red</a:t>
            </a:r>
          </a:p>
          <a:p>
            <a:pPr>
              <a:lnSpc>
                <a:spcPts val="500"/>
              </a:lnSpc>
            </a:pPr>
            <a:r>
              <a:rPr lang="en-GB" sz="400" dirty="0"/>
              <a:t>White</a:t>
            </a:r>
          </a:p>
          <a:p>
            <a:pPr>
              <a:lnSpc>
                <a:spcPts val="500"/>
              </a:lnSpc>
            </a:pPr>
            <a:r>
              <a:rPr lang="en-GB" sz="400" dirty="0"/>
              <a:t>Red      </a:t>
            </a:r>
          </a:p>
          <a:p>
            <a:pPr>
              <a:lnSpc>
                <a:spcPts val="500"/>
              </a:lnSpc>
            </a:pPr>
            <a:r>
              <a:rPr lang="en-GB" sz="400" dirty="0"/>
              <a:t>White</a:t>
            </a:r>
          </a:p>
          <a:p>
            <a:pPr>
              <a:lnSpc>
                <a:spcPts val="500"/>
              </a:lnSpc>
            </a:pPr>
            <a:r>
              <a:rPr lang="en-GB" sz="400" dirty="0"/>
              <a:t>Red      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6E6CAA0-EE1C-CC44-A2CB-C572B4957DB2}"/>
              </a:ext>
            </a:extLst>
          </p:cNvPr>
          <p:cNvSpPr txBox="1"/>
          <p:nvPr/>
        </p:nvSpPr>
        <p:spPr>
          <a:xfrm>
            <a:off x="6127246" y="2317898"/>
            <a:ext cx="166874" cy="25398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500"/>
              </a:lnSpc>
            </a:pPr>
            <a:r>
              <a:rPr lang="en-GB" sz="400" dirty="0"/>
              <a:t>White</a:t>
            </a:r>
          </a:p>
          <a:p>
            <a:pPr>
              <a:lnSpc>
                <a:spcPts val="500"/>
              </a:lnSpc>
            </a:pPr>
            <a:r>
              <a:rPr lang="en-GB" sz="400" dirty="0"/>
              <a:t>White</a:t>
            </a:r>
          </a:p>
          <a:p>
            <a:pPr>
              <a:lnSpc>
                <a:spcPts val="500"/>
              </a:lnSpc>
            </a:pPr>
            <a:r>
              <a:rPr lang="en-GB" sz="400" dirty="0"/>
              <a:t>White   </a:t>
            </a:r>
          </a:p>
          <a:p>
            <a:pPr>
              <a:lnSpc>
                <a:spcPts val="500"/>
              </a:lnSpc>
            </a:pPr>
            <a:r>
              <a:rPr lang="en-GB" sz="400" dirty="0"/>
              <a:t>White     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13533E7-4976-AB49-B054-A163CA4D0CCC}"/>
              </a:ext>
            </a:extLst>
          </p:cNvPr>
          <p:cNvSpPr txBox="1"/>
          <p:nvPr/>
        </p:nvSpPr>
        <p:spPr>
          <a:xfrm>
            <a:off x="10167613" y="4055950"/>
            <a:ext cx="172521" cy="25398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500"/>
              </a:lnSpc>
            </a:pPr>
            <a:r>
              <a:rPr lang="en-GB" sz="400" dirty="0"/>
              <a:t>Red   </a:t>
            </a:r>
          </a:p>
          <a:p>
            <a:pPr>
              <a:lnSpc>
                <a:spcPts val="500"/>
              </a:lnSpc>
            </a:pPr>
            <a:r>
              <a:rPr lang="en-GB" sz="400" dirty="0"/>
              <a:t>Red</a:t>
            </a:r>
          </a:p>
          <a:p>
            <a:pPr>
              <a:lnSpc>
                <a:spcPts val="500"/>
              </a:lnSpc>
            </a:pPr>
            <a:r>
              <a:rPr lang="en-GB" sz="400" dirty="0"/>
              <a:t>Red      </a:t>
            </a:r>
          </a:p>
          <a:p>
            <a:pPr>
              <a:lnSpc>
                <a:spcPts val="500"/>
              </a:lnSpc>
            </a:pPr>
            <a:r>
              <a:rPr lang="en-GB" sz="400" dirty="0"/>
              <a:t>Red      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69E8A14-165B-234F-A250-B75B0C3B20B8}"/>
              </a:ext>
            </a:extLst>
          </p:cNvPr>
          <p:cNvSpPr txBox="1"/>
          <p:nvPr/>
        </p:nvSpPr>
        <p:spPr>
          <a:xfrm>
            <a:off x="1181970" y="2287933"/>
            <a:ext cx="247489" cy="10772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GB" sz="700" b="1" dirty="0"/>
              <a:t>PCA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0B8D2D8-70F6-2348-80F7-AA3DCEE5E0A9}"/>
              </a:ext>
            </a:extLst>
          </p:cNvPr>
          <p:cNvSpPr txBox="1"/>
          <p:nvPr/>
        </p:nvSpPr>
        <p:spPr>
          <a:xfrm>
            <a:off x="5219953" y="2304520"/>
            <a:ext cx="247489" cy="10772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GB" sz="700" b="1" dirty="0"/>
              <a:t>PCA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CA44E06-7D77-614B-9EBA-66EFC94CAE06}"/>
              </a:ext>
            </a:extLst>
          </p:cNvPr>
          <p:cNvSpPr txBox="1"/>
          <p:nvPr/>
        </p:nvSpPr>
        <p:spPr>
          <a:xfrm>
            <a:off x="9219960" y="2317898"/>
            <a:ext cx="247489" cy="10772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GB" sz="700" b="1" dirty="0"/>
              <a:t>PCA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A1FCA0D-4502-7977-1B8D-8EA72762B717}"/>
              </a:ext>
            </a:extLst>
          </p:cNvPr>
          <p:cNvSpPr txBox="1"/>
          <p:nvPr/>
        </p:nvSpPr>
        <p:spPr>
          <a:xfrm>
            <a:off x="1" y="0"/>
            <a:ext cx="121168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Supp. Figure S9. </a:t>
            </a:r>
            <a:r>
              <a:rPr lang="en-GB" dirty="0"/>
              <a:t>Principal component analysis of the whole untargeted metabolomic dataset generated for </a:t>
            </a:r>
            <a:r>
              <a:rPr lang="en-GB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GB" sz="1800" i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L. platensis</a:t>
            </a:r>
            <a:r>
              <a:rPr lang="en-GB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strains PMC 1242.20, PMC 1243.20, PMC 1246.20, and PMC 1248.20 strains</a:t>
            </a:r>
            <a:r>
              <a:rPr lang="en-GB" dirty="0"/>
              <a:t> grown under white and red light by LC-MSMS (positive mode).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58724041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1999</TotalTime>
  <Words>846</Words>
  <Application>Microsoft Macintosh PowerPoint</Application>
  <PresentationFormat>Grand écran</PresentationFormat>
  <Paragraphs>107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Cambria Math</vt:lpstr>
      <vt:lpstr>Times New Roman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Benjamin Marie</dc:creator>
  <cp:lastModifiedBy>Cécile BERNARD</cp:lastModifiedBy>
  <cp:revision>85</cp:revision>
  <dcterms:created xsi:type="dcterms:W3CDTF">2025-10-07T15:33:10Z</dcterms:created>
  <dcterms:modified xsi:type="dcterms:W3CDTF">2026-02-17T10:05:05Z</dcterms:modified>
</cp:coreProperties>
</file>