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7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C1B0D-3CB1-4B6A-B303-44C344A151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732EA8-3DB9-4D18-B1D8-ACC04185B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5757E4-4AE2-4521-883F-94475DE655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3D4A-5C71-49B9-9C1A-1ABE70B3E2C6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8EA1CD-1E48-48C6-9166-A18475BD1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E9F119-F174-4BC4-81E7-DAC48DD40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AF77A-BE27-4BD6-856B-8990AE228C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68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DCA438-4AAF-45B1-9B80-A69A5759B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BF5CAB-6AF6-4E29-ACD4-8C1033A244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078514-078F-4571-8B14-5606D3E7B0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3D4A-5C71-49B9-9C1A-1ABE70B3E2C6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2C00C-A4F8-4571-A7FB-6DF5F7E9F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42155E-9B2D-42F3-89E8-F76E76DCF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AF77A-BE27-4BD6-856B-8990AE228C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4597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40B49-81CD-4DBE-AC2F-DEDD111AAC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F6B99E-7B51-4029-8C9C-709758435B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985BE4-F59B-4571-9B78-318EABF11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3D4A-5C71-49B9-9C1A-1ABE70B3E2C6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B6C202-3C9B-4D6F-9DF8-050979BC2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0277B-B55A-4BD0-9D47-D28AC3D78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AF77A-BE27-4BD6-856B-8990AE228C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76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8526F-1D28-4CCC-BBBC-41988D747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5747F3-358F-4DB7-9165-5AEEE23BEA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41AB16-019E-4614-8F8F-FCF57DF264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670E2A-DAEC-40A2-8041-A220B2F66E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3D4A-5C71-49B9-9C1A-1ABE70B3E2C6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4F3A98-F1A1-42DE-AE23-2062C32C8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5AC119-3DA6-4DEB-B9DC-6ECDE8F39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AF77A-BE27-4BD6-856B-8990AE228C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5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C9DCB-A8EA-478B-BD1F-3FBA190D3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1A195C-7F80-4103-AD6C-45F4B346E5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1589B7-F2FF-4768-882E-9B3F48FE1A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CD23B1-EF8F-4E0B-96F4-F9092D49ED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CD918E-0A4C-4D5E-AB0D-5168024242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6915B76-1254-4F7E-85C4-146496B72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3D4A-5C71-49B9-9C1A-1ABE70B3E2C6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8F7237-EC64-4839-BBB1-EE93CE1D1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DC2666B-E729-4E64-818C-AB05BFC53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AF77A-BE27-4BD6-856B-8990AE228C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171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7004C-C8A6-4B95-A473-3BA273DAC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26AB10-4901-4D8F-8300-5DC09BF64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3D4A-5C71-49B9-9C1A-1ABE70B3E2C6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1DDBED-C9D0-428D-B52C-27C936255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C27D34-B683-4F26-879E-F2FDB0820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AF77A-BE27-4BD6-856B-8990AE228C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060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490C448-4DCC-471D-8018-6DAC5A8527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3D4A-5C71-49B9-9C1A-1ABE70B3E2C6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FE0200-2733-49A4-B1D7-7D172EFB7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EA167C-FF52-48E4-BB64-C9904E9A0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AF77A-BE27-4BD6-856B-8990AE228C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021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DE556-2DE6-4936-9901-DE3186A13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08FBDF-B804-4BEB-A9FE-627120BA72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4D2530-6F0C-4394-9AFB-43A8E8BB38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7ECB83-5322-41EB-852F-8CF777FC5F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3D4A-5C71-49B9-9C1A-1ABE70B3E2C6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3D4F70-9CD7-4E4F-ACB1-271049688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6FD2F1-746A-4618-BCC2-325440995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AF77A-BE27-4BD6-856B-8990AE228C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702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736807-A6A7-4550-B1F0-9348AFA47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C3AD349-1131-48B8-9848-D6CFFA9973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15F3E5-6F45-4902-830E-3425D8F526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E08463-F50A-42AE-91C2-8D8870BDBA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3D4A-5C71-49B9-9C1A-1ABE70B3E2C6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DF6795-3635-4B6A-8F6F-C68443278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C9333E-377F-4ADF-985F-5E0043405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AF77A-BE27-4BD6-856B-8990AE228C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8372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26E6E-D856-4BB4-99A7-4DD97FD10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5BAE65-8188-4844-BBBF-213DE8354F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872718-9F9E-4603-958D-2ACC9AF851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3D4A-5C71-49B9-9C1A-1ABE70B3E2C6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351336-162C-4C97-B1D7-4EDCE5C58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9B9A9C-B686-420F-9F5C-8D7715EBD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AF77A-BE27-4BD6-856B-8990AE228C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3266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B516266-DF22-4836-9033-048A673CD8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211E25-DC7A-469D-B6D8-154CA6B1E9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7FE157-EAD3-413A-BD4D-73EA0222B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3D4A-5C71-49B9-9C1A-1ABE70B3E2C6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A3CBDA-6EC8-4EDD-9A49-B091D7261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CBABA9-7929-4A22-8696-58F4E1863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AF77A-BE27-4BD6-856B-8990AE228C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908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21C2826-60D2-410B-99FE-AAAA7C80EE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EDC1B7-4755-485B-ABB2-3C0227E5D8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ABC1A8-45D1-4E24-85A8-42AB9CF2FD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F23D4A-5C71-49B9-9C1A-1ABE70B3E2C6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4107FC-83F4-4753-9B94-2557F8E8A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6A2C5F-14D9-4F51-BC23-96C6C63FEA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6AF77A-BE27-4BD6-856B-8990AE228C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428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9379614-D86A-471A-9744-3286BEFBF12E}"/>
              </a:ext>
            </a:extLst>
          </p:cNvPr>
          <p:cNvSpPr/>
          <p:nvPr/>
        </p:nvSpPr>
        <p:spPr>
          <a:xfrm>
            <a:off x="3141132" y="694266"/>
            <a:ext cx="3649134" cy="151553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FBMH Episodes 12/20/2017-9/14/2022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N=2,469 (2,251 clients)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With initial and discharge CANS reported by 16 CABHC providers to CDR as part of VBP program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Age 3-21 years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Active DSM-V Diagnosis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At risk for removal from home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EF56E2B-0F6E-4584-AE27-1A63D441E4DA}"/>
              </a:ext>
            </a:extLst>
          </p:cNvPr>
          <p:cNvSpPr/>
          <p:nvPr/>
        </p:nvSpPr>
        <p:spPr>
          <a:xfrm>
            <a:off x="3141132" y="2882900"/>
            <a:ext cx="3649134" cy="88476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FBMH Episodes Linked to Claims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N=2,164 (1,998 clients)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With initial/discharge CANS +/- 60 days from FBMH start/end dates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FBMH episodes 5/29/2018 – 9/14/2022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B678CB5-BD54-4E77-AB8E-D3F72FDEDFD2}"/>
              </a:ext>
            </a:extLst>
          </p:cNvPr>
          <p:cNvSpPr/>
          <p:nvPr/>
        </p:nvSpPr>
        <p:spPr>
          <a:xfrm>
            <a:off x="9398000" y="2103966"/>
            <a:ext cx="1981200" cy="88476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N=305 episodes excluded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CANS outside of +/- 60-day window around FBMH treatment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587BEE7-998C-46B2-9F1F-8234EE85D05A}"/>
              </a:ext>
            </a:extLst>
          </p:cNvPr>
          <p:cNvSpPr/>
          <p:nvPr/>
        </p:nvSpPr>
        <p:spPr>
          <a:xfrm>
            <a:off x="1854199" y="4369861"/>
            <a:ext cx="1481666" cy="55668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Tier 1 Length of Stay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N=205 episodes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44CDF3-5EE1-4EB9-909F-E046964A5D68}"/>
              </a:ext>
            </a:extLst>
          </p:cNvPr>
          <p:cNvSpPr/>
          <p:nvPr/>
        </p:nvSpPr>
        <p:spPr>
          <a:xfrm>
            <a:off x="3657599" y="4369860"/>
            <a:ext cx="1481666" cy="55668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Tier 2 Length of Stay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N</a:t>
            </a:r>
            <a:r>
              <a:rPr lang="en-US" sz="1200">
                <a:solidFill>
                  <a:schemeClr val="tx1"/>
                </a:solidFill>
              </a:rPr>
              <a:t>=335 </a:t>
            </a:r>
            <a:r>
              <a:rPr lang="en-US" sz="1200" dirty="0">
                <a:solidFill>
                  <a:schemeClr val="tx1"/>
                </a:solidFill>
              </a:rPr>
              <a:t>episodes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7358E48-2329-4AFB-B52D-A6D97A30305B}"/>
              </a:ext>
            </a:extLst>
          </p:cNvPr>
          <p:cNvSpPr/>
          <p:nvPr/>
        </p:nvSpPr>
        <p:spPr>
          <a:xfrm>
            <a:off x="5460999" y="4369859"/>
            <a:ext cx="1481666" cy="55668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Tier 3 Length of Stay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N=1,352 episodes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E03F093-460D-4266-98EE-F54FFD8136CC}"/>
              </a:ext>
            </a:extLst>
          </p:cNvPr>
          <p:cNvSpPr/>
          <p:nvPr/>
        </p:nvSpPr>
        <p:spPr>
          <a:xfrm>
            <a:off x="7264399" y="4369859"/>
            <a:ext cx="1481666" cy="55668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Tier 4 Length of Stay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N=272 episodes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68549B5-3177-433C-9447-0FD215281C97}"/>
              </a:ext>
            </a:extLst>
          </p:cNvPr>
          <p:cNvSpPr/>
          <p:nvPr/>
        </p:nvSpPr>
        <p:spPr>
          <a:xfrm>
            <a:off x="1854199" y="5885394"/>
            <a:ext cx="1481666" cy="55668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N=188 episodes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2FDA938-CDC6-4E57-A7DA-ED623700B149}"/>
              </a:ext>
            </a:extLst>
          </p:cNvPr>
          <p:cNvSpPr/>
          <p:nvPr/>
        </p:nvSpPr>
        <p:spPr>
          <a:xfrm>
            <a:off x="3657599" y="5885393"/>
            <a:ext cx="1481666" cy="55668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N=313 episodes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50135FB-08F5-4F39-B991-72E63EC983C5}"/>
              </a:ext>
            </a:extLst>
          </p:cNvPr>
          <p:cNvSpPr/>
          <p:nvPr/>
        </p:nvSpPr>
        <p:spPr>
          <a:xfrm>
            <a:off x="5460999" y="5885392"/>
            <a:ext cx="1481666" cy="55668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N=1,310 episodes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3827D7C-E56D-455B-B919-9FF389933C53}"/>
              </a:ext>
            </a:extLst>
          </p:cNvPr>
          <p:cNvSpPr/>
          <p:nvPr/>
        </p:nvSpPr>
        <p:spPr>
          <a:xfrm>
            <a:off x="7264399" y="5885392"/>
            <a:ext cx="1481666" cy="55668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N=264 episodes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3497BF-641E-4B09-A19B-19D62880CC5A}"/>
              </a:ext>
            </a:extLst>
          </p:cNvPr>
          <p:cNvSpPr/>
          <p:nvPr/>
        </p:nvSpPr>
        <p:spPr>
          <a:xfrm>
            <a:off x="9372600" y="5065712"/>
            <a:ext cx="1972733" cy="6720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N=89 episodes excluded from adjusted models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Missing demographics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0E172F2-F419-4C74-BB16-94D37CDFAC6D}"/>
              </a:ext>
            </a:extLst>
          </p:cNvPr>
          <p:cNvCxnSpPr>
            <a:cxnSpLocks/>
            <a:stCxn id="2" idx="2"/>
            <a:endCxn id="3" idx="0"/>
          </p:cNvCxnSpPr>
          <p:nvPr/>
        </p:nvCxnSpPr>
        <p:spPr>
          <a:xfrm>
            <a:off x="4965699" y="2209799"/>
            <a:ext cx="0" cy="67310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or: Elbow 23">
            <a:extLst>
              <a:ext uri="{FF2B5EF4-FFF2-40B4-BE49-F238E27FC236}">
                <a16:creationId xmlns:a16="http://schemas.microsoft.com/office/drawing/2014/main" id="{EEBDDFAC-CB22-455F-9FA2-04205E637790}"/>
              </a:ext>
            </a:extLst>
          </p:cNvPr>
          <p:cNvCxnSpPr>
            <a:stCxn id="3" idx="2"/>
            <a:endCxn id="5" idx="0"/>
          </p:cNvCxnSpPr>
          <p:nvPr/>
        </p:nvCxnSpPr>
        <p:spPr>
          <a:xfrm rot="5400000">
            <a:off x="3479269" y="2883431"/>
            <a:ext cx="602194" cy="2370667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or: Elbow 25">
            <a:extLst>
              <a:ext uri="{FF2B5EF4-FFF2-40B4-BE49-F238E27FC236}">
                <a16:creationId xmlns:a16="http://schemas.microsoft.com/office/drawing/2014/main" id="{8D06CB54-B374-42CD-959A-A60D667F93CD}"/>
              </a:ext>
            </a:extLst>
          </p:cNvPr>
          <p:cNvCxnSpPr>
            <a:stCxn id="3" idx="2"/>
            <a:endCxn id="6" idx="0"/>
          </p:cNvCxnSpPr>
          <p:nvPr/>
        </p:nvCxnSpPr>
        <p:spPr>
          <a:xfrm rot="5400000">
            <a:off x="4380970" y="3785130"/>
            <a:ext cx="602193" cy="567267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or: Elbow 27">
            <a:extLst>
              <a:ext uri="{FF2B5EF4-FFF2-40B4-BE49-F238E27FC236}">
                <a16:creationId xmlns:a16="http://schemas.microsoft.com/office/drawing/2014/main" id="{F385B2C5-01D7-46E9-AA33-B06420307BEF}"/>
              </a:ext>
            </a:extLst>
          </p:cNvPr>
          <p:cNvCxnSpPr>
            <a:stCxn id="3" idx="2"/>
            <a:endCxn id="7" idx="0"/>
          </p:cNvCxnSpPr>
          <p:nvPr/>
        </p:nvCxnSpPr>
        <p:spPr>
          <a:xfrm rot="16200000" flipH="1">
            <a:off x="5282669" y="3450696"/>
            <a:ext cx="602192" cy="1236133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or: Elbow 29">
            <a:extLst>
              <a:ext uri="{FF2B5EF4-FFF2-40B4-BE49-F238E27FC236}">
                <a16:creationId xmlns:a16="http://schemas.microsoft.com/office/drawing/2014/main" id="{394668BB-E30A-4036-AEEF-BF8961C39E29}"/>
              </a:ext>
            </a:extLst>
          </p:cNvPr>
          <p:cNvCxnSpPr>
            <a:stCxn id="3" idx="2"/>
            <a:endCxn id="8" idx="0"/>
          </p:cNvCxnSpPr>
          <p:nvPr/>
        </p:nvCxnSpPr>
        <p:spPr>
          <a:xfrm rot="16200000" flipH="1">
            <a:off x="6184369" y="2548996"/>
            <a:ext cx="602192" cy="3039533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A3B979FE-FF13-4352-900B-DC6F660F74F5}"/>
              </a:ext>
            </a:extLst>
          </p:cNvPr>
          <p:cNvCxnSpPr>
            <a:cxnSpLocks/>
            <a:endCxn id="4" idx="1"/>
          </p:cNvCxnSpPr>
          <p:nvPr/>
        </p:nvCxnSpPr>
        <p:spPr>
          <a:xfrm>
            <a:off x="4965698" y="2546350"/>
            <a:ext cx="443230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3FCD288D-59DF-4D9D-81F6-35993E771A9A}"/>
              </a:ext>
            </a:extLst>
          </p:cNvPr>
          <p:cNvCxnSpPr>
            <a:cxnSpLocks/>
            <a:stCxn id="5" idx="2"/>
            <a:endCxn id="9" idx="0"/>
          </p:cNvCxnSpPr>
          <p:nvPr/>
        </p:nvCxnSpPr>
        <p:spPr>
          <a:xfrm>
            <a:off x="2595032" y="4926544"/>
            <a:ext cx="0" cy="95885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795A399D-EA47-474B-9B5F-C23D24B675E8}"/>
              </a:ext>
            </a:extLst>
          </p:cNvPr>
          <p:cNvCxnSpPr>
            <a:cxnSpLocks/>
            <a:stCxn id="6" idx="2"/>
            <a:endCxn id="10" idx="0"/>
          </p:cNvCxnSpPr>
          <p:nvPr/>
        </p:nvCxnSpPr>
        <p:spPr>
          <a:xfrm>
            <a:off x="4398432" y="4926543"/>
            <a:ext cx="0" cy="95885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24C3FC20-26FC-449E-8069-27BCA462932F}"/>
              </a:ext>
            </a:extLst>
          </p:cNvPr>
          <p:cNvCxnSpPr>
            <a:cxnSpLocks/>
            <a:stCxn id="7" idx="2"/>
            <a:endCxn id="11" idx="0"/>
          </p:cNvCxnSpPr>
          <p:nvPr/>
        </p:nvCxnSpPr>
        <p:spPr>
          <a:xfrm>
            <a:off x="6201832" y="4926542"/>
            <a:ext cx="0" cy="95885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6978C49B-7C6F-479E-86D1-8F3008B93DB8}"/>
              </a:ext>
            </a:extLst>
          </p:cNvPr>
          <p:cNvCxnSpPr>
            <a:cxnSpLocks/>
            <a:stCxn id="8" idx="2"/>
            <a:endCxn id="12" idx="0"/>
          </p:cNvCxnSpPr>
          <p:nvPr/>
        </p:nvCxnSpPr>
        <p:spPr>
          <a:xfrm>
            <a:off x="8005232" y="4926542"/>
            <a:ext cx="0" cy="95885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ight Brace 46">
            <a:extLst>
              <a:ext uri="{FF2B5EF4-FFF2-40B4-BE49-F238E27FC236}">
                <a16:creationId xmlns:a16="http://schemas.microsoft.com/office/drawing/2014/main" id="{ACB03C8E-FE33-4A2A-B332-D65B2A6ECA5B}"/>
              </a:ext>
            </a:extLst>
          </p:cNvPr>
          <p:cNvSpPr/>
          <p:nvPr/>
        </p:nvSpPr>
        <p:spPr>
          <a:xfrm>
            <a:off x="8881533" y="4926542"/>
            <a:ext cx="245509" cy="950383"/>
          </a:xfrm>
          <a:prstGeom prst="rightBrace">
            <a:avLst>
              <a:gd name="adj1" fmla="val 8333"/>
              <a:gd name="adj2" fmla="val 50891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ight Brace 48">
            <a:extLst>
              <a:ext uri="{FF2B5EF4-FFF2-40B4-BE49-F238E27FC236}">
                <a16:creationId xmlns:a16="http://schemas.microsoft.com/office/drawing/2014/main" id="{A7715FD4-F960-4400-A762-C9F9D20373EF}"/>
              </a:ext>
            </a:extLst>
          </p:cNvPr>
          <p:cNvSpPr/>
          <p:nvPr/>
        </p:nvSpPr>
        <p:spPr>
          <a:xfrm rot="10800000">
            <a:off x="1321368" y="4369858"/>
            <a:ext cx="211096" cy="556684"/>
          </a:xfrm>
          <a:prstGeom prst="rightBrace">
            <a:avLst>
              <a:gd name="adj1" fmla="val 8333"/>
              <a:gd name="adj2" fmla="val 50891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C572FCF-DC20-4262-991A-7C25683CD639}"/>
              </a:ext>
            </a:extLst>
          </p:cNvPr>
          <p:cNvSpPr txBox="1"/>
          <p:nvPr/>
        </p:nvSpPr>
        <p:spPr>
          <a:xfrm>
            <a:off x="424490" y="4417367"/>
            <a:ext cx="948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Descriptive Analyses</a:t>
            </a:r>
          </a:p>
        </p:txBody>
      </p:sp>
      <p:sp>
        <p:nvSpPr>
          <p:cNvPr id="27" name="Right Brace 26">
            <a:extLst>
              <a:ext uri="{FF2B5EF4-FFF2-40B4-BE49-F238E27FC236}">
                <a16:creationId xmlns:a16="http://schemas.microsoft.com/office/drawing/2014/main" id="{A635E380-C8CC-40E3-9FA9-0AA125B29B36}"/>
              </a:ext>
            </a:extLst>
          </p:cNvPr>
          <p:cNvSpPr/>
          <p:nvPr/>
        </p:nvSpPr>
        <p:spPr>
          <a:xfrm rot="10800000">
            <a:off x="1300790" y="5876924"/>
            <a:ext cx="254065" cy="566853"/>
          </a:xfrm>
          <a:prstGeom prst="rightBrace">
            <a:avLst>
              <a:gd name="adj1" fmla="val 8333"/>
              <a:gd name="adj2" fmla="val 50891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5C49A9D-4C2C-4968-9BC1-962D6206B054}"/>
              </a:ext>
            </a:extLst>
          </p:cNvPr>
          <p:cNvSpPr txBox="1"/>
          <p:nvPr/>
        </p:nvSpPr>
        <p:spPr>
          <a:xfrm>
            <a:off x="424490" y="5885392"/>
            <a:ext cx="948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Adjusted Models</a:t>
            </a:r>
          </a:p>
        </p:txBody>
      </p:sp>
    </p:spTree>
    <p:extLst>
      <p:ext uri="{BB962C8B-B14F-4D97-AF65-F5344CB8AC3E}">
        <p14:creationId xmlns:p14="http://schemas.microsoft.com/office/powerpoint/2010/main" val="7818766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6f5f296-4d9e-464d-95ef-ea3c4421884b" xsi:nil="true"/>
    <lcf76f155ced4ddcb4097134ff3c332f xmlns="eb125446-242f-41d9-9fb8-3d705a218241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80B1854DE2409468FAF14BBD8561F20" ma:contentTypeVersion="11" ma:contentTypeDescription="Create a new document." ma:contentTypeScope="" ma:versionID="a233aaeb54b226b302437e0a6e4e5631">
  <xsd:schema xmlns:xsd="http://www.w3.org/2001/XMLSchema" xmlns:xs="http://www.w3.org/2001/XMLSchema" xmlns:p="http://schemas.microsoft.com/office/2006/metadata/properties" xmlns:ns2="eb125446-242f-41d9-9fb8-3d705a218241" xmlns:ns3="96f5f296-4d9e-464d-95ef-ea3c4421884b" targetNamespace="http://schemas.microsoft.com/office/2006/metadata/properties" ma:root="true" ma:fieldsID="570900cf018ff29212f0930dae2613d8" ns2:_="" ns3:_="">
    <xsd:import namespace="eb125446-242f-41d9-9fb8-3d705a218241"/>
    <xsd:import namespace="96f5f296-4d9e-464d-95ef-ea3c4421884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125446-242f-41d9-9fb8-3d705a21824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d35e674e-9d0c-4481-ac67-b206483add9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f5f296-4d9e-464d-95ef-ea3c4421884b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2709321d-6c7a-4165-8202-f086c85c05e5}" ma:internalName="TaxCatchAll" ma:showField="CatchAllData" ma:web="96f5f296-4d9e-464d-95ef-ea3c4421884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211B75C-6252-4829-8000-9E0F54866718}">
  <ds:schemaRefs>
    <ds:schemaRef ds:uri="eb125446-242f-41d9-9fb8-3d705a218241"/>
    <ds:schemaRef ds:uri="http://purl.org/dc/elements/1.1/"/>
    <ds:schemaRef ds:uri="96f5f296-4d9e-464d-95ef-ea3c4421884b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FD7BFC36-0CCF-4801-8D6F-0BC49D416D8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404B068-8D91-4209-8B71-D1654CD0505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b125446-242f-41d9-9fb8-3d705a218241"/>
    <ds:schemaRef ds:uri="96f5f296-4d9e-464d-95ef-ea3c4421884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150</Words>
  <Application>Microsoft Office PowerPoint</Application>
  <PresentationFormat>Widescreen</PresentationFormat>
  <Paragraphs>28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Jesse Troy, Ph.D.</dc:creator>
  <cp:lastModifiedBy>Jesse Troy, Ph.D.</cp:lastModifiedBy>
  <cp:revision>10</cp:revision>
  <dcterms:created xsi:type="dcterms:W3CDTF">2023-03-14T20:46:01Z</dcterms:created>
  <dcterms:modified xsi:type="dcterms:W3CDTF">2024-02-02T15:20:58Z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0x010100880B1854DE2409468FAF14BBD8561F20</vt:lpwstr>
  </property>
</Properties>
</file>