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B32E-3D48-4D8C-AFC0-8A6EE41E23F2}" type="datetimeFigureOut">
              <a:rPr lang="de-DE" smtClean="0"/>
              <a:t>28.01.2023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5DAC-2532-4D65-87E7-5E087EF597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2283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AB32E-3D48-4D8C-AFC0-8A6EE41E23F2}" type="datetimeFigureOut">
              <a:rPr lang="de-DE" smtClean="0"/>
              <a:t>28.01.2023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15DAC-2532-4D65-87E7-5E087EF597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56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E17EF889-05E9-8340-B645-5F517BA1BD68}"/>
              </a:ext>
            </a:extLst>
          </p:cNvPr>
          <p:cNvSpPr txBox="1"/>
          <p:nvPr/>
        </p:nvSpPr>
        <p:spPr>
          <a:xfrm>
            <a:off x="1898337" y="694229"/>
            <a:ext cx="351796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(Urgent) abnormal TREC-NBS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F881212-4917-3D4E-B1DE-61C6D0F54F2D}"/>
              </a:ext>
            </a:extLst>
          </p:cNvPr>
          <p:cNvSpPr txBox="1"/>
          <p:nvPr/>
        </p:nvSpPr>
        <p:spPr>
          <a:xfrm>
            <a:off x="2016074" y="1535885"/>
            <a:ext cx="344432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Confirmatory testing by flow cytometry (CID Clinic / Center)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70B4A203-92DC-4249-AF56-790774FDBC89}"/>
              </a:ext>
            </a:extLst>
          </p:cNvPr>
          <p:cNvCxnSpPr/>
          <p:nvPr/>
        </p:nvCxnSpPr>
        <p:spPr>
          <a:xfrm>
            <a:off x="3507987" y="1139477"/>
            <a:ext cx="0" cy="38921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6">
            <a:extLst>
              <a:ext uri="{FF2B5EF4-FFF2-40B4-BE49-F238E27FC236}">
                <a16:creationId xmlns:a16="http://schemas.microsoft.com/office/drawing/2014/main" id="{079B38F4-CB93-0447-BEF8-12C781794E70}"/>
              </a:ext>
            </a:extLst>
          </p:cNvPr>
          <p:cNvCxnSpPr/>
          <p:nvPr/>
        </p:nvCxnSpPr>
        <p:spPr>
          <a:xfrm>
            <a:off x="2060187" y="2230930"/>
            <a:ext cx="0" cy="278733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34BCD884-CD92-574F-A49D-7CBA8FEE6DF4}"/>
              </a:ext>
            </a:extLst>
          </p:cNvPr>
          <p:cNvSpPr txBox="1"/>
          <p:nvPr/>
        </p:nvSpPr>
        <p:spPr>
          <a:xfrm>
            <a:off x="2453859" y="2439891"/>
            <a:ext cx="23226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SCID / leaky SCID / OS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541B18B-816E-CE43-AEE0-3006C1662DFB}"/>
              </a:ext>
            </a:extLst>
          </p:cNvPr>
          <p:cNvSpPr txBox="1"/>
          <p:nvPr/>
        </p:nvSpPr>
        <p:spPr>
          <a:xfrm>
            <a:off x="2479988" y="3664148"/>
            <a:ext cx="11392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/>
              <a:t>Syndrome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E65F4DA-F362-AC4C-804B-15CC9705A047}"/>
              </a:ext>
            </a:extLst>
          </p:cNvPr>
          <p:cNvSpPr txBox="1"/>
          <p:nvPr/>
        </p:nvSpPr>
        <p:spPr>
          <a:xfrm>
            <a:off x="2465919" y="3022798"/>
            <a:ext cx="12504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ITCL/CID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D6C57D2-A6AE-7947-8430-58AA3AE3A8BC}"/>
              </a:ext>
            </a:extLst>
          </p:cNvPr>
          <p:cNvSpPr txBox="1"/>
          <p:nvPr/>
        </p:nvSpPr>
        <p:spPr>
          <a:xfrm>
            <a:off x="2479988" y="4227070"/>
            <a:ext cx="2613207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2nd cause (malformation)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3F96274-3646-0347-BD9B-0AA95FC33D1E}"/>
              </a:ext>
            </a:extLst>
          </p:cNvPr>
          <p:cNvSpPr txBox="1"/>
          <p:nvPr/>
        </p:nvSpPr>
        <p:spPr>
          <a:xfrm>
            <a:off x="2479987" y="4836670"/>
            <a:ext cx="1308058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>
                    <a:lumMod val="50000"/>
                  </a:schemeClr>
                </a:solidFill>
              </a:rPr>
              <a:t>Prematurity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0961C0B3-9BCF-E347-BB64-C00274BF005D}"/>
              </a:ext>
            </a:extLst>
          </p:cNvPr>
          <p:cNvCxnSpPr/>
          <p:nvPr/>
        </p:nvCxnSpPr>
        <p:spPr>
          <a:xfrm>
            <a:off x="2060188" y="2616914"/>
            <a:ext cx="308611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29036D29-EC42-594A-B073-3E1D784CF601}"/>
              </a:ext>
            </a:extLst>
          </p:cNvPr>
          <p:cNvCxnSpPr/>
          <p:nvPr/>
        </p:nvCxnSpPr>
        <p:spPr>
          <a:xfrm>
            <a:off x="2060188" y="3207464"/>
            <a:ext cx="308611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9F7860E2-0853-0141-ADB8-41AA793E6C1B}"/>
              </a:ext>
            </a:extLst>
          </p:cNvPr>
          <p:cNvCxnSpPr/>
          <p:nvPr/>
        </p:nvCxnSpPr>
        <p:spPr>
          <a:xfrm>
            <a:off x="2060188" y="3848814"/>
            <a:ext cx="308611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D881801C-7A7D-0C41-B48D-D139A2450216}"/>
              </a:ext>
            </a:extLst>
          </p:cNvPr>
          <p:cNvCxnSpPr/>
          <p:nvPr/>
        </p:nvCxnSpPr>
        <p:spPr>
          <a:xfrm>
            <a:off x="2060188" y="4413964"/>
            <a:ext cx="308611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268FBB94-CFDB-2447-B8C7-72D0094308DD}"/>
              </a:ext>
            </a:extLst>
          </p:cNvPr>
          <p:cNvCxnSpPr/>
          <p:nvPr/>
        </p:nvCxnSpPr>
        <p:spPr>
          <a:xfrm>
            <a:off x="2060188" y="5005568"/>
            <a:ext cx="308611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7E2E5EE0-7056-F74D-B72B-5ED12DCBEC28}"/>
              </a:ext>
            </a:extLst>
          </p:cNvPr>
          <p:cNvSpPr txBox="1"/>
          <p:nvPr/>
        </p:nvSpPr>
        <p:spPr>
          <a:xfrm>
            <a:off x="5745519" y="3329718"/>
            <a:ext cx="2800637" cy="83099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ESID </a:t>
            </a:r>
          </a:p>
          <a:p>
            <a:pPr algn="ctr"/>
            <a:r>
              <a:rPr lang="en-US" dirty="0"/>
              <a:t>(“PID-NET-Registry”)</a:t>
            </a:r>
          </a:p>
          <a:p>
            <a:pPr algn="ctr"/>
            <a:r>
              <a:rPr lang="en-US" sz="1200" dirty="0" smtClean="0"/>
              <a:t>ESID Level </a:t>
            </a:r>
            <a:r>
              <a:rPr lang="en-US" sz="1200" dirty="0"/>
              <a:t>1 data set</a:t>
            </a:r>
          </a:p>
        </p:txBody>
      </p:sp>
      <p:sp>
        <p:nvSpPr>
          <p:cNvPr id="20" name="Geschweifte Klammer rechts 19">
            <a:extLst>
              <a:ext uri="{FF2B5EF4-FFF2-40B4-BE49-F238E27FC236}">
                <a16:creationId xmlns:a16="http://schemas.microsoft.com/office/drawing/2014/main" id="{E3019F39-48E7-A54D-8954-6D936D055A72}"/>
              </a:ext>
            </a:extLst>
          </p:cNvPr>
          <p:cNvSpPr/>
          <p:nvPr/>
        </p:nvSpPr>
        <p:spPr>
          <a:xfrm>
            <a:off x="5085173" y="2246288"/>
            <a:ext cx="508655" cy="2975073"/>
          </a:xfrm>
          <a:prstGeom prst="rightBrac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866769E1-4CD5-1E45-966B-A97205CBC8A7}"/>
              </a:ext>
            </a:extLst>
          </p:cNvPr>
          <p:cNvSpPr/>
          <p:nvPr/>
        </p:nvSpPr>
        <p:spPr>
          <a:xfrm>
            <a:off x="5248233" y="3785716"/>
            <a:ext cx="273587" cy="15076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B8AD74AD-DD65-0047-9516-C5B299714CB0}"/>
              </a:ext>
            </a:extLst>
          </p:cNvPr>
          <p:cNvSpPr/>
          <p:nvPr/>
        </p:nvSpPr>
        <p:spPr>
          <a:xfrm>
            <a:off x="5093195" y="5140344"/>
            <a:ext cx="273587" cy="2367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Geschweifte Klammer rechts 22">
            <a:extLst>
              <a:ext uri="{FF2B5EF4-FFF2-40B4-BE49-F238E27FC236}">
                <a16:creationId xmlns:a16="http://schemas.microsoft.com/office/drawing/2014/main" id="{A81191E6-DBCB-3241-A3BB-EF3D38008E06}"/>
              </a:ext>
            </a:extLst>
          </p:cNvPr>
          <p:cNvSpPr/>
          <p:nvPr/>
        </p:nvSpPr>
        <p:spPr>
          <a:xfrm>
            <a:off x="5085173" y="2246288"/>
            <a:ext cx="508655" cy="2975073"/>
          </a:xfrm>
          <a:prstGeom prst="rightBrac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E3F6F1E-C815-3E48-A517-B8E2A5EA8771}"/>
              </a:ext>
            </a:extLst>
          </p:cNvPr>
          <p:cNvSpPr txBox="1"/>
          <p:nvPr/>
        </p:nvSpPr>
        <p:spPr>
          <a:xfrm>
            <a:off x="5816907" y="605097"/>
            <a:ext cx="3924658" cy="55399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Screening lab data base (DGNS report)</a:t>
            </a:r>
          </a:p>
          <a:p>
            <a:pPr algn="ctr"/>
            <a:r>
              <a:rPr lang="en-US" sz="1200"/>
              <a:t>(e.g., data on TREC values)</a:t>
            </a:r>
          </a:p>
        </p:txBody>
      </p: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0AAA115B-BAA2-0343-88CD-F4F824B64FAE}"/>
              </a:ext>
            </a:extLst>
          </p:cNvPr>
          <p:cNvCxnSpPr/>
          <p:nvPr/>
        </p:nvCxnSpPr>
        <p:spPr>
          <a:xfrm>
            <a:off x="5460393" y="878895"/>
            <a:ext cx="308611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9E7025E4-AF14-1147-BCB9-C78862A0EC0B}"/>
              </a:ext>
            </a:extLst>
          </p:cNvPr>
          <p:cNvCxnSpPr>
            <a:cxnSpLocks/>
          </p:cNvCxnSpPr>
          <p:nvPr/>
        </p:nvCxnSpPr>
        <p:spPr>
          <a:xfrm flipV="1">
            <a:off x="5521820" y="1223167"/>
            <a:ext cx="705247" cy="540504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BEE423EE-97DB-924F-BB41-35C3487B53A0}"/>
              </a:ext>
            </a:extLst>
          </p:cNvPr>
          <p:cNvSpPr txBox="1"/>
          <p:nvPr/>
        </p:nvSpPr>
        <p:spPr>
          <a:xfrm>
            <a:off x="5969869" y="1488799"/>
            <a:ext cx="1114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Send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CT report</a:t>
            </a:r>
            <a:endParaRPr lang="en-US" sz="1200" strike="sngStrike" dirty="0">
              <a:solidFill>
                <a:srgbClr val="FF0000"/>
              </a:solidFill>
            </a:endParaRPr>
          </a:p>
          <a:p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47133A19-CD00-5546-BDE8-6270FFC449F8}"/>
              </a:ext>
            </a:extLst>
          </p:cNvPr>
          <p:cNvSpPr txBox="1"/>
          <p:nvPr/>
        </p:nvSpPr>
        <p:spPr>
          <a:xfrm>
            <a:off x="8441891" y="2216096"/>
            <a:ext cx="2800627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GPOH-SCID-Registry</a:t>
            </a:r>
          </a:p>
          <a:p>
            <a:pPr algn="ctr"/>
            <a:r>
              <a:rPr lang="en-US" sz="1200"/>
              <a:t>(confirmed SCID undergoing HSCT or GT)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E7FD171C-981A-8B42-ACC5-9EBA2D029D94}"/>
              </a:ext>
            </a:extLst>
          </p:cNvPr>
          <p:cNvSpPr/>
          <p:nvPr/>
        </p:nvSpPr>
        <p:spPr>
          <a:xfrm>
            <a:off x="2846696" y="132834"/>
            <a:ext cx="66463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Registry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infrastructrue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for SCID patients in Germany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63507" y="5290275"/>
            <a:ext cx="1181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TREC-NBS related data of patients with an (urgent) abnormal test (e.g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gestational age, TREC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values)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are documented within the screening lab data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base (DGNS report).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Confirmatory testing (CT)  is performed at the API CID Clinics and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Centers as detailed in Table S1).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Patients with a confirmed diagnosis of a defined inborn error of immunity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should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also be entered in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ESID (and the attached German PID-NET) registry.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dashed line indicates that not all patients with underlying syndromes are covered within the ESID/PID-NET registries. Secondary causes and patients with T cell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lymphocytopenia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due to prematurity (grey) are not recruited to the ESID/PID-NET registries. The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API institutions also report their CT results back to the screening laboratories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Patients with confirmed SCID who  undergo HSCT or GT are followed long-term within the GPOH SCID registry.</a:t>
            </a:r>
          </a:p>
        </p:txBody>
      </p:sp>
    </p:spTree>
    <p:extLst>
      <p:ext uri="{BB962C8B-B14F-4D97-AF65-F5344CB8AC3E}">
        <p14:creationId xmlns:p14="http://schemas.microsoft.com/office/powerpoint/2010/main" val="200339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</Words>
  <Application>Microsoft Office PowerPoint</Application>
  <PresentationFormat>Breitbild</PresentationFormat>
  <Paragraphs>17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Universitätsklinikum Freiburg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Figure_SCID_Screening_202212012_CS_FH_ohne_Nr</dc:title>
  <dc:creator>PD Dr. Carsten Speckmann</dc:creator>
  <dc:description/>
  <cp:lastModifiedBy>PD Dr. Carsten Speckmann</cp:lastModifiedBy>
  <cp:revision>44</cp:revision>
  <cp:lastPrinted>2022-12-18T21:08:35Z</cp:lastPrinted>
  <dcterms:created xsi:type="dcterms:W3CDTF">2022-05-31T12:35:07Z</dcterms:created>
  <dcterms:modified xsi:type="dcterms:W3CDTF">2023-01-28T20:19:53Z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Figure_SCID_Screening_202212012_CS_FH_ohne_Nr</vt:lpwstr>
  </property>
  <property fmtid="{D5CDD505-2E9C-101B-9397-08002B2CF9AE}" pid="3" name="SlideDescription">
    <vt:lpwstr/>
  </property>
</Properties>
</file>